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581" r:id="rId2"/>
    <p:sldId id="280" r:id="rId3"/>
    <p:sldId id="583" r:id="rId4"/>
    <p:sldId id="643" r:id="rId5"/>
    <p:sldId id="644" r:id="rId6"/>
    <p:sldId id="645" r:id="rId7"/>
    <p:sldId id="646" r:id="rId8"/>
    <p:sldId id="647" r:id="rId9"/>
    <p:sldId id="648" r:id="rId10"/>
    <p:sldId id="649" r:id="rId11"/>
    <p:sldId id="650" r:id="rId12"/>
    <p:sldId id="651" r:id="rId13"/>
    <p:sldId id="652" r:id="rId14"/>
    <p:sldId id="671" r:id="rId15"/>
    <p:sldId id="653" r:id="rId16"/>
    <p:sldId id="654" r:id="rId17"/>
    <p:sldId id="655" r:id="rId18"/>
    <p:sldId id="656" r:id="rId19"/>
    <p:sldId id="657" r:id="rId20"/>
    <p:sldId id="658" r:id="rId21"/>
    <p:sldId id="659" r:id="rId22"/>
    <p:sldId id="660" r:id="rId23"/>
    <p:sldId id="661" r:id="rId24"/>
    <p:sldId id="662" r:id="rId25"/>
    <p:sldId id="663" r:id="rId26"/>
    <p:sldId id="664" r:id="rId27"/>
    <p:sldId id="665" r:id="rId28"/>
    <p:sldId id="666" r:id="rId29"/>
    <p:sldId id="667" r:id="rId30"/>
    <p:sldId id="668" r:id="rId31"/>
    <p:sldId id="669" r:id="rId32"/>
    <p:sldId id="670" r:id="rId33"/>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026">
          <p15:clr>
            <a:srgbClr val="A4A3A4"/>
          </p15:clr>
        </p15:guide>
        <p15:guide id="2" orient="horz" pos="169">
          <p15:clr>
            <a:srgbClr val="A4A3A4"/>
          </p15:clr>
        </p15:guide>
        <p15:guide id="3" orient="horz" pos="3162">
          <p15:clr>
            <a:srgbClr val="A4A3A4"/>
          </p15:clr>
        </p15:guide>
        <p15:guide id="4" orient="horz" pos="350">
          <p15:clr>
            <a:srgbClr val="A4A3A4"/>
          </p15:clr>
        </p15:guide>
        <p15:guide id="5" orient="horz" pos="577">
          <p15:clr>
            <a:srgbClr val="A4A3A4"/>
          </p15:clr>
        </p15:guide>
        <p15:guide id="6" orient="horz" pos="2981">
          <p15:clr>
            <a:srgbClr val="A4A3A4"/>
          </p15:clr>
        </p15:guide>
        <p15:guide id="7" pos="204">
          <p15:clr>
            <a:srgbClr val="A4A3A4"/>
          </p15:clr>
        </p15:guide>
        <p15:guide id="8" pos="5556">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5B73"/>
    <a:srgbClr val="EB174F"/>
    <a:srgbClr val="6B9FC9"/>
    <a:srgbClr val="3BC3FF"/>
    <a:srgbClr val="A50021"/>
    <a:srgbClr val="080808"/>
    <a:srgbClr val="1CDFBE"/>
    <a:srgbClr val="058BAA"/>
    <a:srgbClr val="7A5C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22" autoAdjust="0"/>
    <p:restoredTop sz="94686"/>
  </p:normalViewPr>
  <p:slideViewPr>
    <p:cSldViewPr>
      <p:cViewPr>
        <p:scale>
          <a:sx n="120" d="100"/>
          <a:sy n="120" d="100"/>
        </p:scale>
        <p:origin x="-1290" y="-462"/>
      </p:cViewPr>
      <p:guideLst>
        <p:guide orient="horz" pos="3026"/>
        <p:guide orient="horz" pos="169"/>
        <p:guide orient="horz" pos="531"/>
        <p:guide orient="horz" pos="622"/>
        <p:guide orient="horz" pos="2845"/>
        <p:guide pos="204"/>
        <p:guide pos="5556"/>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92" d="100"/>
          <a:sy n="92" d="100"/>
        </p:scale>
        <p:origin x="-378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525504851445131"/>
          <c:y val="3.7405004949910316E-2"/>
          <c:w val="0.37042108808959517"/>
          <c:h val="0.91007188455727628"/>
        </c:manualLayout>
      </c:layout>
      <c:barChart>
        <c:barDir val="bar"/>
        <c:grouping val="clustered"/>
        <c:varyColors val="0"/>
        <c:ser>
          <c:idx val="0"/>
          <c:order val="0"/>
          <c:tx>
            <c:strRef>
              <c:f>Sheet1!$B$1</c:f>
              <c:strCache>
                <c:ptCount val="1"/>
                <c:pt idx="0">
                  <c:v>Series 1</c:v>
                </c:pt>
              </c:strCache>
            </c:strRef>
          </c:tx>
          <c:spPr>
            <a:solidFill>
              <a:schemeClr val="accent3"/>
            </a:solidFill>
          </c:spPr>
          <c:invertIfNegative val="0"/>
          <c:dPt>
            <c:idx val="4"/>
            <c:invertIfNegative val="0"/>
            <c:bubble3D val="0"/>
            <c:spPr>
              <a:solidFill>
                <a:schemeClr val="accent1"/>
              </a:solidFill>
            </c:spPr>
          </c:dPt>
          <c:dPt>
            <c:idx val="5"/>
            <c:invertIfNegative val="0"/>
            <c:bubble3D val="0"/>
            <c:spPr>
              <a:solidFill>
                <a:schemeClr val="accent1"/>
              </a:solidFill>
            </c:spPr>
          </c:dPt>
          <c:dPt>
            <c:idx val="6"/>
            <c:invertIfNegative val="0"/>
            <c:bubble3D val="0"/>
            <c:spPr>
              <a:solidFill>
                <a:schemeClr val="accent1"/>
              </a:solidFill>
            </c:spPr>
          </c:dPt>
          <c:dPt>
            <c:idx val="8"/>
            <c:invertIfNegative val="0"/>
            <c:bubble3D val="0"/>
            <c:spPr>
              <a:solidFill>
                <a:schemeClr val="accent4"/>
              </a:solidFill>
            </c:spPr>
          </c:dPt>
          <c:dPt>
            <c:idx val="9"/>
            <c:invertIfNegative val="0"/>
            <c:bubble3D val="0"/>
            <c:spPr>
              <a:solidFill>
                <a:schemeClr val="accent4"/>
              </a:solidFill>
            </c:spPr>
          </c:dPt>
          <c:dLbls>
            <c:txPr>
              <a:bodyPr/>
              <a:lstStyle/>
              <a:p>
                <a:pPr>
                  <a:defRPr sz="1200"/>
                </a:pPr>
                <a:endParaRPr lang="en-US"/>
              </a:p>
            </c:txPr>
            <c:showLegendKey val="0"/>
            <c:showVal val="1"/>
            <c:showCatName val="0"/>
            <c:showSerName val="0"/>
            <c:showPercent val="0"/>
            <c:showBubbleSize val="0"/>
            <c:showLeaderLines val="0"/>
          </c:dLbls>
          <c:cat>
            <c:strRef>
              <c:f>Sheet1!$A$2:$A$11</c:f>
              <c:strCache>
                <c:ptCount val="10"/>
                <c:pt idx="0">
                  <c:v>Remortgagers</c:v>
                </c:pt>
                <c:pt idx="1">
                  <c:v>First Time Buyers</c:v>
                </c:pt>
                <c:pt idx="2">
                  <c:v>Movers</c:v>
                </c:pt>
                <c:pt idx="4">
                  <c:v>BTL 1- 3 properties</c:v>
                </c:pt>
                <c:pt idx="5">
                  <c:v>BTL 4+ properties</c:v>
                </c:pt>
                <c:pt idx="6">
                  <c:v>Limited co BTL</c:v>
                </c:pt>
                <c:pt idx="8">
                  <c:v>Adverse</c:v>
                </c:pt>
                <c:pt idx="9">
                  <c:v>Other specialist</c:v>
                </c:pt>
              </c:strCache>
            </c:strRef>
          </c:cat>
          <c:val>
            <c:numRef>
              <c:f>Sheet1!$B$2:$B$11</c:f>
              <c:numCache>
                <c:formatCode>General</c:formatCode>
                <c:ptCount val="10"/>
                <c:pt idx="0">
                  <c:v>27</c:v>
                </c:pt>
                <c:pt idx="1">
                  <c:v>24</c:v>
                </c:pt>
                <c:pt idx="2">
                  <c:v>21</c:v>
                </c:pt>
                <c:pt idx="4">
                  <c:v>15</c:v>
                </c:pt>
                <c:pt idx="5">
                  <c:v>5</c:v>
                </c:pt>
                <c:pt idx="6">
                  <c:v>3</c:v>
                </c:pt>
                <c:pt idx="8">
                  <c:v>3</c:v>
                </c:pt>
                <c:pt idx="9">
                  <c:v>2</c:v>
                </c:pt>
              </c:numCache>
            </c:numRef>
          </c:val>
        </c:ser>
        <c:dLbls>
          <c:showLegendKey val="0"/>
          <c:showVal val="0"/>
          <c:showCatName val="0"/>
          <c:showSerName val="0"/>
          <c:showPercent val="0"/>
          <c:showBubbleSize val="0"/>
        </c:dLbls>
        <c:gapWidth val="70"/>
        <c:axId val="25870336"/>
        <c:axId val="25871872"/>
      </c:barChart>
      <c:catAx>
        <c:axId val="25870336"/>
        <c:scaling>
          <c:orientation val="maxMin"/>
        </c:scaling>
        <c:delete val="0"/>
        <c:axPos val="l"/>
        <c:majorTickMark val="out"/>
        <c:minorTickMark val="none"/>
        <c:tickLblPos val="nextTo"/>
        <c:spPr>
          <a:ln>
            <a:noFill/>
          </a:ln>
        </c:spPr>
        <c:txPr>
          <a:bodyPr/>
          <a:lstStyle/>
          <a:p>
            <a:pPr>
              <a:defRPr sz="1100"/>
            </a:pPr>
            <a:endParaRPr lang="en-US"/>
          </a:p>
        </c:txPr>
        <c:crossAx val="25871872"/>
        <c:crosses val="autoZero"/>
        <c:auto val="1"/>
        <c:lblAlgn val="ctr"/>
        <c:lblOffset val="100"/>
        <c:noMultiLvlLbl val="0"/>
      </c:catAx>
      <c:valAx>
        <c:axId val="25871872"/>
        <c:scaling>
          <c:orientation val="minMax"/>
        </c:scaling>
        <c:delete val="1"/>
        <c:axPos val="t"/>
        <c:numFmt formatCode="General" sourceLinked="1"/>
        <c:majorTickMark val="out"/>
        <c:minorTickMark val="none"/>
        <c:tickLblPos val="nextTo"/>
        <c:crossAx val="25870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sz="1000">
                    <a:solidFill>
                      <a:srgbClr val="40404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Sheet1!$A$2:$A$16</c:f>
              <c:strCache>
                <c:ptCount val="15"/>
                <c:pt idx="0">
                  <c:v>Q1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82</c:v>
                </c:pt>
                <c:pt idx="2">
                  <c:v>80</c:v>
                </c:pt>
                <c:pt idx="3">
                  <c:v>83</c:v>
                </c:pt>
                <c:pt idx="5" formatCode="0">
                  <c:v>83</c:v>
                </c:pt>
                <c:pt idx="6" formatCode="0">
                  <c:v>82</c:v>
                </c:pt>
                <c:pt idx="7" formatCode="0">
                  <c:v>82</c:v>
                </c:pt>
                <c:pt idx="8" formatCode="0">
                  <c:v>81</c:v>
                </c:pt>
                <c:pt idx="10" formatCode="0">
                  <c:v>82</c:v>
                </c:pt>
                <c:pt idx="11" formatCode="0">
                  <c:v>81</c:v>
                </c:pt>
                <c:pt idx="12" formatCode="0">
                  <c:v>82</c:v>
                </c:pt>
                <c:pt idx="13" formatCode="0">
                  <c:v>82</c:v>
                </c:pt>
                <c:pt idx="14" formatCode="0">
                  <c:v>76</c:v>
                </c:pt>
              </c:numCache>
            </c:numRef>
          </c:val>
        </c:ser>
        <c:dLbls>
          <c:showLegendKey val="0"/>
          <c:showVal val="0"/>
          <c:showCatName val="0"/>
          <c:showSerName val="0"/>
          <c:showPercent val="0"/>
          <c:showBubbleSize val="0"/>
        </c:dLbls>
        <c:gapWidth val="40"/>
        <c:axId val="29420928"/>
        <c:axId val="29419392"/>
      </c:barChart>
      <c:valAx>
        <c:axId val="29419392"/>
        <c:scaling>
          <c:orientation val="minMax"/>
          <c:max val="120"/>
          <c:min val="0"/>
        </c:scaling>
        <c:delete val="1"/>
        <c:axPos val="b"/>
        <c:numFmt formatCode="General" sourceLinked="1"/>
        <c:majorTickMark val="out"/>
        <c:minorTickMark val="none"/>
        <c:tickLblPos val="nextTo"/>
        <c:crossAx val="29420928"/>
        <c:crosses val="max"/>
        <c:crossBetween val="between"/>
      </c:valAx>
      <c:catAx>
        <c:axId val="29420928"/>
        <c:scaling>
          <c:orientation val="maxMin"/>
        </c:scaling>
        <c:delete val="0"/>
        <c:axPos val="l"/>
        <c:numFmt formatCode="General" sourceLinked="0"/>
        <c:majorTickMark val="out"/>
        <c:minorTickMark val="none"/>
        <c:tickLblPos val="nextTo"/>
        <c:spPr>
          <a:ln>
            <a:noFill/>
          </a:ln>
        </c:spPr>
        <c:txPr>
          <a:bodyPr/>
          <a:lstStyle/>
          <a:p>
            <a:pPr>
              <a:defRPr sz="1000">
                <a:solidFill>
                  <a:srgbClr val="404040"/>
                </a:solidFill>
              </a:defRPr>
            </a:pPr>
            <a:endParaRPr lang="en-US"/>
          </a:p>
        </c:txPr>
        <c:crossAx val="29419392"/>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solidFill>
          </c:spPr>
          <c:invertIfNegative val="0"/>
          <c:dLbls>
            <c:dLbl>
              <c:idx val="0"/>
              <c:numFmt formatCode="#,##0" sourceLinked="0"/>
              <c:spPr/>
              <c:txPr>
                <a:bodyPr/>
                <a:lstStyle/>
                <a:p>
                  <a:pPr>
                    <a:defRPr sz="1200" b="0">
                      <a:solidFill>
                        <a:schemeClr val="tx1"/>
                      </a:solidFill>
                    </a:defRPr>
                  </a:pPr>
                  <a:endParaRPr lang="en-US"/>
                </a:p>
              </c:txPr>
              <c:dLblPos val="outEnd"/>
              <c:showLegendKey val="0"/>
              <c:showVal val="1"/>
              <c:showCatName val="0"/>
              <c:showSerName val="0"/>
              <c:showPercent val="0"/>
              <c:showBubbleSize val="0"/>
            </c:dLbl>
            <c:dLbl>
              <c:idx val="1"/>
              <c:numFmt formatCode="#,##0" sourceLinked="0"/>
              <c:spPr/>
              <c:txPr>
                <a:bodyPr/>
                <a:lstStyle/>
                <a:p>
                  <a:pPr>
                    <a:defRPr sz="1200" b="0">
                      <a:solidFill>
                        <a:schemeClr val="tx1"/>
                      </a:solidFill>
                    </a:defRPr>
                  </a:pPr>
                  <a:endParaRPr lang="en-US"/>
                </a:p>
              </c:txPr>
              <c:dLblPos val="outEnd"/>
              <c:showLegendKey val="0"/>
              <c:showVal val="1"/>
              <c:showCatName val="0"/>
              <c:showSerName val="0"/>
              <c:showPercent val="0"/>
              <c:showBubbleSize val="0"/>
            </c:dLbl>
            <c:numFmt formatCode="#,##0" sourceLinked="0"/>
            <c:spPr>
              <a:noFill/>
              <a:ln>
                <a:noFill/>
              </a:ln>
              <a:effectLst/>
            </c:spPr>
            <c:txPr>
              <a:bodyPr/>
              <a:lstStyle/>
              <a:p>
                <a:pPr>
                  <a:defRPr sz="1200"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Sheet1!$A$18:$A$29</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Sheet1!$B$18:$B$29</c:f>
              <c:numCache>
                <c:formatCode>General</c:formatCode>
                <c:ptCount val="12"/>
                <c:pt idx="0">
                  <c:v>80</c:v>
                </c:pt>
                <c:pt idx="1">
                  <c:v>81</c:v>
                </c:pt>
                <c:pt idx="2">
                  <c:v>82</c:v>
                </c:pt>
                <c:pt idx="3">
                  <c:v>81</c:v>
                </c:pt>
                <c:pt idx="4">
                  <c:v>81</c:v>
                </c:pt>
                <c:pt idx="5">
                  <c:v>81</c:v>
                </c:pt>
                <c:pt idx="6">
                  <c:v>82</c:v>
                </c:pt>
                <c:pt idx="7">
                  <c:v>79</c:v>
                </c:pt>
                <c:pt idx="8">
                  <c:v>80</c:v>
                </c:pt>
                <c:pt idx="9">
                  <c:v>78</c:v>
                </c:pt>
                <c:pt idx="10">
                  <c:v>77</c:v>
                </c:pt>
                <c:pt idx="11">
                  <c:v>74</c:v>
                </c:pt>
              </c:numCache>
            </c:numRef>
          </c:val>
        </c:ser>
        <c:dLbls>
          <c:showLegendKey val="0"/>
          <c:showVal val="0"/>
          <c:showCatName val="0"/>
          <c:showSerName val="0"/>
          <c:showPercent val="0"/>
          <c:showBubbleSize val="0"/>
        </c:dLbls>
        <c:gapWidth val="40"/>
        <c:axId val="29716480"/>
        <c:axId val="29718016"/>
      </c:barChart>
      <c:catAx>
        <c:axId val="29716480"/>
        <c:scaling>
          <c:orientation val="minMax"/>
        </c:scaling>
        <c:delete val="0"/>
        <c:axPos val="b"/>
        <c:numFmt formatCode="General" sourceLinked="0"/>
        <c:majorTickMark val="out"/>
        <c:minorTickMark val="none"/>
        <c:tickLblPos val="nextTo"/>
        <c:spPr>
          <a:ln>
            <a:noFill/>
          </a:ln>
        </c:spPr>
        <c:txPr>
          <a:bodyPr/>
          <a:lstStyle/>
          <a:p>
            <a:pPr>
              <a:defRPr sz="1200"/>
            </a:pPr>
            <a:endParaRPr lang="en-US"/>
          </a:p>
        </c:txPr>
        <c:crossAx val="29718016"/>
        <c:crosses val="autoZero"/>
        <c:auto val="1"/>
        <c:lblAlgn val="ctr"/>
        <c:lblOffset val="100"/>
        <c:noMultiLvlLbl val="0"/>
      </c:catAx>
      <c:valAx>
        <c:axId val="29718016"/>
        <c:scaling>
          <c:orientation val="minMax"/>
          <c:max val="100"/>
          <c:min val="0"/>
        </c:scaling>
        <c:delete val="1"/>
        <c:axPos val="l"/>
        <c:numFmt formatCode="General" sourceLinked="1"/>
        <c:majorTickMark val="out"/>
        <c:minorTickMark val="none"/>
        <c:tickLblPos val="nextTo"/>
        <c:crossAx val="29716480"/>
        <c:crosses val="autoZero"/>
        <c:crossBetween val="between"/>
      </c:valAx>
      <c:spPr>
        <a:solidFill>
          <a:schemeClr val="bg1">
            <a:lumMod val="95000"/>
          </a:schemeClr>
        </a:solid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sz="1000">
                    <a:solidFill>
                      <a:srgbClr val="40404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Sheet1!$A$2:$A$16</c:f>
              <c:strCache>
                <c:ptCount val="15"/>
                <c:pt idx="0">
                  <c:v>Q1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76</c:v>
                </c:pt>
                <c:pt idx="2">
                  <c:v>78</c:v>
                </c:pt>
                <c:pt idx="3">
                  <c:v>76</c:v>
                </c:pt>
                <c:pt idx="5" formatCode="0">
                  <c:v>79</c:v>
                </c:pt>
                <c:pt idx="6" formatCode="0">
                  <c:v>78</c:v>
                </c:pt>
                <c:pt idx="7" formatCode="0">
                  <c:v>75</c:v>
                </c:pt>
                <c:pt idx="8" formatCode="0">
                  <c:v>75</c:v>
                </c:pt>
                <c:pt idx="10" formatCode="0">
                  <c:v>72</c:v>
                </c:pt>
                <c:pt idx="11" formatCode="0">
                  <c:v>77</c:v>
                </c:pt>
                <c:pt idx="12" formatCode="0">
                  <c:v>78</c:v>
                </c:pt>
                <c:pt idx="13" formatCode="0">
                  <c:v>78</c:v>
                </c:pt>
                <c:pt idx="14" formatCode="0">
                  <c:v>73</c:v>
                </c:pt>
              </c:numCache>
            </c:numRef>
          </c:val>
        </c:ser>
        <c:dLbls>
          <c:showLegendKey val="0"/>
          <c:showVal val="0"/>
          <c:showCatName val="0"/>
          <c:showSerName val="0"/>
          <c:showPercent val="0"/>
          <c:showBubbleSize val="0"/>
        </c:dLbls>
        <c:gapWidth val="40"/>
        <c:axId val="73605120"/>
        <c:axId val="29870336"/>
      </c:barChart>
      <c:valAx>
        <c:axId val="29870336"/>
        <c:scaling>
          <c:orientation val="minMax"/>
          <c:max val="120"/>
          <c:min val="0"/>
        </c:scaling>
        <c:delete val="1"/>
        <c:axPos val="b"/>
        <c:numFmt formatCode="General" sourceLinked="1"/>
        <c:majorTickMark val="out"/>
        <c:minorTickMark val="none"/>
        <c:tickLblPos val="nextTo"/>
        <c:crossAx val="73605120"/>
        <c:crosses val="max"/>
        <c:crossBetween val="between"/>
      </c:valAx>
      <c:catAx>
        <c:axId val="73605120"/>
        <c:scaling>
          <c:orientation val="maxMin"/>
        </c:scaling>
        <c:delete val="0"/>
        <c:axPos val="l"/>
        <c:numFmt formatCode="General" sourceLinked="0"/>
        <c:majorTickMark val="out"/>
        <c:minorTickMark val="none"/>
        <c:tickLblPos val="nextTo"/>
        <c:spPr>
          <a:ln>
            <a:noFill/>
          </a:ln>
        </c:spPr>
        <c:txPr>
          <a:bodyPr/>
          <a:lstStyle/>
          <a:p>
            <a:pPr>
              <a:defRPr sz="1000">
                <a:solidFill>
                  <a:srgbClr val="404040"/>
                </a:solidFill>
              </a:defRPr>
            </a:pPr>
            <a:endParaRPr lang="en-US"/>
          </a:p>
        </c:txPr>
        <c:crossAx val="2987033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6.1238246050134046E-2"/>
          <c:w val="0.96141117429636203"/>
          <c:h val="0.80715150756848963"/>
        </c:manualLayout>
      </c:layout>
      <c:barChart>
        <c:barDir val="col"/>
        <c:grouping val="clustered"/>
        <c:varyColors val="0"/>
        <c:ser>
          <c:idx val="0"/>
          <c:order val="0"/>
          <c:spPr>
            <a:solidFill>
              <a:schemeClr val="tx1"/>
            </a:solidFill>
          </c:spPr>
          <c:invertIfNegative val="0"/>
          <c:dLbls>
            <c:dLbl>
              <c:idx val="0"/>
              <c:numFmt formatCode="#,##0" sourceLinked="0"/>
              <c:spPr/>
              <c:txPr>
                <a:bodyPr/>
                <a:lstStyle/>
                <a:p>
                  <a:pPr>
                    <a:defRPr sz="1050" b="0">
                      <a:solidFill>
                        <a:schemeClr val="tx1"/>
                      </a:solidFill>
                    </a:defRPr>
                  </a:pPr>
                  <a:endParaRPr lang="en-US"/>
                </a:p>
              </c:txPr>
              <c:dLblPos val="outEnd"/>
              <c:showLegendKey val="0"/>
              <c:showVal val="1"/>
              <c:showCatName val="0"/>
              <c:showSerName val="0"/>
              <c:showPercent val="0"/>
              <c:showBubbleSize val="0"/>
            </c:dLbl>
            <c:dLbl>
              <c:idx val="1"/>
              <c:numFmt formatCode="#,##0" sourceLinked="0"/>
              <c:spPr/>
              <c:txPr>
                <a:bodyPr/>
                <a:lstStyle/>
                <a:p>
                  <a:pPr>
                    <a:defRPr sz="1050" b="0">
                      <a:solidFill>
                        <a:schemeClr val="tx1"/>
                      </a:solidFill>
                    </a:defRPr>
                  </a:pPr>
                  <a:endParaRPr lang="en-US"/>
                </a:p>
              </c:txPr>
              <c:dLblPos val="outEnd"/>
              <c:showLegendKey val="0"/>
              <c:showVal val="1"/>
              <c:showCatName val="0"/>
              <c:showSerName val="0"/>
              <c:showPercent val="0"/>
              <c:showBubbleSize val="0"/>
            </c:dLbl>
            <c:numFmt formatCode="#,##0" sourceLinked="0"/>
            <c:spPr>
              <a:noFill/>
              <a:ln>
                <a:noFill/>
              </a:ln>
              <a:effectLst/>
            </c:spPr>
            <c:txPr>
              <a:bodyPr/>
              <a:lstStyle/>
              <a:p>
                <a:pPr>
                  <a:defRPr sz="1050"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Sheet1!$A$2:$A$29</c:f>
              <c:strCache>
                <c:ptCount val="28"/>
                <c:pt idx="0">
                  <c:v>Dec</c:v>
                </c:pt>
                <c:pt idx="1">
                  <c:v>Jan</c:v>
                </c:pt>
                <c:pt idx="2">
                  <c:v>Feb</c:v>
                </c:pt>
                <c:pt idx="3">
                  <c:v>Mar</c:v>
                </c:pt>
                <c:pt idx="4">
                  <c:v>Apr</c:v>
                </c:pt>
                <c:pt idx="5">
                  <c:v>May</c:v>
                </c:pt>
                <c:pt idx="6">
                  <c:v>Jun</c:v>
                </c:pt>
                <c:pt idx="7">
                  <c:v>Jul</c:v>
                </c:pt>
                <c:pt idx="8">
                  <c:v>Aug</c:v>
                </c:pt>
                <c:pt idx="9">
                  <c:v>Sep</c:v>
                </c:pt>
                <c:pt idx="10">
                  <c:v>Oct</c:v>
                </c:pt>
                <c:pt idx="11">
                  <c:v>Nov</c:v>
                </c:pt>
                <c:pt idx="12">
                  <c:v>Dec</c:v>
                </c:pt>
                <c:pt idx="13">
                  <c:v>Jan</c:v>
                </c:pt>
                <c:pt idx="14">
                  <c:v>Feb</c:v>
                </c:pt>
                <c:pt idx="15">
                  <c:v>Mar</c:v>
                </c:pt>
                <c:pt idx="16">
                  <c:v>Apr</c:v>
                </c:pt>
                <c:pt idx="17">
                  <c:v>May</c:v>
                </c:pt>
                <c:pt idx="18">
                  <c:v>Jun</c:v>
                </c:pt>
                <c:pt idx="19">
                  <c:v>Jul</c:v>
                </c:pt>
                <c:pt idx="20">
                  <c:v>Aug</c:v>
                </c:pt>
                <c:pt idx="21">
                  <c:v>Sep</c:v>
                </c:pt>
                <c:pt idx="22">
                  <c:v>Oct</c:v>
                </c:pt>
                <c:pt idx="23">
                  <c:v>Nov</c:v>
                </c:pt>
                <c:pt idx="24">
                  <c:v>Dec</c:v>
                </c:pt>
                <c:pt idx="25">
                  <c:v>Jan</c:v>
                </c:pt>
                <c:pt idx="26">
                  <c:v>Feb</c:v>
                </c:pt>
                <c:pt idx="27">
                  <c:v>Mar</c:v>
                </c:pt>
              </c:strCache>
            </c:strRef>
          </c:cat>
          <c:val>
            <c:numRef>
              <c:f>Sheet1!$B$2:$B$29</c:f>
              <c:numCache>
                <c:formatCode>General</c:formatCode>
                <c:ptCount val="28"/>
                <c:pt idx="0">
                  <c:v>74</c:v>
                </c:pt>
                <c:pt idx="1">
                  <c:v>73</c:v>
                </c:pt>
                <c:pt idx="2">
                  <c:v>81</c:v>
                </c:pt>
                <c:pt idx="3">
                  <c:v>75</c:v>
                </c:pt>
                <c:pt idx="4">
                  <c:v>75</c:v>
                </c:pt>
                <c:pt idx="5">
                  <c:v>71</c:v>
                </c:pt>
                <c:pt idx="6">
                  <c:v>78</c:v>
                </c:pt>
                <c:pt idx="7">
                  <c:v>69</c:v>
                </c:pt>
                <c:pt idx="8">
                  <c:v>79</c:v>
                </c:pt>
                <c:pt idx="9">
                  <c:v>77</c:v>
                </c:pt>
                <c:pt idx="10">
                  <c:v>79</c:v>
                </c:pt>
                <c:pt idx="11">
                  <c:v>80</c:v>
                </c:pt>
                <c:pt idx="12">
                  <c:v>85</c:v>
                </c:pt>
                <c:pt idx="13">
                  <c:v>83</c:v>
                </c:pt>
                <c:pt idx="14">
                  <c:v>85</c:v>
                </c:pt>
                <c:pt idx="15">
                  <c:v>86</c:v>
                </c:pt>
                <c:pt idx="16">
                  <c:v>88</c:v>
                </c:pt>
                <c:pt idx="17">
                  <c:v>86</c:v>
                </c:pt>
                <c:pt idx="18">
                  <c:v>89</c:v>
                </c:pt>
                <c:pt idx="19">
                  <c:v>87</c:v>
                </c:pt>
                <c:pt idx="20">
                  <c:v>88</c:v>
                </c:pt>
                <c:pt idx="21">
                  <c:v>90</c:v>
                </c:pt>
                <c:pt idx="22">
                  <c:v>89</c:v>
                </c:pt>
                <c:pt idx="23">
                  <c:v>88</c:v>
                </c:pt>
                <c:pt idx="24">
                  <c:v>86</c:v>
                </c:pt>
                <c:pt idx="25">
                  <c:v>88</c:v>
                </c:pt>
                <c:pt idx="26">
                  <c:v>88</c:v>
                </c:pt>
                <c:pt idx="27">
                  <c:v>87</c:v>
                </c:pt>
              </c:numCache>
            </c:numRef>
          </c:val>
        </c:ser>
        <c:dLbls>
          <c:showLegendKey val="0"/>
          <c:showVal val="0"/>
          <c:showCatName val="0"/>
          <c:showSerName val="0"/>
          <c:showPercent val="0"/>
          <c:showBubbleSize val="0"/>
        </c:dLbls>
        <c:gapWidth val="40"/>
        <c:axId val="73667328"/>
        <c:axId val="73668864"/>
      </c:barChart>
      <c:catAx>
        <c:axId val="73667328"/>
        <c:scaling>
          <c:orientation val="minMax"/>
        </c:scaling>
        <c:delete val="0"/>
        <c:axPos val="b"/>
        <c:numFmt formatCode="General" sourceLinked="0"/>
        <c:majorTickMark val="out"/>
        <c:minorTickMark val="none"/>
        <c:tickLblPos val="nextTo"/>
        <c:spPr>
          <a:ln>
            <a:noFill/>
          </a:ln>
        </c:spPr>
        <c:txPr>
          <a:bodyPr/>
          <a:lstStyle/>
          <a:p>
            <a:pPr>
              <a:defRPr sz="1050"/>
            </a:pPr>
            <a:endParaRPr lang="en-US"/>
          </a:p>
        </c:txPr>
        <c:crossAx val="73668864"/>
        <c:crosses val="autoZero"/>
        <c:auto val="1"/>
        <c:lblAlgn val="ctr"/>
        <c:lblOffset val="100"/>
        <c:noMultiLvlLbl val="0"/>
      </c:catAx>
      <c:valAx>
        <c:axId val="73668864"/>
        <c:scaling>
          <c:orientation val="minMax"/>
          <c:max val="100"/>
          <c:min val="0"/>
        </c:scaling>
        <c:delete val="1"/>
        <c:axPos val="l"/>
        <c:numFmt formatCode="General" sourceLinked="1"/>
        <c:majorTickMark val="out"/>
        <c:minorTickMark val="none"/>
        <c:tickLblPos val="nextTo"/>
        <c:crossAx val="73667328"/>
        <c:crosses val="autoZero"/>
        <c:crossBetween val="between"/>
      </c:valAx>
      <c:spPr>
        <a:solidFill>
          <a:schemeClr val="bg1">
            <a:lumMod val="95000"/>
          </a:schemeClr>
        </a:solid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sz="1000">
                    <a:solidFill>
                      <a:srgbClr val="40404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Sheet1!$A$2:$A$16</c:f>
              <c:strCache>
                <c:ptCount val="15"/>
                <c:pt idx="0">
                  <c:v>Q1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88</c:v>
                </c:pt>
                <c:pt idx="2">
                  <c:v>85</c:v>
                </c:pt>
                <c:pt idx="3">
                  <c:v>89</c:v>
                </c:pt>
                <c:pt idx="5" formatCode="0">
                  <c:v>91</c:v>
                </c:pt>
                <c:pt idx="6" formatCode="0">
                  <c:v>86</c:v>
                </c:pt>
                <c:pt idx="7" formatCode="0">
                  <c:v>88</c:v>
                </c:pt>
                <c:pt idx="8" formatCode="0">
                  <c:v>88</c:v>
                </c:pt>
                <c:pt idx="10" formatCode="0">
                  <c:v>90</c:v>
                </c:pt>
                <c:pt idx="11" formatCode="0">
                  <c:v>88</c:v>
                </c:pt>
                <c:pt idx="12" formatCode="0">
                  <c:v>86</c:v>
                </c:pt>
                <c:pt idx="13" formatCode="0">
                  <c:v>87</c:v>
                </c:pt>
                <c:pt idx="14" formatCode="0">
                  <c:v>84</c:v>
                </c:pt>
              </c:numCache>
            </c:numRef>
          </c:val>
        </c:ser>
        <c:dLbls>
          <c:showLegendKey val="0"/>
          <c:showVal val="0"/>
          <c:showCatName val="0"/>
          <c:showSerName val="0"/>
          <c:showPercent val="0"/>
          <c:showBubbleSize val="0"/>
        </c:dLbls>
        <c:gapWidth val="40"/>
        <c:axId val="28628096"/>
        <c:axId val="28622208"/>
      </c:barChart>
      <c:valAx>
        <c:axId val="28622208"/>
        <c:scaling>
          <c:orientation val="minMax"/>
          <c:max val="120"/>
          <c:min val="0"/>
        </c:scaling>
        <c:delete val="1"/>
        <c:axPos val="b"/>
        <c:numFmt formatCode="General" sourceLinked="1"/>
        <c:majorTickMark val="out"/>
        <c:minorTickMark val="none"/>
        <c:tickLblPos val="nextTo"/>
        <c:crossAx val="28628096"/>
        <c:crosses val="max"/>
        <c:crossBetween val="between"/>
      </c:valAx>
      <c:catAx>
        <c:axId val="28628096"/>
        <c:scaling>
          <c:orientation val="maxMin"/>
        </c:scaling>
        <c:delete val="0"/>
        <c:axPos val="l"/>
        <c:numFmt formatCode="General" sourceLinked="0"/>
        <c:majorTickMark val="out"/>
        <c:minorTickMark val="none"/>
        <c:tickLblPos val="nextTo"/>
        <c:spPr>
          <a:ln>
            <a:noFill/>
          </a:ln>
        </c:spPr>
        <c:txPr>
          <a:bodyPr/>
          <a:lstStyle/>
          <a:p>
            <a:pPr>
              <a:defRPr sz="1000">
                <a:solidFill>
                  <a:srgbClr val="404040"/>
                </a:solidFill>
              </a:defRPr>
            </a:pPr>
            <a:endParaRPr lang="en-US"/>
          </a:p>
        </c:txPr>
        <c:crossAx val="28622208"/>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6.1238246050134046E-2"/>
          <c:w val="0.96141117429636203"/>
          <c:h val="0.80715150756848963"/>
        </c:manualLayout>
      </c:layout>
      <c:barChart>
        <c:barDir val="col"/>
        <c:grouping val="clustered"/>
        <c:varyColors val="0"/>
        <c:ser>
          <c:idx val="0"/>
          <c:order val="0"/>
          <c:spPr>
            <a:solidFill>
              <a:schemeClr val="tx1"/>
            </a:solidFill>
          </c:spPr>
          <c:invertIfNegative val="0"/>
          <c:dLbls>
            <c:dLbl>
              <c:idx val="0"/>
              <c:numFmt formatCode="#,##0" sourceLinked="0"/>
              <c:spPr/>
              <c:txPr>
                <a:bodyPr/>
                <a:lstStyle/>
                <a:p>
                  <a:pPr>
                    <a:defRPr sz="1050" b="0">
                      <a:solidFill>
                        <a:schemeClr val="tx1"/>
                      </a:solidFill>
                    </a:defRPr>
                  </a:pPr>
                  <a:endParaRPr lang="en-US"/>
                </a:p>
              </c:txPr>
              <c:dLblPos val="outEnd"/>
              <c:showLegendKey val="0"/>
              <c:showVal val="1"/>
              <c:showCatName val="0"/>
              <c:showSerName val="0"/>
              <c:showPercent val="0"/>
              <c:showBubbleSize val="0"/>
            </c:dLbl>
            <c:dLbl>
              <c:idx val="1"/>
              <c:numFmt formatCode="#,##0" sourceLinked="0"/>
              <c:spPr/>
              <c:txPr>
                <a:bodyPr/>
                <a:lstStyle/>
                <a:p>
                  <a:pPr>
                    <a:defRPr sz="1050" b="0">
                      <a:solidFill>
                        <a:schemeClr val="tx1"/>
                      </a:solidFill>
                    </a:defRPr>
                  </a:pPr>
                  <a:endParaRPr lang="en-US"/>
                </a:p>
              </c:txPr>
              <c:dLblPos val="outEnd"/>
              <c:showLegendKey val="0"/>
              <c:showVal val="1"/>
              <c:showCatName val="0"/>
              <c:showSerName val="0"/>
              <c:showPercent val="0"/>
              <c:showBubbleSize val="0"/>
            </c:dLbl>
            <c:numFmt formatCode="#,##0" sourceLinked="0"/>
            <c:spPr>
              <a:noFill/>
              <a:ln>
                <a:noFill/>
              </a:ln>
              <a:effectLst/>
            </c:spPr>
            <c:txPr>
              <a:bodyPr/>
              <a:lstStyle/>
              <a:p>
                <a:pPr>
                  <a:defRPr sz="1050"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Sheet1!$A$2:$A$29</c:f>
              <c:strCache>
                <c:ptCount val="28"/>
                <c:pt idx="0">
                  <c:v>Dec</c:v>
                </c:pt>
                <c:pt idx="1">
                  <c:v>Jan</c:v>
                </c:pt>
                <c:pt idx="2">
                  <c:v>Feb</c:v>
                </c:pt>
                <c:pt idx="3">
                  <c:v>Mar</c:v>
                </c:pt>
                <c:pt idx="4">
                  <c:v>Apr</c:v>
                </c:pt>
                <c:pt idx="5">
                  <c:v>May</c:v>
                </c:pt>
                <c:pt idx="6">
                  <c:v>Jun</c:v>
                </c:pt>
                <c:pt idx="7">
                  <c:v>Jul</c:v>
                </c:pt>
                <c:pt idx="8">
                  <c:v>Aug</c:v>
                </c:pt>
                <c:pt idx="9">
                  <c:v>Sep</c:v>
                </c:pt>
                <c:pt idx="10">
                  <c:v>Oct</c:v>
                </c:pt>
                <c:pt idx="11">
                  <c:v>Nov</c:v>
                </c:pt>
                <c:pt idx="12">
                  <c:v>Dec</c:v>
                </c:pt>
                <c:pt idx="13">
                  <c:v>Jan</c:v>
                </c:pt>
                <c:pt idx="14">
                  <c:v>Feb</c:v>
                </c:pt>
                <c:pt idx="15">
                  <c:v>Mar</c:v>
                </c:pt>
                <c:pt idx="16">
                  <c:v>Apr</c:v>
                </c:pt>
                <c:pt idx="17">
                  <c:v>May</c:v>
                </c:pt>
                <c:pt idx="18">
                  <c:v>Jun</c:v>
                </c:pt>
                <c:pt idx="19">
                  <c:v>Jul</c:v>
                </c:pt>
                <c:pt idx="20">
                  <c:v>Aug</c:v>
                </c:pt>
                <c:pt idx="21">
                  <c:v>Sep</c:v>
                </c:pt>
                <c:pt idx="22">
                  <c:v>Oct</c:v>
                </c:pt>
                <c:pt idx="23">
                  <c:v>Nov</c:v>
                </c:pt>
                <c:pt idx="24">
                  <c:v>Dec</c:v>
                </c:pt>
                <c:pt idx="25">
                  <c:v>Jan</c:v>
                </c:pt>
                <c:pt idx="26">
                  <c:v>Feb</c:v>
                </c:pt>
                <c:pt idx="27">
                  <c:v>Mar</c:v>
                </c:pt>
              </c:strCache>
            </c:strRef>
          </c:cat>
          <c:val>
            <c:numRef>
              <c:f>Sheet1!$B$2:$B$29</c:f>
              <c:numCache>
                <c:formatCode>General</c:formatCode>
                <c:ptCount val="28"/>
                <c:pt idx="0">
                  <c:v>74</c:v>
                </c:pt>
                <c:pt idx="1">
                  <c:v>70</c:v>
                </c:pt>
                <c:pt idx="2">
                  <c:v>84</c:v>
                </c:pt>
                <c:pt idx="3">
                  <c:v>74</c:v>
                </c:pt>
                <c:pt idx="4">
                  <c:v>74</c:v>
                </c:pt>
                <c:pt idx="5">
                  <c:v>72</c:v>
                </c:pt>
                <c:pt idx="6">
                  <c:v>80</c:v>
                </c:pt>
                <c:pt idx="7">
                  <c:v>71</c:v>
                </c:pt>
                <c:pt idx="8">
                  <c:v>77</c:v>
                </c:pt>
                <c:pt idx="9">
                  <c:v>75</c:v>
                </c:pt>
                <c:pt idx="10">
                  <c:v>78</c:v>
                </c:pt>
                <c:pt idx="11">
                  <c:v>78</c:v>
                </c:pt>
                <c:pt idx="12">
                  <c:v>83</c:v>
                </c:pt>
                <c:pt idx="13">
                  <c:v>84</c:v>
                </c:pt>
                <c:pt idx="14">
                  <c:v>81</c:v>
                </c:pt>
                <c:pt idx="15">
                  <c:v>81</c:v>
                </c:pt>
                <c:pt idx="16">
                  <c:v>81</c:v>
                </c:pt>
                <c:pt idx="17">
                  <c:v>78</c:v>
                </c:pt>
                <c:pt idx="18">
                  <c:v>86</c:v>
                </c:pt>
                <c:pt idx="19">
                  <c:v>87</c:v>
                </c:pt>
                <c:pt idx="20">
                  <c:v>84</c:v>
                </c:pt>
                <c:pt idx="21">
                  <c:v>88</c:v>
                </c:pt>
                <c:pt idx="22">
                  <c:v>87</c:v>
                </c:pt>
                <c:pt idx="23">
                  <c:v>88</c:v>
                </c:pt>
                <c:pt idx="24">
                  <c:v>82</c:v>
                </c:pt>
                <c:pt idx="25">
                  <c:v>85</c:v>
                </c:pt>
                <c:pt idx="26">
                  <c:v>81</c:v>
                </c:pt>
                <c:pt idx="27">
                  <c:v>82</c:v>
                </c:pt>
              </c:numCache>
            </c:numRef>
          </c:val>
        </c:ser>
        <c:dLbls>
          <c:showLegendKey val="0"/>
          <c:showVal val="0"/>
          <c:showCatName val="0"/>
          <c:showSerName val="0"/>
          <c:showPercent val="0"/>
          <c:showBubbleSize val="0"/>
        </c:dLbls>
        <c:gapWidth val="40"/>
        <c:axId val="94205824"/>
        <c:axId val="94207360"/>
      </c:barChart>
      <c:catAx>
        <c:axId val="94205824"/>
        <c:scaling>
          <c:orientation val="minMax"/>
        </c:scaling>
        <c:delete val="0"/>
        <c:axPos val="b"/>
        <c:numFmt formatCode="General" sourceLinked="0"/>
        <c:majorTickMark val="out"/>
        <c:minorTickMark val="none"/>
        <c:tickLblPos val="nextTo"/>
        <c:spPr>
          <a:ln>
            <a:noFill/>
          </a:ln>
        </c:spPr>
        <c:txPr>
          <a:bodyPr/>
          <a:lstStyle/>
          <a:p>
            <a:pPr>
              <a:defRPr sz="1050"/>
            </a:pPr>
            <a:endParaRPr lang="en-US"/>
          </a:p>
        </c:txPr>
        <c:crossAx val="94207360"/>
        <c:crosses val="autoZero"/>
        <c:auto val="1"/>
        <c:lblAlgn val="ctr"/>
        <c:lblOffset val="100"/>
        <c:noMultiLvlLbl val="0"/>
      </c:catAx>
      <c:valAx>
        <c:axId val="94207360"/>
        <c:scaling>
          <c:orientation val="minMax"/>
          <c:max val="100"/>
          <c:min val="0"/>
        </c:scaling>
        <c:delete val="1"/>
        <c:axPos val="l"/>
        <c:numFmt formatCode="General" sourceLinked="1"/>
        <c:majorTickMark val="out"/>
        <c:minorTickMark val="none"/>
        <c:tickLblPos val="nextTo"/>
        <c:crossAx val="94205824"/>
        <c:crosses val="autoZero"/>
        <c:crossBetween val="between"/>
      </c:valAx>
      <c:spPr>
        <a:solidFill>
          <a:schemeClr val="bg1">
            <a:lumMod val="95000"/>
          </a:schemeClr>
        </a:solid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sz="1000">
                    <a:solidFill>
                      <a:srgbClr val="40404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Sheet1!$A$2:$A$16</c:f>
              <c:strCache>
                <c:ptCount val="15"/>
                <c:pt idx="0">
                  <c:v>Q1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82</c:v>
                </c:pt>
                <c:pt idx="2">
                  <c:v>80</c:v>
                </c:pt>
                <c:pt idx="3">
                  <c:v>84</c:v>
                </c:pt>
                <c:pt idx="5" formatCode="0">
                  <c:v>86</c:v>
                </c:pt>
                <c:pt idx="6" formatCode="0">
                  <c:v>83</c:v>
                </c:pt>
                <c:pt idx="7" formatCode="0">
                  <c:v>80</c:v>
                </c:pt>
                <c:pt idx="8" formatCode="0">
                  <c:v>80</c:v>
                </c:pt>
                <c:pt idx="10" formatCode="0">
                  <c:v>85</c:v>
                </c:pt>
                <c:pt idx="11" formatCode="0">
                  <c:v>83</c:v>
                </c:pt>
                <c:pt idx="12" formatCode="0">
                  <c:v>81</c:v>
                </c:pt>
                <c:pt idx="13" formatCode="0">
                  <c:v>83</c:v>
                </c:pt>
                <c:pt idx="14" formatCode="0">
                  <c:v>80</c:v>
                </c:pt>
              </c:numCache>
            </c:numRef>
          </c:val>
        </c:ser>
        <c:dLbls>
          <c:showLegendKey val="0"/>
          <c:showVal val="0"/>
          <c:showCatName val="0"/>
          <c:showSerName val="0"/>
          <c:showPercent val="0"/>
          <c:showBubbleSize val="0"/>
        </c:dLbls>
        <c:gapWidth val="40"/>
        <c:axId val="81647872"/>
        <c:axId val="81646336"/>
      </c:barChart>
      <c:valAx>
        <c:axId val="81646336"/>
        <c:scaling>
          <c:orientation val="minMax"/>
          <c:max val="120"/>
          <c:min val="0"/>
        </c:scaling>
        <c:delete val="1"/>
        <c:axPos val="b"/>
        <c:numFmt formatCode="General" sourceLinked="1"/>
        <c:majorTickMark val="out"/>
        <c:minorTickMark val="none"/>
        <c:tickLblPos val="nextTo"/>
        <c:crossAx val="81647872"/>
        <c:crosses val="max"/>
        <c:crossBetween val="between"/>
      </c:valAx>
      <c:catAx>
        <c:axId val="81647872"/>
        <c:scaling>
          <c:orientation val="maxMin"/>
        </c:scaling>
        <c:delete val="0"/>
        <c:axPos val="l"/>
        <c:numFmt formatCode="General" sourceLinked="0"/>
        <c:majorTickMark val="out"/>
        <c:minorTickMark val="none"/>
        <c:tickLblPos val="nextTo"/>
        <c:spPr>
          <a:ln>
            <a:noFill/>
          </a:ln>
        </c:spPr>
        <c:txPr>
          <a:bodyPr/>
          <a:lstStyle/>
          <a:p>
            <a:pPr>
              <a:defRPr sz="1000">
                <a:solidFill>
                  <a:srgbClr val="404040"/>
                </a:solidFill>
              </a:defRPr>
            </a:pPr>
            <a:endParaRPr lang="en-US"/>
          </a:p>
        </c:txPr>
        <c:crossAx val="8164633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sz="1000">
                    <a:solidFill>
                      <a:srgbClr val="40404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Sheet1!$A$2:$A$16</c:f>
              <c:strCache>
                <c:ptCount val="15"/>
                <c:pt idx="0">
                  <c:v>Q1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45</c:v>
                </c:pt>
                <c:pt idx="2">
                  <c:v>42</c:v>
                </c:pt>
                <c:pt idx="3">
                  <c:v>47</c:v>
                </c:pt>
                <c:pt idx="5" formatCode="0">
                  <c:v>51</c:v>
                </c:pt>
                <c:pt idx="6" formatCode="0">
                  <c:v>46</c:v>
                </c:pt>
                <c:pt idx="7" formatCode="0">
                  <c:v>43</c:v>
                </c:pt>
                <c:pt idx="8" formatCode="0">
                  <c:v>43</c:v>
                </c:pt>
                <c:pt idx="10" formatCode="0">
                  <c:v>44</c:v>
                </c:pt>
                <c:pt idx="11" formatCode="0">
                  <c:v>45</c:v>
                </c:pt>
                <c:pt idx="12" formatCode="0">
                  <c:v>45</c:v>
                </c:pt>
                <c:pt idx="13" formatCode="0">
                  <c:v>46</c:v>
                </c:pt>
                <c:pt idx="14" formatCode="0">
                  <c:v>37</c:v>
                </c:pt>
              </c:numCache>
            </c:numRef>
          </c:val>
        </c:ser>
        <c:dLbls>
          <c:showLegendKey val="0"/>
          <c:showVal val="0"/>
          <c:showCatName val="0"/>
          <c:showSerName val="0"/>
          <c:showPercent val="0"/>
          <c:showBubbleSize val="0"/>
        </c:dLbls>
        <c:gapWidth val="40"/>
        <c:axId val="117537024"/>
        <c:axId val="117535488"/>
      </c:barChart>
      <c:valAx>
        <c:axId val="117535488"/>
        <c:scaling>
          <c:orientation val="minMax"/>
          <c:max val="120"/>
          <c:min val="0"/>
        </c:scaling>
        <c:delete val="1"/>
        <c:axPos val="b"/>
        <c:numFmt formatCode="General" sourceLinked="1"/>
        <c:majorTickMark val="out"/>
        <c:minorTickMark val="none"/>
        <c:tickLblPos val="nextTo"/>
        <c:crossAx val="117537024"/>
        <c:crosses val="max"/>
        <c:crossBetween val="between"/>
      </c:valAx>
      <c:catAx>
        <c:axId val="117537024"/>
        <c:scaling>
          <c:orientation val="maxMin"/>
        </c:scaling>
        <c:delete val="0"/>
        <c:axPos val="l"/>
        <c:numFmt formatCode="General" sourceLinked="0"/>
        <c:majorTickMark val="out"/>
        <c:minorTickMark val="none"/>
        <c:tickLblPos val="nextTo"/>
        <c:spPr>
          <a:ln>
            <a:noFill/>
          </a:ln>
        </c:spPr>
        <c:txPr>
          <a:bodyPr/>
          <a:lstStyle/>
          <a:p>
            <a:pPr>
              <a:defRPr sz="1000">
                <a:solidFill>
                  <a:srgbClr val="404040"/>
                </a:solidFill>
              </a:defRPr>
            </a:pPr>
            <a:endParaRPr lang="en-US"/>
          </a:p>
        </c:txPr>
        <c:crossAx val="117535488"/>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6.1238246050134046E-2"/>
          <c:w val="0.96141117429636203"/>
          <c:h val="0.80715150756848963"/>
        </c:manualLayout>
      </c:layout>
      <c:barChart>
        <c:barDir val="col"/>
        <c:grouping val="clustered"/>
        <c:varyColors val="0"/>
        <c:ser>
          <c:idx val="0"/>
          <c:order val="0"/>
          <c:spPr>
            <a:solidFill>
              <a:schemeClr val="tx1"/>
            </a:solidFill>
          </c:spPr>
          <c:invertIfNegative val="0"/>
          <c:dLbls>
            <c:dLbl>
              <c:idx val="0"/>
              <c:numFmt formatCode="#,##0" sourceLinked="0"/>
              <c:spPr/>
              <c:txPr>
                <a:bodyPr/>
                <a:lstStyle/>
                <a:p>
                  <a:pPr>
                    <a:defRPr sz="1050" b="0">
                      <a:solidFill>
                        <a:schemeClr val="tx1"/>
                      </a:solidFill>
                    </a:defRPr>
                  </a:pPr>
                  <a:endParaRPr lang="en-US"/>
                </a:p>
              </c:txPr>
              <c:dLblPos val="outEnd"/>
              <c:showLegendKey val="0"/>
              <c:showVal val="1"/>
              <c:showCatName val="0"/>
              <c:showSerName val="0"/>
              <c:showPercent val="0"/>
              <c:showBubbleSize val="0"/>
            </c:dLbl>
            <c:dLbl>
              <c:idx val="1"/>
              <c:numFmt formatCode="#,##0" sourceLinked="0"/>
              <c:spPr/>
              <c:txPr>
                <a:bodyPr/>
                <a:lstStyle/>
                <a:p>
                  <a:pPr>
                    <a:defRPr sz="1050" b="0">
                      <a:solidFill>
                        <a:schemeClr val="tx1"/>
                      </a:solidFill>
                    </a:defRPr>
                  </a:pPr>
                  <a:endParaRPr lang="en-US"/>
                </a:p>
              </c:txPr>
              <c:dLblPos val="outEnd"/>
              <c:showLegendKey val="0"/>
              <c:showVal val="1"/>
              <c:showCatName val="0"/>
              <c:showSerName val="0"/>
              <c:showPercent val="0"/>
              <c:showBubbleSize val="0"/>
            </c:dLbl>
            <c:numFmt formatCode="#,##0" sourceLinked="0"/>
            <c:spPr>
              <a:noFill/>
              <a:ln>
                <a:noFill/>
              </a:ln>
              <a:effectLst/>
            </c:spPr>
            <c:txPr>
              <a:bodyPr/>
              <a:lstStyle/>
              <a:p>
                <a:pPr>
                  <a:defRPr sz="1050"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Sheet1!$A$2:$A$29</c:f>
              <c:strCache>
                <c:ptCount val="28"/>
                <c:pt idx="0">
                  <c:v>Dec</c:v>
                </c:pt>
                <c:pt idx="1">
                  <c:v>Jan</c:v>
                </c:pt>
                <c:pt idx="2">
                  <c:v>Feb</c:v>
                </c:pt>
                <c:pt idx="3">
                  <c:v>Mar</c:v>
                </c:pt>
                <c:pt idx="4">
                  <c:v>Apr</c:v>
                </c:pt>
                <c:pt idx="5">
                  <c:v>May</c:v>
                </c:pt>
                <c:pt idx="6">
                  <c:v>Jun</c:v>
                </c:pt>
                <c:pt idx="7">
                  <c:v>Jul</c:v>
                </c:pt>
                <c:pt idx="8">
                  <c:v>Aug</c:v>
                </c:pt>
                <c:pt idx="9">
                  <c:v>Sep</c:v>
                </c:pt>
                <c:pt idx="10">
                  <c:v>Oct</c:v>
                </c:pt>
                <c:pt idx="11">
                  <c:v>Nov</c:v>
                </c:pt>
                <c:pt idx="12">
                  <c:v>Dec</c:v>
                </c:pt>
                <c:pt idx="13">
                  <c:v>Jan</c:v>
                </c:pt>
                <c:pt idx="14">
                  <c:v>Feb</c:v>
                </c:pt>
                <c:pt idx="15">
                  <c:v>Mar</c:v>
                </c:pt>
                <c:pt idx="16">
                  <c:v>Apr</c:v>
                </c:pt>
                <c:pt idx="17">
                  <c:v>May</c:v>
                </c:pt>
                <c:pt idx="18">
                  <c:v>Jun</c:v>
                </c:pt>
                <c:pt idx="19">
                  <c:v>Jul</c:v>
                </c:pt>
                <c:pt idx="20">
                  <c:v>Aug</c:v>
                </c:pt>
                <c:pt idx="21">
                  <c:v>Sep</c:v>
                </c:pt>
                <c:pt idx="22">
                  <c:v>Oct</c:v>
                </c:pt>
                <c:pt idx="23">
                  <c:v>Nov</c:v>
                </c:pt>
                <c:pt idx="24">
                  <c:v>Dec</c:v>
                </c:pt>
                <c:pt idx="25">
                  <c:v>Jan</c:v>
                </c:pt>
                <c:pt idx="26">
                  <c:v>Feb</c:v>
                </c:pt>
                <c:pt idx="27">
                  <c:v>Mar</c:v>
                </c:pt>
              </c:strCache>
            </c:strRef>
          </c:cat>
          <c:val>
            <c:numRef>
              <c:f>Sheet1!$B$2:$B$29</c:f>
              <c:numCache>
                <c:formatCode>General</c:formatCode>
                <c:ptCount val="28"/>
                <c:pt idx="0">
                  <c:v>55</c:v>
                </c:pt>
                <c:pt idx="1">
                  <c:v>51</c:v>
                </c:pt>
                <c:pt idx="2">
                  <c:v>68</c:v>
                </c:pt>
                <c:pt idx="3">
                  <c:v>56</c:v>
                </c:pt>
                <c:pt idx="4">
                  <c:v>56</c:v>
                </c:pt>
                <c:pt idx="5">
                  <c:v>51</c:v>
                </c:pt>
                <c:pt idx="6">
                  <c:v>62</c:v>
                </c:pt>
                <c:pt idx="7">
                  <c:v>49</c:v>
                </c:pt>
                <c:pt idx="8">
                  <c:v>61</c:v>
                </c:pt>
                <c:pt idx="9">
                  <c:v>58</c:v>
                </c:pt>
                <c:pt idx="10">
                  <c:v>63</c:v>
                </c:pt>
                <c:pt idx="11">
                  <c:v>64</c:v>
                </c:pt>
                <c:pt idx="12">
                  <c:v>69</c:v>
                </c:pt>
                <c:pt idx="13">
                  <c:v>70</c:v>
                </c:pt>
                <c:pt idx="14">
                  <c:v>69</c:v>
                </c:pt>
                <c:pt idx="15">
                  <c:v>69</c:v>
                </c:pt>
                <c:pt idx="16">
                  <c:v>71</c:v>
                </c:pt>
                <c:pt idx="17">
                  <c:v>67</c:v>
                </c:pt>
                <c:pt idx="18">
                  <c:v>77</c:v>
                </c:pt>
                <c:pt idx="19">
                  <c:v>75</c:v>
                </c:pt>
                <c:pt idx="20">
                  <c:v>74</c:v>
                </c:pt>
                <c:pt idx="21">
                  <c:v>79</c:v>
                </c:pt>
                <c:pt idx="22">
                  <c:v>77</c:v>
                </c:pt>
                <c:pt idx="23">
                  <c:v>78</c:v>
                </c:pt>
                <c:pt idx="24">
                  <c:v>71</c:v>
                </c:pt>
                <c:pt idx="25">
                  <c:v>75</c:v>
                </c:pt>
                <c:pt idx="26">
                  <c:v>71</c:v>
                </c:pt>
                <c:pt idx="27">
                  <c:v>71</c:v>
                </c:pt>
              </c:numCache>
            </c:numRef>
          </c:val>
        </c:ser>
        <c:dLbls>
          <c:showLegendKey val="0"/>
          <c:showVal val="0"/>
          <c:showCatName val="0"/>
          <c:showSerName val="0"/>
          <c:showPercent val="0"/>
          <c:showBubbleSize val="0"/>
        </c:dLbls>
        <c:gapWidth val="40"/>
        <c:axId val="117688960"/>
        <c:axId val="117694848"/>
      </c:barChart>
      <c:catAx>
        <c:axId val="117688960"/>
        <c:scaling>
          <c:orientation val="minMax"/>
        </c:scaling>
        <c:delete val="0"/>
        <c:axPos val="b"/>
        <c:numFmt formatCode="General" sourceLinked="0"/>
        <c:majorTickMark val="out"/>
        <c:minorTickMark val="none"/>
        <c:tickLblPos val="nextTo"/>
        <c:spPr>
          <a:ln>
            <a:noFill/>
          </a:ln>
        </c:spPr>
        <c:txPr>
          <a:bodyPr/>
          <a:lstStyle/>
          <a:p>
            <a:pPr>
              <a:defRPr sz="1050"/>
            </a:pPr>
            <a:endParaRPr lang="en-US"/>
          </a:p>
        </c:txPr>
        <c:crossAx val="117694848"/>
        <c:crosses val="autoZero"/>
        <c:auto val="1"/>
        <c:lblAlgn val="ctr"/>
        <c:lblOffset val="100"/>
        <c:noMultiLvlLbl val="0"/>
      </c:catAx>
      <c:valAx>
        <c:axId val="117694848"/>
        <c:scaling>
          <c:orientation val="minMax"/>
          <c:max val="100"/>
          <c:min val="0"/>
        </c:scaling>
        <c:delete val="1"/>
        <c:axPos val="l"/>
        <c:numFmt formatCode="General" sourceLinked="1"/>
        <c:majorTickMark val="out"/>
        <c:minorTickMark val="none"/>
        <c:tickLblPos val="nextTo"/>
        <c:crossAx val="117688960"/>
        <c:crosses val="autoZero"/>
        <c:crossBetween val="between"/>
      </c:valAx>
      <c:spPr>
        <a:solidFill>
          <a:schemeClr val="bg1">
            <a:lumMod val="95000"/>
          </a:schemeClr>
        </a:solid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sz="1000">
                    <a:solidFill>
                      <a:srgbClr val="40404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Sheet1!$A$2:$A$16</c:f>
              <c:strCache>
                <c:ptCount val="15"/>
                <c:pt idx="0">
                  <c:v>Q1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72</c:v>
                </c:pt>
                <c:pt idx="2">
                  <c:v>68</c:v>
                </c:pt>
                <c:pt idx="3">
                  <c:v>74</c:v>
                </c:pt>
                <c:pt idx="5" formatCode="0">
                  <c:v>78</c:v>
                </c:pt>
                <c:pt idx="6" formatCode="0">
                  <c:v>72</c:v>
                </c:pt>
                <c:pt idx="7" formatCode="0">
                  <c:v>71</c:v>
                </c:pt>
                <c:pt idx="8" formatCode="0">
                  <c:v>70</c:v>
                </c:pt>
                <c:pt idx="10" formatCode="0">
                  <c:v>76</c:v>
                </c:pt>
                <c:pt idx="11" formatCode="0">
                  <c:v>74</c:v>
                </c:pt>
                <c:pt idx="12" formatCode="0">
                  <c:v>70</c:v>
                </c:pt>
                <c:pt idx="13" formatCode="0">
                  <c:v>72</c:v>
                </c:pt>
                <c:pt idx="14" formatCode="0">
                  <c:v>67</c:v>
                </c:pt>
              </c:numCache>
            </c:numRef>
          </c:val>
        </c:ser>
        <c:dLbls>
          <c:showLegendKey val="0"/>
          <c:showVal val="0"/>
          <c:showCatName val="0"/>
          <c:showSerName val="0"/>
          <c:showPercent val="0"/>
          <c:showBubbleSize val="0"/>
        </c:dLbls>
        <c:gapWidth val="40"/>
        <c:axId val="133270528"/>
        <c:axId val="133268992"/>
      </c:barChart>
      <c:valAx>
        <c:axId val="133268992"/>
        <c:scaling>
          <c:orientation val="minMax"/>
          <c:max val="120"/>
          <c:min val="0"/>
        </c:scaling>
        <c:delete val="1"/>
        <c:axPos val="b"/>
        <c:numFmt formatCode="General" sourceLinked="1"/>
        <c:majorTickMark val="out"/>
        <c:minorTickMark val="none"/>
        <c:tickLblPos val="nextTo"/>
        <c:crossAx val="133270528"/>
        <c:crosses val="max"/>
        <c:crossBetween val="between"/>
      </c:valAx>
      <c:catAx>
        <c:axId val="133270528"/>
        <c:scaling>
          <c:orientation val="maxMin"/>
        </c:scaling>
        <c:delete val="0"/>
        <c:axPos val="l"/>
        <c:numFmt formatCode="General" sourceLinked="0"/>
        <c:majorTickMark val="out"/>
        <c:minorTickMark val="none"/>
        <c:tickLblPos val="nextTo"/>
        <c:spPr>
          <a:ln>
            <a:noFill/>
          </a:ln>
        </c:spPr>
        <c:txPr>
          <a:bodyPr/>
          <a:lstStyle/>
          <a:p>
            <a:pPr>
              <a:defRPr sz="1000">
                <a:solidFill>
                  <a:srgbClr val="404040"/>
                </a:solidFill>
              </a:defRPr>
            </a:pPr>
            <a:endParaRPr lang="en-US"/>
          </a:p>
        </c:txPr>
        <c:crossAx val="133268992"/>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spPr>
            <a:solidFill>
              <a:schemeClr val="tx1"/>
            </a:solidFill>
          </c:spPr>
          <c:invertIfNegative val="0"/>
          <c:cat>
            <c:strRef>
              <c:f>Sheet1!$M$1:$AH$1</c:f>
              <c:strCache>
                <c:ptCount val="22"/>
                <c:pt idx="0">
                  <c:v>Q4'12</c:v>
                </c:pt>
                <c:pt idx="1">
                  <c:v>Q1'13</c:v>
                </c:pt>
                <c:pt idx="2">
                  <c:v>Q2'13</c:v>
                </c:pt>
                <c:pt idx="3">
                  <c:v>Q3'13</c:v>
                </c:pt>
                <c:pt idx="4">
                  <c:v>Q4'13</c:v>
                </c:pt>
                <c:pt idx="5">
                  <c:v>Q1'14</c:v>
                </c:pt>
                <c:pt idx="6">
                  <c:v>Q2'14</c:v>
                </c:pt>
                <c:pt idx="7">
                  <c:v>Q3'14</c:v>
                </c:pt>
                <c:pt idx="8">
                  <c:v>Q4'14</c:v>
                </c:pt>
                <c:pt idx="9">
                  <c:v>Q1'15</c:v>
                </c:pt>
                <c:pt idx="10">
                  <c:v>Q2'15</c:v>
                </c:pt>
                <c:pt idx="11">
                  <c:v>Q3'15</c:v>
                </c:pt>
                <c:pt idx="12">
                  <c:v>Q4'15</c:v>
                </c:pt>
                <c:pt idx="13">
                  <c:v>Q1'16</c:v>
                </c:pt>
                <c:pt idx="14">
                  <c:v>Q2'16</c:v>
                </c:pt>
                <c:pt idx="15">
                  <c:v>Q3'16</c:v>
                </c:pt>
                <c:pt idx="16">
                  <c:v>Q4'16</c:v>
                </c:pt>
                <c:pt idx="17">
                  <c:v>Q1'17</c:v>
                </c:pt>
                <c:pt idx="18">
                  <c:v>Q2'17</c:v>
                </c:pt>
                <c:pt idx="19">
                  <c:v>Q3'17</c:v>
                </c:pt>
                <c:pt idx="20">
                  <c:v>Q4'17</c:v>
                </c:pt>
                <c:pt idx="21">
                  <c:v>Q1'18</c:v>
                </c:pt>
              </c:strCache>
            </c:strRef>
          </c:cat>
          <c:val>
            <c:numRef>
              <c:f>Sheet1!$M$3:$AH$3</c:f>
              <c:numCache>
                <c:formatCode>General</c:formatCode>
                <c:ptCount val="22"/>
                <c:pt idx="0">
                  <c:v>37.200000000000003</c:v>
                </c:pt>
                <c:pt idx="1">
                  <c:v>34.1</c:v>
                </c:pt>
                <c:pt idx="2">
                  <c:v>42.4</c:v>
                </c:pt>
                <c:pt idx="3">
                  <c:v>49.9</c:v>
                </c:pt>
                <c:pt idx="4">
                  <c:v>51.5</c:v>
                </c:pt>
                <c:pt idx="5">
                  <c:v>46.2</c:v>
                </c:pt>
                <c:pt idx="6">
                  <c:v>51.5</c:v>
                </c:pt>
                <c:pt idx="7">
                  <c:v>55</c:v>
                </c:pt>
                <c:pt idx="8">
                  <c:v>50.7</c:v>
                </c:pt>
                <c:pt idx="9">
                  <c:v>44.6</c:v>
                </c:pt>
                <c:pt idx="10">
                  <c:v>52</c:v>
                </c:pt>
                <c:pt idx="11">
                  <c:v>61.3</c:v>
                </c:pt>
                <c:pt idx="12">
                  <c:v>62.1</c:v>
                </c:pt>
                <c:pt idx="13">
                  <c:v>62.1</c:v>
                </c:pt>
                <c:pt idx="14">
                  <c:v>56.1</c:v>
                </c:pt>
                <c:pt idx="15">
                  <c:v>63.6</c:v>
                </c:pt>
                <c:pt idx="16">
                  <c:v>61.4</c:v>
                </c:pt>
                <c:pt idx="17">
                  <c:v>59.1</c:v>
                </c:pt>
                <c:pt idx="18">
                  <c:v>61.5</c:v>
                </c:pt>
                <c:pt idx="19">
                  <c:v>68.3</c:v>
                </c:pt>
                <c:pt idx="20">
                  <c:v>67.099999999999994</c:v>
                </c:pt>
                <c:pt idx="21">
                  <c:v>61.4</c:v>
                </c:pt>
              </c:numCache>
            </c:numRef>
          </c:val>
        </c:ser>
        <c:dLbls>
          <c:showLegendKey val="0"/>
          <c:showVal val="0"/>
          <c:showCatName val="0"/>
          <c:showSerName val="0"/>
          <c:showPercent val="0"/>
          <c:showBubbleSize val="0"/>
        </c:dLbls>
        <c:gapWidth val="70"/>
        <c:axId val="26307968"/>
        <c:axId val="26334336"/>
      </c:barChart>
      <c:lineChart>
        <c:grouping val="standard"/>
        <c:varyColors val="0"/>
        <c:ser>
          <c:idx val="0"/>
          <c:order val="0"/>
          <c:spPr>
            <a:ln w="12700">
              <a:solidFill>
                <a:schemeClr val="accent3"/>
              </a:solidFill>
            </a:ln>
          </c:spPr>
          <c:marker>
            <c:symbol val="circle"/>
            <c:size val="6"/>
            <c:spPr>
              <a:solidFill>
                <a:schemeClr val="bg1"/>
              </a:solidFill>
              <a:ln w="12700">
                <a:solidFill>
                  <a:schemeClr val="accent3"/>
                </a:solidFill>
              </a:ln>
            </c:spPr>
          </c:marker>
          <c:dLbls>
            <c:dLbl>
              <c:idx val="19"/>
              <c:layout>
                <c:manualLayout>
                  <c:x val="-4.63657848149817E-2"/>
                  <c:y val="-4.66011168048282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5"/>
              <c:layout>
                <c:manualLayout>
                  <c:x val="-4.03062521005648E-2"/>
                  <c:y val="-6.49015554723304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b="0">
                    <a:solidFill>
                      <a:schemeClr val="accent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Sheet1!$M$1:$AH$1</c:f>
              <c:strCache>
                <c:ptCount val="22"/>
                <c:pt idx="0">
                  <c:v>Q4'12</c:v>
                </c:pt>
                <c:pt idx="1">
                  <c:v>Q1'13</c:v>
                </c:pt>
                <c:pt idx="2">
                  <c:v>Q2'13</c:v>
                </c:pt>
                <c:pt idx="3">
                  <c:v>Q3'13</c:v>
                </c:pt>
                <c:pt idx="4">
                  <c:v>Q4'13</c:v>
                </c:pt>
                <c:pt idx="5">
                  <c:v>Q1'14</c:v>
                </c:pt>
                <c:pt idx="6">
                  <c:v>Q2'14</c:v>
                </c:pt>
                <c:pt idx="7">
                  <c:v>Q3'14</c:v>
                </c:pt>
                <c:pt idx="8">
                  <c:v>Q4'14</c:v>
                </c:pt>
                <c:pt idx="9">
                  <c:v>Q1'15</c:v>
                </c:pt>
                <c:pt idx="10">
                  <c:v>Q2'15</c:v>
                </c:pt>
                <c:pt idx="11">
                  <c:v>Q3'15</c:v>
                </c:pt>
                <c:pt idx="12">
                  <c:v>Q4'15</c:v>
                </c:pt>
                <c:pt idx="13">
                  <c:v>Q1'16</c:v>
                </c:pt>
                <c:pt idx="14">
                  <c:v>Q2'16</c:v>
                </c:pt>
                <c:pt idx="15">
                  <c:v>Q3'16</c:v>
                </c:pt>
                <c:pt idx="16">
                  <c:v>Q4'16</c:v>
                </c:pt>
                <c:pt idx="17">
                  <c:v>Q1'17</c:v>
                </c:pt>
                <c:pt idx="18">
                  <c:v>Q2'17</c:v>
                </c:pt>
                <c:pt idx="19">
                  <c:v>Q3'17</c:v>
                </c:pt>
                <c:pt idx="20">
                  <c:v>Q4'17</c:v>
                </c:pt>
                <c:pt idx="21">
                  <c:v>Q1'18</c:v>
                </c:pt>
              </c:strCache>
            </c:strRef>
          </c:cat>
          <c:val>
            <c:numRef>
              <c:f>Sheet1!$M$2:$AH$2</c:f>
              <c:numCache>
                <c:formatCode>General</c:formatCode>
                <c:ptCount val="22"/>
                <c:pt idx="0">
                  <c:v>64</c:v>
                </c:pt>
                <c:pt idx="1">
                  <c:v>68</c:v>
                </c:pt>
                <c:pt idx="2">
                  <c:v>69</c:v>
                </c:pt>
                <c:pt idx="3">
                  <c:v>78</c:v>
                </c:pt>
                <c:pt idx="4">
                  <c:v>77</c:v>
                </c:pt>
                <c:pt idx="5">
                  <c:v>75</c:v>
                </c:pt>
                <c:pt idx="6">
                  <c:v>74</c:v>
                </c:pt>
                <c:pt idx="7">
                  <c:v>80</c:v>
                </c:pt>
                <c:pt idx="8">
                  <c:v>72</c:v>
                </c:pt>
                <c:pt idx="9">
                  <c:v>77</c:v>
                </c:pt>
                <c:pt idx="10">
                  <c:v>88</c:v>
                </c:pt>
                <c:pt idx="11">
                  <c:v>85</c:v>
                </c:pt>
                <c:pt idx="12">
                  <c:v>82</c:v>
                </c:pt>
                <c:pt idx="13">
                  <c:v>72</c:v>
                </c:pt>
                <c:pt idx="14">
                  <c:v>73</c:v>
                </c:pt>
                <c:pt idx="15">
                  <c:v>69</c:v>
                </c:pt>
                <c:pt idx="16">
                  <c:v>74</c:v>
                </c:pt>
                <c:pt idx="17">
                  <c:v>77</c:v>
                </c:pt>
                <c:pt idx="18">
                  <c:v>80</c:v>
                </c:pt>
                <c:pt idx="19">
                  <c:v>81</c:v>
                </c:pt>
                <c:pt idx="20">
                  <c:v>87</c:v>
                </c:pt>
                <c:pt idx="21">
                  <c:v>86</c:v>
                </c:pt>
              </c:numCache>
            </c:numRef>
          </c:val>
          <c:smooth val="0"/>
        </c:ser>
        <c:dLbls>
          <c:showLegendKey val="0"/>
          <c:showVal val="0"/>
          <c:showCatName val="0"/>
          <c:showSerName val="0"/>
          <c:showPercent val="0"/>
          <c:showBubbleSize val="0"/>
        </c:dLbls>
        <c:marker val="1"/>
        <c:smooth val="0"/>
        <c:axId val="26341760"/>
        <c:axId val="26335872"/>
      </c:lineChart>
      <c:catAx>
        <c:axId val="26307968"/>
        <c:scaling>
          <c:orientation val="minMax"/>
        </c:scaling>
        <c:delete val="0"/>
        <c:axPos val="b"/>
        <c:numFmt formatCode="General" sourceLinked="1"/>
        <c:majorTickMark val="none"/>
        <c:minorTickMark val="none"/>
        <c:tickLblPos val="nextTo"/>
        <c:spPr>
          <a:ln>
            <a:solidFill>
              <a:schemeClr val="bg1">
                <a:lumMod val="65000"/>
              </a:schemeClr>
            </a:solidFill>
          </a:ln>
        </c:spPr>
        <c:txPr>
          <a:bodyPr rot="-5400000" vert="horz"/>
          <a:lstStyle/>
          <a:p>
            <a:pPr>
              <a:defRPr sz="800">
                <a:solidFill>
                  <a:schemeClr val="tx1"/>
                </a:solidFill>
              </a:defRPr>
            </a:pPr>
            <a:endParaRPr lang="en-US"/>
          </a:p>
        </c:txPr>
        <c:crossAx val="26334336"/>
        <c:crosses val="autoZero"/>
        <c:auto val="1"/>
        <c:lblAlgn val="ctr"/>
        <c:lblOffset val="100"/>
        <c:noMultiLvlLbl val="0"/>
      </c:catAx>
      <c:valAx>
        <c:axId val="26334336"/>
        <c:scaling>
          <c:orientation val="minMax"/>
          <c:max val="125"/>
          <c:min val="0"/>
        </c:scaling>
        <c:delete val="0"/>
        <c:axPos val="l"/>
        <c:numFmt formatCode="General" sourceLinked="1"/>
        <c:majorTickMark val="out"/>
        <c:minorTickMark val="none"/>
        <c:tickLblPos val="nextTo"/>
        <c:spPr>
          <a:ln>
            <a:solidFill>
              <a:schemeClr val="bg1">
                <a:lumMod val="65000"/>
              </a:schemeClr>
            </a:solidFill>
          </a:ln>
        </c:spPr>
        <c:txPr>
          <a:bodyPr/>
          <a:lstStyle/>
          <a:p>
            <a:pPr>
              <a:defRPr sz="1050" b="0">
                <a:solidFill>
                  <a:schemeClr val="tx1"/>
                </a:solidFill>
              </a:defRPr>
            </a:pPr>
            <a:endParaRPr lang="en-US"/>
          </a:p>
        </c:txPr>
        <c:crossAx val="26307968"/>
        <c:crosses val="autoZero"/>
        <c:crossBetween val="between"/>
        <c:majorUnit val="25"/>
      </c:valAx>
      <c:valAx>
        <c:axId val="26335872"/>
        <c:scaling>
          <c:orientation val="minMax"/>
          <c:max val="100"/>
          <c:min val="0"/>
        </c:scaling>
        <c:delete val="0"/>
        <c:axPos val="r"/>
        <c:numFmt formatCode="General" sourceLinked="1"/>
        <c:majorTickMark val="out"/>
        <c:minorTickMark val="none"/>
        <c:tickLblPos val="nextTo"/>
        <c:spPr>
          <a:ln>
            <a:solidFill>
              <a:schemeClr val="bg1">
                <a:lumMod val="65000"/>
              </a:schemeClr>
            </a:solidFill>
          </a:ln>
        </c:spPr>
        <c:txPr>
          <a:bodyPr/>
          <a:lstStyle/>
          <a:p>
            <a:pPr>
              <a:defRPr sz="1000" b="0">
                <a:solidFill>
                  <a:schemeClr val="accent3"/>
                </a:solidFill>
              </a:defRPr>
            </a:pPr>
            <a:endParaRPr lang="en-US"/>
          </a:p>
        </c:txPr>
        <c:crossAx val="26341760"/>
        <c:crosses val="max"/>
        <c:crossBetween val="between"/>
        <c:majorUnit val="25"/>
        <c:minorUnit val="25"/>
      </c:valAx>
      <c:catAx>
        <c:axId val="26341760"/>
        <c:scaling>
          <c:orientation val="minMax"/>
        </c:scaling>
        <c:delete val="1"/>
        <c:axPos val="b"/>
        <c:numFmt formatCode="General" sourceLinked="0"/>
        <c:majorTickMark val="out"/>
        <c:minorTickMark val="none"/>
        <c:tickLblPos val="nextTo"/>
        <c:crossAx val="26335872"/>
        <c:crosses val="autoZero"/>
        <c:auto val="1"/>
        <c:lblAlgn val="ctr"/>
        <c:lblOffset val="100"/>
        <c:noMultiLvlLbl val="0"/>
      </c:catAx>
      <c:spPr>
        <a:solidFill>
          <a:schemeClr val="bg1">
            <a:lumMod val="95000"/>
          </a:schemeClr>
        </a:solidFill>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Not at all confident</c:v>
                </c:pt>
              </c:strCache>
            </c:strRef>
          </c:tx>
          <c:spPr>
            <a:solidFill>
              <a:srgbClr val="ED174F"/>
            </a:solidFill>
          </c:spPr>
          <c:invertIfNegative val="0"/>
          <c:dLbls>
            <c:dLbl>
              <c:idx val="0"/>
              <c:delete val="1"/>
              <c:extLst>
                <c:ext xmlns:c15="http://schemas.microsoft.com/office/drawing/2012/chart" uri="{CE6537A1-D6FC-4f65-9D91-7224C49458BB}"/>
              </c:extLst>
            </c:dLbl>
            <c:dLbl>
              <c:idx val="1"/>
              <c:delete val="1"/>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dLbl>
            <c:dLbl>
              <c:idx val="20"/>
              <c:delete val="1"/>
              <c:extLst>
                <c:ext xmlns:c15="http://schemas.microsoft.com/office/drawing/2012/chart" uri="{CE6537A1-D6FC-4f65-9D91-7224C49458BB}"/>
              </c:extLst>
            </c:dLbl>
            <c:dLbl>
              <c:idx val="21"/>
              <c:delete val="1"/>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dLbl>
              <c:idx val="24"/>
              <c:delete val="1"/>
            </c:dLbl>
            <c:dLbl>
              <c:idx val="27"/>
              <c:delete val="1"/>
              <c:extLst>
                <c:ext xmlns:c15="http://schemas.microsoft.com/office/drawing/2012/chart" uri="{CE6537A1-D6FC-4f65-9D91-7224C49458BB}"/>
              </c:extLst>
            </c:dLbl>
            <c:dLbl>
              <c:idx val="28"/>
              <c:delete val="1"/>
            </c:dLbl>
            <c:dLbl>
              <c:idx val="29"/>
              <c:delete val="1"/>
              <c:extLst>
                <c:ext xmlns:c15="http://schemas.microsoft.com/office/drawing/2012/chart" uri="{CE6537A1-D6FC-4f65-9D91-7224C49458BB}"/>
              </c:extLst>
            </c:dLbl>
            <c:dLbl>
              <c:idx val="31"/>
              <c:delete val="1"/>
              <c:extLst>
                <c:ext xmlns:c15="http://schemas.microsoft.com/office/drawing/2012/chart" uri="{CE6537A1-D6FC-4f65-9D91-7224C49458BB}"/>
              </c:extLst>
            </c:dLbl>
            <c:dLbl>
              <c:idx val="32"/>
              <c:delete val="1"/>
              <c:extLst>
                <c:ext xmlns:c15="http://schemas.microsoft.com/office/drawing/2012/chart" uri="{CE6537A1-D6FC-4f65-9D91-7224C49458BB}"/>
              </c:extLst>
            </c:dLbl>
            <c:dLbl>
              <c:idx val="33"/>
              <c:delete val="1"/>
              <c:extLst>
                <c:ext xmlns:c15="http://schemas.microsoft.com/office/drawing/2012/chart" uri="{CE6537A1-D6FC-4f65-9D91-7224C49458BB}"/>
              </c:extLst>
            </c:dLbl>
            <c:dLbl>
              <c:idx val="34"/>
              <c:delete val="1"/>
              <c:extLst>
                <c:ext xmlns:c15="http://schemas.microsoft.com/office/drawing/2012/chart" uri="{CE6537A1-D6FC-4f65-9D91-7224C49458BB}"/>
              </c:extLst>
            </c:dLbl>
            <c:dLbl>
              <c:idx val="36"/>
              <c:delete val="1"/>
              <c:extLst>
                <c:ext xmlns:c15="http://schemas.microsoft.com/office/drawing/2012/chart" uri="{CE6537A1-D6FC-4f65-9D91-7224C49458BB}"/>
              </c:extLst>
            </c:dLbl>
            <c:dLbl>
              <c:idx val="37"/>
              <c:delete val="1"/>
              <c:extLst>
                <c:ext xmlns:c15="http://schemas.microsoft.com/office/drawing/2012/chart" uri="{CE6537A1-D6FC-4f65-9D91-7224C49458BB}"/>
              </c:extLst>
            </c:dLbl>
            <c:dLbl>
              <c:idx val="38"/>
              <c:delete val="1"/>
              <c:extLst>
                <c:ext xmlns:c15="http://schemas.microsoft.com/office/drawing/2012/chart" uri="{CE6537A1-D6FC-4f65-9D91-7224C49458BB}"/>
              </c:extLst>
            </c:dLbl>
            <c:dLbl>
              <c:idx val="39"/>
              <c:delete val="1"/>
              <c:extLst>
                <c:ext xmlns:c15="http://schemas.microsoft.com/office/drawing/2012/chart" uri="{CE6537A1-D6FC-4f65-9D91-7224C49458BB}"/>
              </c:extLst>
            </c:dLbl>
            <c:dLbl>
              <c:idx val="40"/>
              <c:delete val="1"/>
              <c:extLst>
                <c:ext xmlns:c15="http://schemas.microsoft.com/office/drawing/2012/chart" uri="{CE6537A1-D6FC-4f65-9D91-7224C49458BB}"/>
              </c:extLst>
            </c:dLbl>
            <c:dLbl>
              <c:idx val="41"/>
              <c:delete val="1"/>
              <c:extLst>
                <c:ext xmlns:c15="http://schemas.microsoft.com/office/drawing/2012/chart" uri="{CE6537A1-D6FC-4f65-9D91-7224C49458BB}"/>
              </c:extLst>
            </c:dLbl>
            <c:dLbl>
              <c:idx val="43"/>
              <c:delete val="1"/>
              <c:extLst>
                <c:ext xmlns:c15="http://schemas.microsoft.com/office/drawing/2012/chart" uri="{CE6537A1-D6FC-4f65-9D91-7224C49458BB}"/>
              </c:extLst>
            </c:dLbl>
            <c:dLbl>
              <c:idx val="48"/>
              <c:delete val="1"/>
              <c:extLst>
                <c:ext xmlns:c15="http://schemas.microsoft.com/office/drawing/2012/chart" uri="{CE6537A1-D6FC-4f65-9D91-7224C49458BB}"/>
              </c:extLst>
            </c:dLbl>
            <c:dLbl>
              <c:idx val="49"/>
              <c:delete val="1"/>
              <c:extLst>
                <c:ext xmlns:c15="http://schemas.microsoft.com/office/drawing/2012/chart" uri="{CE6537A1-D6FC-4f65-9D91-7224C49458BB}"/>
              </c:extLst>
            </c:dLbl>
            <c:dLbl>
              <c:idx val="50"/>
              <c:delete val="1"/>
              <c:extLst>
                <c:ext xmlns:c15="http://schemas.microsoft.com/office/drawing/2012/chart" uri="{CE6537A1-D6FC-4f65-9D91-7224C49458BB}"/>
              </c:extLst>
            </c:dLbl>
            <c:dLbl>
              <c:idx val="55"/>
              <c:delete val="1"/>
              <c:extLst>
                <c:ext xmlns:c15="http://schemas.microsoft.com/office/drawing/2012/chart" uri="{CE6537A1-D6FC-4f65-9D91-7224C49458BB}"/>
              </c:extLst>
            </c:dLbl>
            <c:dLbl>
              <c:idx val="57"/>
              <c:delete val="1"/>
              <c:extLst>
                <c:ext xmlns:c15="http://schemas.microsoft.com/office/drawing/2012/chart" uri="{CE6537A1-D6FC-4f65-9D91-7224C49458BB}"/>
              </c:extLst>
            </c:dLbl>
            <c:dLbl>
              <c:idx val="64"/>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1"/>
                <c:pt idx="0">
                  <c:v>Q1</c:v>
                </c:pt>
                <c:pt idx="1">
                  <c:v>Q2</c:v>
                </c:pt>
                <c:pt idx="2">
                  <c:v>Q3</c:v>
                </c:pt>
                <c:pt idx="3">
                  <c:v>Q4</c:v>
                </c:pt>
                <c:pt idx="5">
                  <c:v>Q1</c:v>
                </c:pt>
                <c:pt idx="6">
                  <c:v>Q2</c:v>
                </c:pt>
                <c:pt idx="7">
                  <c:v>Q3</c:v>
                </c:pt>
                <c:pt idx="8">
                  <c:v>Q4</c:v>
                </c:pt>
                <c:pt idx="10">
                  <c:v>Q1</c:v>
                </c:pt>
              </c:strCache>
            </c:strRef>
          </c:cat>
          <c:val>
            <c:numRef>
              <c:f>Sheet1!$B$2:$B$15</c:f>
              <c:numCache>
                <c:formatCode>General</c:formatCode>
                <c:ptCount val="14"/>
                <c:pt idx="0">
                  <c:v>1</c:v>
                </c:pt>
                <c:pt idx="1">
                  <c:v>1</c:v>
                </c:pt>
                <c:pt idx="2">
                  <c:v>1</c:v>
                </c:pt>
                <c:pt idx="6">
                  <c:v>1</c:v>
                </c:pt>
                <c:pt idx="7">
                  <c:v>0</c:v>
                </c:pt>
                <c:pt idx="10">
                  <c:v>1</c:v>
                </c:pt>
              </c:numCache>
            </c:numRef>
          </c:val>
        </c:ser>
        <c:ser>
          <c:idx val="1"/>
          <c:order val="1"/>
          <c:tx>
            <c:strRef>
              <c:f>Sheet1!$C$1</c:f>
              <c:strCache>
                <c:ptCount val="1"/>
                <c:pt idx="0">
                  <c:v>Not very confident</c:v>
                </c:pt>
              </c:strCache>
            </c:strRef>
          </c:tx>
          <c:spPr>
            <a:solidFill>
              <a:srgbClr val="FFC000"/>
            </a:solidFill>
          </c:spPr>
          <c:invertIfNegative val="0"/>
          <c:dLbls>
            <c:dLbl>
              <c:idx val="15"/>
              <c:layout>
                <c:manualLayout>
                  <c:x val="0"/>
                  <c:y val="-2.81311896923777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1.4725711591025016E-3"/>
                  <c:y val="-2.8131189692377687E-2"/>
                </c:manualLayout>
              </c:layout>
              <c:showLegendKey val="0"/>
              <c:showVal val="1"/>
              <c:showCatName val="0"/>
              <c:showSerName val="0"/>
              <c:showPercent val="0"/>
              <c:showBubbleSize val="0"/>
            </c:dLbl>
            <c:dLbl>
              <c:idx val="17"/>
              <c:delete val="1"/>
            </c:dLbl>
            <c:dLbl>
              <c:idx val="19"/>
              <c:delete val="1"/>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15:layout/>
                </c:ext>
              </c:extLst>
            </c:dLbl>
            <c:dLbl>
              <c:idx val="24"/>
              <c:delete val="1"/>
              <c:extLst>
                <c:ext xmlns:c15="http://schemas.microsoft.com/office/drawing/2012/chart" uri="{CE6537A1-D6FC-4f65-9D91-7224C49458BB}"/>
              </c:extLst>
            </c:dLbl>
            <c:dLbl>
              <c:idx val="28"/>
              <c:layout>
                <c:manualLayout>
                  <c:x val="1.407986738974935E-3"/>
                  <c:y val="-1.8752649758714134E-3"/>
                </c:manualLayout>
              </c:layout>
              <c:showLegendKey val="0"/>
              <c:showVal val="1"/>
              <c:showCatName val="0"/>
              <c:showSerName val="0"/>
              <c:showPercent val="0"/>
              <c:showBubbleSize val="0"/>
              <c:extLst>
                <c:ext xmlns:c15="http://schemas.microsoft.com/office/drawing/2012/chart" uri="{CE6537A1-D6FC-4f65-9D91-7224C49458BB}"/>
              </c:extLst>
            </c:dLbl>
            <c:dLbl>
              <c:idx val="30"/>
              <c:delete val="1"/>
              <c:extLst>
                <c:ext xmlns:c15="http://schemas.microsoft.com/office/drawing/2012/chart" uri="{CE6537A1-D6FC-4f65-9D91-7224C49458BB}"/>
              </c:extLst>
            </c:dLbl>
            <c:dLbl>
              <c:idx val="32"/>
              <c:delete val="1"/>
              <c:extLst>
                <c:ext xmlns:c15="http://schemas.microsoft.com/office/drawing/2012/chart" uri="{CE6537A1-D6FC-4f65-9D91-7224C49458BB}"/>
              </c:extLst>
            </c:dLbl>
            <c:dLbl>
              <c:idx val="34"/>
              <c:delete val="1"/>
            </c:dLbl>
            <c:dLbl>
              <c:idx val="35"/>
              <c:delete val="1"/>
              <c:extLst>
                <c:ext xmlns:c15="http://schemas.microsoft.com/office/drawing/2012/chart" uri="{CE6537A1-D6FC-4f65-9D91-7224C49458BB}"/>
              </c:extLst>
            </c:dLbl>
            <c:dLbl>
              <c:idx val="37"/>
              <c:delete val="1"/>
              <c:extLst>
                <c:ext xmlns:c15="http://schemas.microsoft.com/office/drawing/2012/chart" uri="{CE6537A1-D6FC-4f65-9D91-7224C49458BB}"/>
              </c:extLst>
            </c:dLbl>
            <c:dLbl>
              <c:idx val="38"/>
              <c:delete val="1"/>
              <c:extLst>
                <c:ext xmlns:c15="http://schemas.microsoft.com/office/drawing/2012/chart" uri="{CE6537A1-D6FC-4f65-9D91-7224C49458BB}"/>
              </c:extLst>
            </c:dLbl>
            <c:dLbl>
              <c:idx val="39"/>
              <c:delete val="1"/>
              <c:extLst>
                <c:ext xmlns:c15="http://schemas.microsoft.com/office/drawing/2012/chart" uri="{CE6537A1-D6FC-4f65-9D91-7224C49458BB}"/>
              </c:extLst>
            </c:dLbl>
            <c:dLbl>
              <c:idx val="41"/>
              <c:delete val="1"/>
              <c:extLst>
                <c:ext xmlns:c15="http://schemas.microsoft.com/office/drawing/2012/chart" uri="{CE6537A1-D6FC-4f65-9D91-7224C49458BB}">
                  <c15:layout/>
                </c:ext>
              </c:extLst>
            </c:dLbl>
            <c:dLbl>
              <c:idx val="44"/>
              <c:delete val="1"/>
              <c:extLst>
                <c:ext xmlns:c15="http://schemas.microsoft.com/office/drawing/2012/chart" uri="{CE6537A1-D6FC-4f65-9D91-7224C49458BB}"/>
              </c:extLst>
            </c:dLbl>
            <c:dLbl>
              <c:idx val="45"/>
              <c:delete val="1"/>
              <c:extLst>
                <c:ext xmlns:c15="http://schemas.microsoft.com/office/drawing/2012/chart" uri="{CE6537A1-D6FC-4f65-9D91-7224C49458BB}"/>
              </c:extLst>
            </c:dLbl>
            <c:dLbl>
              <c:idx val="46"/>
              <c:delete val="1"/>
              <c:extLst>
                <c:ext xmlns:c15="http://schemas.microsoft.com/office/drawing/2012/chart" uri="{CE6537A1-D6FC-4f65-9D91-7224C49458BB}"/>
              </c:extLst>
            </c:dLbl>
            <c:dLbl>
              <c:idx val="48"/>
              <c:delete val="1"/>
              <c:extLst>
                <c:ext xmlns:c15="http://schemas.microsoft.com/office/drawing/2012/chart" uri="{CE6537A1-D6FC-4f65-9D91-7224C49458BB}"/>
              </c:extLst>
            </c:dLbl>
            <c:dLbl>
              <c:idx val="49"/>
              <c:delete val="1"/>
              <c:extLst>
                <c:ext xmlns:c15="http://schemas.microsoft.com/office/drawing/2012/chart" uri="{CE6537A1-D6FC-4f65-9D91-7224C49458BB}"/>
              </c:extLst>
            </c:dLbl>
            <c:dLbl>
              <c:idx val="50"/>
              <c:delete val="1"/>
              <c:extLst>
                <c:ext xmlns:c15="http://schemas.microsoft.com/office/drawing/2012/chart" uri="{CE6537A1-D6FC-4f65-9D91-7224C49458BB}"/>
              </c:extLst>
            </c:dLbl>
            <c:dLbl>
              <c:idx val="51"/>
              <c:delete val="1"/>
              <c:extLst>
                <c:ext xmlns:c15="http://schemas.microsoft.com/office/drawing/2012/chart" uri="{CE6537A1-D6FC-4f65-9D91-7224C49458BB}"/>
              </c:extLst>
            </c:dLbl>
            <c:dLbl>
              <c:idx val="53"/>
              <c:delete val="1"/>
              <c:extLst>
                <c:ext xmlns:c15="http://schemas.microsoft.com/office/drawing/2012/chart" uri="{CE6537A1-D6FC-4f65-9D91-7224C49458BB}"/>
              </c:extLst>
            </c:dLbl>
            <c:dLbl>
              <c:idx val="57"/>
              <c:delete val="1"/>
              <c:extLst>
                <c:ext xmlns:c15="http://schemas.microsoft.com/office/drawing/2012/chart" uri="{CE6537A1-D6FC-4f65-9D91-7224C49458BB}"/>
              </c:extLst>
            </c:dLbl>
            <c:dLbl>
              <c:idx val="60"/>
              <c:delete val="1"/>
              <c:extLst>
                <c:ext xmlns:c15="http://schemas.microsoft.com/office/drawing/2012/chart" uri="{CE6537A1-D6FC-4f65-9D91-7224C49458BB}"/>
              </c:extLst>
            </c:dLbl>
            <c:dLbl>
              <c:idx val="62"/>
              <c:delete val="1"/>
              <c:extLst>
                <c:ext xmlns:c15="http://schemas.microsoft.com/office/drawing/2012/chart" uri="{CE6537A1-D6FC-4f65-9D91-7224C49458BB}"/>
              </c:extLst>
            </c:dLbl>
            <c:dLbl>
              <c:idx val="65"/>
              <c:delete val="1"/>
              <c:extLst>
                <c:ext xmlns:c15="http://schemas.microsoft.com/office/drawing/2012/chart" uri="{CE6537A1-D6FC-4f65-9D91-7224C49458BB}"/>
              </c:extLst>
            </c:dLbl>
            <c:dLbl>
              <c:idx val="66"/>
              <c:delete val="1"/>
              <c:extLst>
                <c:ext xmlns:c15="http://schemas.microsoft.com/office/drawing/2012/chart" uri="{CE6537A1-D6FC-4f65-9D91-7224C49458BB}"/>
              </c:extLst>
            </c:dLbl>
            <c:dLbl>
              <c:idx val="67"/>
              <c:delete val="1"/>
              <c:extLst>
                <c:ext xmlns:c15="http://schemas.microsoft.com/office/drawing/2012/chart" uri="{CE6537A1-D6FC-4f65-9D91-7224C49458BB}"/>
              </c:extLst>
            </c:dLbl>
            <c:dLbl>
              <c:idx val="69"/>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1"/>
                <c:pt idx="0">
                  <c:v>Q1</c:v>
                </c:pt>
                <c:pt idx="1">
                  <c:v>Q2</c:v>
                </c:pt>
                <c:pt idx="2">
                  <c:v>Q3</c:v>
                </c:pt>
                <c:pt idx="3">
                  <c:v>Q4</c:v>
                </c:pt>
                <c:pt idx="5">
                  <c:v>Q1</c:v>
                </c:pt>
                <c:pt idx="6">
                  <c:v>Q2</c:v>
                </c:pt>
                <c:pt idx="7">
                  <c:v>Q3</c:v>
                </c:pt>
                <c:pt idx="8">
                  <c:v>Q4</c:v>
                </c:pt>
                <c:pt idx="10">
                  <c:v>Q1</c:v>
                </c:pt>
              </c:strCache>
            </c:strRef>
          </c:cat>
          <c:val>
            <c:numRef>
              <c:f>Sheet1!$C$2:$C$15</c:f>
              <c:numCache>
                <c:formatCode>General</c:formatCode>
                <c:ptCount val="14"/>
                <c:pt idx="0">
                  <c:v>2</c:v>
                </c:pt>
                <c:pt idx="1">
                  <c:v>4</c:v>
                </c:pt>
                <c:pt idx="2">
                  <c:v>2</c:v>
                </c:pt>
                <c:pt idx="3">
                  <c:v>4</c:v>
                </c:pt>
                <c:pt idx="5">
                  <c:v>3</c:v>
                </c:pt>
                <c:pt idx="6">
                  <c:v>3</c:v>
                </c:pt>
                <c:pt idx="7">
                  <c:v>5</c:v>
                </c:pt>
                <c:pt idx="8">
                  <c:v>4</c:v>
                </c:pt>
                <c:pt idx="10">
                  <c:v>4</c:v>
                </c:pt>
              </c:numCache>
            </c:numRef>
          </c:val>
        </c:ser>
        <c:ser>
          <c:idx val="2"/>
          <c:order val="2"/>
          <c:tx>
            <c:strRef>
              <c:f>Sheet1!$D$1</c:f>
              <c:strCache>
                <c:ptCount val="1"/>
                <c:pt idx="0">
                  <c:v>Fairly confident2</c:v>
                </c:pt>
              </c:strCache>
            </c:strRef>
          </c:tx>
          <c:spPr>
            <a:solidFill>
              <a:srgbClr val="92D05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1"/>
                <c:pt idx="0">
                  <c:v>Q1</c:v>
                </c:pt>
                <c:pt idx="1">
                  <c:v>Q2</c:v>
                </c:pt>
                <c:pt idx="2">
                  <c:v>Q3</c:v>
                </c:pt>
                <c:pt idx="3">
                  <c:v>Q4</c:v>
                </c:pt>
                <c:pt idx="5">
                  <c:v>Q1</c:v>
                </c:pt>
                <c:pt idx="6">
                  <c:v>Q2</c:v>
                </c:pt>
                <c:pt idx="7">
                  <c:v>Q3</c:v>
                </c:pt>
                <c:pt idx="8">
                  <c:v>Q4</c:v>
                </c:pt>
                <c:pt idx="10">
                  <c:v>Q1</c:v>
                </c:pt>
              </c:strCache>
            </c:strRef>
          </c:cat>
          <c:val>
            <c:numRef>
              <c:f>Sheet1!$D$2:$D$15</c:f>
              <c:numCache>
                <c:formatCode>General</c:formatCode>
                <c:ptCount val="14"/>
                <c:pt idx="0">
                  <c:v>55</c:v>
                </c:pt>
                <c:pt idx="1">
                  <c:v>56</c:v>
                </c:pt>
                <c:pt idx="2">
                  <c:v>52</c:v>
                </c:pt>
                <c:pt idx="3">
                  <c:v>52</c:v>
                </c:pt>
                <c:pt idx="5">
                  <c:v>52</c:v>
                </c:pt>
                <c:pt idx="6">
                  <c:v>56</c:v>
                </c:pt>
                <c:pt idx="7">
                  <c:v>52</c:v>
                </c:pt>
                <c:pt idx="8">
                  <c:v>55</c:v>
                </c:pt>
                <c:pt idx="10">
                  <c:v>51</c:v>
                </c:pt>
              </c:numCache>
            </c:numRef>
          </c:val>
        </c:ser>
        <c:ser>
          <c:idx val="3"/>
          <c:order val="3"/>
          <c:tx>
            <c:strRef>
              <c:f>Sheet1!$E$1</c:f>
              <c:strCache>
                <c:ptCount val="1"/>
                <c:pt idx="0">
                  <c:v>Very confident</c:v>
                </c:pt>
              </c:strCache>
            </c:strRef>
          </c:tx>
          <c:spPr>
            <a:solidFill>
              <a:srgbClr val="00B050"/>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1"/>
                <c:pt idx="0">
                  <c:v>Q1</c:v>
                </c:pt>
                <c:pt idx="1">
                  <c:v>Q2</c:v>
                </c:pt>
                <c:pt idx="2">
                  <c:v>Q3</c:v>
                </c:pt>
                <c:pt idx="3">
                  <c:v>Q4</c:v>
                </c:pt>
                <c:pt idx="5">
                  <c:v>Q1</c:v>
                </c:pt>
                <c:pt idx="6">
                  <c:v>Q2</c:v>
                </c:pt>
                <c:pt idx="7">
                  <c:v>Q3</c:v>
                </c:pt>
                <c:pt idx="8">
                  <c:v>Q4</c:v>
                </c:pt>
                <c:pt idx="10">
                  <c:v>Q1</c:v>
                </c:pt>
              </c:strCache>
            </c:strRef>
          </c:cat>
          <c:val>
            <c:numRef>
              <c:f>Sheet1!$E$2:$E$15</c:f>
              <c:numCache>
                <c:formatCode>General</c:formatCode>
                <c:ptCount val="14"/>
                <c:pt idx="0">
                  <c:v>42</c:v>
                </c:pt>
                <c:pt idx="1">
                  <c:v>39</c:v>
                </c:pt>
                <c:pt idx="2">
                  <c:v>45</c:v>
                </c:pt>
                <c:pt idx="3">
                  <c:v>43</c:v>
                </c:pt>
                <c:pt idx="5">
                  <c:v>45</c:v>
                </c:pt>
                <c:pt idx="6">
                  <c:v>40</c:v>
                </c:pt>
                <c:pt idx="7">
                  <c:v>43</c:v>
                </c:pt>
                <c:pt idx="8">
                  <c:v>40</c:v>
                </c:pt>
                <c:pt idx="10">
                  <c:v>45</c:v>
                </c:pt>
              </c:numCache>
            </c:numRef>
          </c:val>
        </c:ser>
        <c:dLbls>
          <c:showLegendKey val="0"/>
          <c:showVal val="0"/>
          <c:showCatName val="0"/>
          <c:showSerName val="0"/>
          <c:showPercent val="0"/>
          <c:showBubbleSize val="0"/>
        </c:dLbls>
        <c:gapWidth val="30"/>
        <c:overlap val="100"/>
        <c:axId val="80951552"/>
        <c:axId val="81002496"/>
      </c:barChart>
      <c:catAx>
        <c:axId val="80951552"/>
        <c:scaling>
          <c:orientation val="minMax"/>
        </c:scaling>
        <c:delete val="0"/>
        <c:axPos val="b"/>
        <c:numFmt formatCode="General" sourceLinked="0"/>
        <c:majorTickMark val="out"/>
        <c:minorTickMark val="none"/>
        <c:tickLblPos val="nextTo"/>
        <c:spPr>
          <a:ln>
            <a:noFill/>
          </a:ln>
        </c:spPr>
        <c:txPr>
          <a:bodyPr rot="-5400000" vert="horz"/>
          <a:lstStyle/>
          <a:p>
            <a:pPr>
              <a:defRPr/>
            </a:pPr>
            <a:endParaRPr lang="en-US"/>
          </a:p>
        </c:txPr>
        <c:crossAx val="81002496"/>
        <c:crosses val="autoZero"/>
        <c:auto val="1"/>
        <c:lblAlgn val="ctr"/>
        <c:lblOffset val="100"/>
        <c:noMultiLvlLbl val="0"/>
      </c:catAx>
      <c:valAx>
        <c:axId val="81002496"/>
        <c:scaling>
          <c:orientation val="minMax"/>
        </c:scaling>
        <c:delete val="1"/>
        <c:axPos val="l"/>
        <c:numFmt formatCode="0%" sourceLinked="1"/>
        <c:majorTickMark val="out"/>
        <c:minorTickMark val="none"/>
        <c:tickLblPos val="nextTo"/>
        <c:crossAx val="80951552"/>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Not at all confident</c:v>
                </c:pt>
              </c:strCache>
            </c:strRef>
          </c:tx>
          <c:spPr>
            <a:solidFill>
              <a:srgbClr val="ED174F"/>
            </a:solidFill>
          </c:spPr>
          <c:invertIfNegative val="0"/>
          <c:dLbls>
            <c:dLbl>
              <c:idx val="0"/>
              <c:delete val="1"/>
              <c:extLst>
                <c:ext xmlns:c15="http://schemas.microsoft.com/office/drawing/2012/chart" uri="{CE6537A1-D6FC-4f65-9D91-7224C49458BB}"/>
              </c:extLst>
            </c:dLbl>
            <c:dLbl>
              <c:idx val="1"/>
              <c:delete val="1"/>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dLbl>
            <c:dLbl>
              <c:idx val="20"/>
              <c:delete val="1"/>
              <c:extLst>
                <c:ext xmlns:c15="http://schemas.microsoft.com/office/drawing/2012/chart" uri="{CE6537A1-D6FC-4f65-9D91-7224C49458BB}"/>
              </c:extLst>
            </c:dLbl>
            <c:dLbl>
              <c:idx val="21"/>
              <c:delete val="1"/>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dLbl>
              <c:idx val="24"/>
              <c:delete val="1"/>
            </c:dLbl>
            <c:dLbl>
              <c:idx val="27"/>
              <c:delete val="1"/>
              <c:extLst>
                <c:ext xmlns:c15="http://schemas.microsoft.com/office/drawing/2012/chart" uri="{CE6537A1-D6FC-4f65-9D91-7224C49458BB}"/>
              </c:extLst>
            </c:dLbl>
            <c:dLbl>
              <c:idx val="28"/>
              <c:delete val="1"/>
            </c:dLbl>
            <c:dLbl>
              <c:idx val="29"/>
              <c:delete val="1"/>
              <c:extLst>
                <c:ext xmlns:c15="http://schemas.microsoft.com/office/drawing/2012/chart" uri="{CE6537A1-D6FC-4f65-9D91-7224C49458BB}"/>
              </c:extLst>
            </c:dLbl>
            <c:dLbl>
              <c:idx val="31"/>
              <c:delete val="1"/>
              <c:extLst>
                <c:ext xmlns:c15="http://schemas.microsoft.com/office/drawing/2012/chart" uri="{CE6537A1-D6FC-4f65-9D91-7224C49458BB}"/>
              </c:extLst>
            </c:dLbl>
            <c:dLbl>
              <c:idx val="32"/>
              <c:delete val="1"/>
              <c:extLst>
                <c:ext xmlns:c15="http://schemas.microsoft.com/office/drawing/2012/chart" uri="{CE6537A1-D6FC-4f65-9D91-7224C49458BB}"/>
              </c:extLst>
            </c:dLbl>
            <c:dLbl>
              <c:idx val="33"/>
              <c:delete val="1"/>
              <c:extLst>
                <c:ext xmlns:c15="http://schemas.microsoft.com/office/drawing/2012/chart" uri="{CE6537A1-D6FC-4f65-9D91-7224C49458BB}"/>
              </c:extLst>
            </c:dLbl>
            <c:dLbl>
              <c:idx val="34"/>
              <c:delete val="1"/>
              <c:extLst>
                <c:ext xmlns:c15="http://schemas.microsoft.com/office/drawing/2012/chart" uri="{CE6537A1-D6FC-4f65-9D91-7224C49458BB}"/>
              </c:extLst>
            </c:dLbl>
            <c:dLbl>
              <c:idx val="36"/>
              <c:delete val="1"/>
              <c:extLst>
                <c:ext xmlns:c15="http://schemas.microsoft.com/office/drawing/2012/chart" uri="{CE6537A1-D6FC-4f65-9D91-7224C49458BB}"/>
              </c:extLst>
            </c:dLbl>
            <c:dLbl>
              <c:idx val="37"/>
              <c:delete val="1"/>
              <c:extLst>
                <c:ext xmlns:c15="http://schemas.microsoft.com/office/drawing/2012/chart" uri="{CE6537A1-D6FC-4f65-9D91-7224C49458BB}"/>
              </c:extLst>
            </c:dLbl>
            <c:dLbl>
              <c:idx val="38"/>
              <c:delete val="1"/>
              <c:extLst>
                <c:ext xmlns:c15="http://schemas.microsoft.com/office/drawing/2012/chart" uri="{CE6537A1-D6FC-4f65-9D91-7224C49458BB}"/>
              </c:extLst>
            </c:dLbl>
            <c:dLbl>
              <c:idx val="39"/>
              <c:delete val="1"/>
              <c:extLst>
                <c:ext xmlns:c15="http://schemas.microsoft.com/office/drawing/2012/chart" uri="{CE6537A1-D6FC-4f65-9D91-7224C49458BB}"/>
              </c:extLst>
            </c:dLbl>
            <c:dLbl>
              <c:idx val="40"/>
              <c:delete val="1"/>
              <c:extLst>
                <c:ext xmlns:c15="http://schemas.microsoft.com/office/drawing/2012/chart" uri="{CE6537A1-D6FC-4f65-9D91-7224C49458BB}"/>
              </c:extLst>
            </c:dLbl>
            <c:dLbl>
              <c:idx val="41"/>
              <c:delete val="1"/>
              <c:extLst>
                <c:ext xmlns:c15="http://schemas.microsoft.com/office/drawing/2012/chart" uri="{CE6537A1-D6FC-4f65-9D91-7224C49458BB}"/>
              </c:extLst>
            </c:dLbl>
            <c:dLbl>
              <c:idx val="43"/>
              <c:delete val="1"/>
              <c:extLst>
                <c:ext xmlns:c15="http://schemas.microsoft.com/office/drawing/2012/chart" uri="{CE6537A1-D6FC-4f65-9D91-7224C49458BB}"/>
              </c:extLst>
            </c:dLbl>
            <c:dLbl>
              <c:idx val="48"/>
              <c:delete val="1"/>
              <c:extLst>
                <c:ext xmlns:c15="http://schemas.microsoft.com/office/drawing/2012/chart" uri="{CE6537A1-D6FC-4f65-9D91-7224C49458BB}"/>
              </c:extLst>
            </c:dLbl>
            <c:dLbl>
              <c:idx val="49"/>
              <c:delete val="1"/>
              <c:extLst>
                <c:ext xmlns:c15="http://schemas.microsoft.com/office/drawing/2012/chart" uri="{CE6537A1-D6FC-4f65-9D91-7224C49458BB}"/>
              </c:extLst>
            </c:dLbl>
            <c:dLbl>
              <c:idx val="50"/>
              <c:delete val="1"/>
              <c:extLst>
                <c:ext xmlns:c15="http://schemas.microsoft.com/office/drawing/2012/chart" uri="{CE6537A1-D6FC-4f65-9D91-7224C49458BB}"/>
              </c:extLst>
            </c:dLbl>
            <c:dLbl>
              <c:idx val="55"/>
              <c:delete val="1"/>
              <c:extLst>
                <c:ext xmlns:c15="http://schemas.microsoft.com/office/drawing/2012/chart" uri="{CE6537A1-D6FC-4f65-9D91-7224C49458BB}"/>
              </c:extLst>
            </c:dLbl>
            <c:dLbl>
              <c:idx val="57"/>
              <c:delete val="1"/>
              <c:extLst>
                <c:ext xmlns:c15="http://schemas.microsoft.com/office/drawing/2012/chart" uri="{CE6537A1-D6FC-4f65-9D91-7224C49458BB}"/>
              </c:extLst>
            </c:dLbl>
            <c:dLbl>
              <c:idx val="64"/>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1"/>
                <c:pt idx="0">
                  <c:v>Q1</c:v>
                </c:pt>
                <c:pt idx="1">
                  <c:v>Q2</c:v>
                </c:pt>
                <c:pt idx="2">
                  <c:v>Q3</c:v>
                </c:pt>
                <c:pt idx="3">
                  <c:v>Q4</c:v>
                </c:pt>
                <c:pt idx="5">
                  <c:v>Q1</c:v>
                </c:pt>
                <c:pt idx="6">
                  <c:v>Q2</c:v>
                </c:pt>
                <c:pt idx="7">
                  <c:v>Q3</c:v>
                </c:pt>
                <c:pt idx="8">
                  <c:v>Q4</c:v>
                </c:pt>
                <c:pt idx="10">
                  <c:v>Q1</c:v>
                </c:pt>
              </c:strCache>
            </c:strRef>
          </c:cat>
          <c:val>
            <c:numRef>
              <c:f>Sheet1!$B$2:$B$15</c:f>
              <c:numCache>
                <c:formatCode>General</c:formatCode>
                <c:ptCount val="14"/>
                <c:pt idx="0">
                  <c:v>1</c:v>
                </c:pt>
                <c:pt idx="3">
                  <c:v>1</c:v>
                </c:pt>
                <c:pt idx="7">
                  <c:v>0</c:v>
                </c:pt>
                <c:pt idx="10">
                  <c:v>1</c:v>
                </c:pt>
              </c:numCache>
            </c:numRef>
          </c:val>
        </c:ser>
        <c:ser>
          <c:idx val="1"/>
          <c:order val="1"/>
          <c:tx>
            <c:strRef>
              <c:f>Sheet1!$C$1</c:f>
              <c:strCache>
                <c:ptCount val="1"/>
                <c:pt idx="0">
                  <c:v>Not very confident</c:v>
                </c:pt>
              </c:strCache>
            </c:strRef>
          </c:tx>
          <c:spPr>
            <a:solidFill>
              <a:srgbClr val="FFC000"/>
            </a:solidFill>
          </c:spPr>
          <c:invertIfNegative val="0"/>
          <c:dLbls>
            <c:dLbl>
              <c:idx val="0"/>
              <c:delete val="1"/>
            </c:dLbl>
            <c:dLbl>
              <c:idx val="3"/>
              <c:delete val="1"/>
            </c:dLbl>
            <c:dLbl>
              <c:idx val="15"/>
              <c:layout>
                <c:manualLayout>
                  <c:x val="0"/>
                  <c:y val="-2.81311896923777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1.4725711591025016E-3"/>
                  <c:y val="-2.8131189692377687E-2"/>
                </c:manualLayout>
              </c:layout>
              <c:showLegendKey val="0"/>
              <c:showVal val="1"/>
              <c:showCatName val="0"/>
              <c:showSerName val="0"/>
              <c:showPercent val="0"/>
              <c:showBubbleSize val="0"/>
            </c:dLbl>
            <c:dLbl>
              <c:idx val="17"/>
              <c:delete val="1"/>
            </c:dLbl>
            <c:dLbl>
              <c:idx val="19"/>
              <c:delete val="1"/>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15:layout/>
                </c:ext>
              </c:extLst>
            </c:dLbl>
            <c:dLbl>
              <c:idx val="24"/>
              <c:delete val="1"/>
              <c:extLst>
                <c:ext xmlns:c15="http://schemas.microsoft.com/office/drawing/2012/chart" uri="{CE6537A1-D6FC-4f65-9D91-7224C49458BB}"/>
              </c:extLst>
            </c:dLbl>
            <c:dLbl>
              <c:idx val="28"/>
              <c:layout>
                <c:manualLayout>
                  <c:x val="1.407986738974935E-3"/>
                  <c:y val="-1.8752649758714134E-3"/>
                </c:manualLayout>
              </c:layout>
              <c:showLegendKey val="0"/>
              <c:showVal val="1"/>
              <c:showCatName val="0"/>
              <c:showSerName val="0"/>
              <c:showPercent val="0"/>
              <c:showBubbleSize val="0"/>
              <c:extLst>
                <c:ext xmlns:c15="http://schemas.microsoft.com/office/drawing/2012/chart" uri="{CE6537A1-D6FC-4f65-9D91-7224C49458BB}"/>
              </c:extLst>
            </c:dLbl>
            <c:dLbl>
              <c:idx val="30"/>
              <c:delete val="1"/>
              <c:extLst>
                <c:ext xmlns:c15="http://schemas.microsoft.com/office/drawing/2012/chart" uri="{CE6537A1-D6FC-4f65-9D91-7224C49458BB}"/>
              </c:extLst>
            </c:dLbl>
            <c:dLbl>
              <c:idx val="32"/>
              <c:delete val="1"/>
              <c:extLst>
                <c:ext xmlns:c15="http://schemas.microsoft.com/office/drawing/2012/chart" uri="{CE6537A1-D6FC-4f65-9D91-7224C49458BB}"/>
              </c:extLst>
            </c:dLbl>
            <c:dLbl>
              <c:idx val="34"/>
              <c:delete val="1"/>
            </c:dLbl>
            <c:dLbl>
              <c:idx val="35"/>
              <c:delete val="1"/>
              <c:extLst>
                <c:ext xmlns:c15="http://schemas.microsoft.com/office/drawing/2012/chart" uri="{CE6537A1-D6FC-4f65-9D91-7224C49458BB}"/>
              </c:extLst>
            </c:dLbl>
            <c:dLbl>
              <c:idx val="37"/>
              <c:delete val="1"/>
              <c:extLst>
                <c:ext xmlns:c15="http://schemas.microsoft.com/office/drawing/2012/chart" uri="{CE6537A1-D6FC-4f65-9D91-7224C49458BB}"/>
              </c:extLst>
            </c:dLbl>
            <c:dLbl>
              <c:idx val="38"/>
              <c:delete val="1"/>
              <c:extLst>
                <c:ext xmlns:c15="http://schemas.microsoft.com/office/drawing/2012/chart" uri="{CE6537A1-D6FC-4f65-9D91-7224C49458BB}"/>
              </c:extLst>
            </c:dLbl>
            <c:dLbl>
              <c:idx val="39"/>
              <c:delete val="1"/>
              <c:extLst>
                <c:ext xmlns:c15="http://schemas.microsoft.com/office/drawing/2012/chart" uri="{CE6537A1-D6FC-4f65-9D91-7224C49458BB}"/>
              </c:extLst>
            </c:dLbl>
            <c:dLbl>
              <c:idx val="41"/>
              <c:delete val="1"/>
              <c:extLst>
                <c:ext xmlns:c15="http://schemas.microsoft.com/office/drawing/2012/chart" uri="{CE6537A1-D6FC-4f65-9D91-7224C49458BB}">
                  <c15:layout/>
                </c:ext>
              </c:extLst>
            </c:dLbl>
            <c:dLbl>
              <c:idx val="44"/>
              <c:delete val="1"/>
              <c:extLst>
                <c:ext xmlns:c15="http://schemas.microsoft.com/office/drawing/2012/chart" uri="{CE6537A1-D6FC-4f65-9D91-7224C49458BB}"/>
              </c:extLst>
            </c:dLbl>
            <c:dLbl>
              <c:idx val="45"/>
              <c:delete val="1"/>
              <c:extLst>
                <c:ext xmlns:c15="http://schemas.microsoft.com/office/drawing/2012/chart" uri="{CE6537A1-D6FC-4f65-9D91-7224C49458BB}"/>
              </c:extLst>
            </c:dLbl>
            <c:dLbl>
              <c:idx val="46"/>
              <c:delete val="1"/>
              <c:extLst>
                <c:ext xmlns:c15="http://schemas.microsoft.com/office/drawing/2012/chart" uri="{CE6537A1-D6FC-4f65-9D91-7224C49458BB}"/>
              </c:extLst>
            </c:dLbl>
            <c:dLbl>
              <c:idx val="48"/>
              <c:delete val="1"/>
              <c:extLst>
                <c:ext xmlns:c15="http://schemas.microsoft.com/office/drawing/2012/chart" uri="{CE6537A1-D6FC-4f65-9D91-7224C49458BB}"/>
              </c:extLst>
            </c:dLbl>
            <c:dLbl>
              <c:idx val="49"/>
              <c:delete val="1"/>
              <c:extLst>
                <c:ext xmlns:c15="http://schemas.microsoft.com/office/drawing/2012/chart" uri="{CE6537A1-D6FC-4f65-9D91-7224C49458BB}"/>
              </c:extLst>
            </c:dLbl>
            <c:dLbl>
              <c:idx val="50"/>
              <c:delete val="1"/>
              <c:extLst>
                <c:ext xmlns:c15="http://schemas.microsoft.com/office/drawing/2012/chart" uri="{CE6537A1-D6FC-4f65-9D91-7224C49458BB}"/>
              </c:extLst>
            </c:dLbl>
            <c:dLbl>
              <c:idx val="51"/>
              <c:delete val="1"/>
              <c:extLst>
                <c:ext xmlns:c15="http://schemas.microsoft.com/office/drawing/2012/chart" uri="{CE6537A1-D6FC-4f65-9D91-7224C49458BB}"/>
              </c:extLst>
            </c:dLbl>
            <c:dLbl>
              <c:idx val="53"/>
              <c:delete val="1"/>
              <c:extLst>
                <c:ext xmlns:c15="http://schemas.microsoft.com/office/drawing/2012/chart" uri="{CE6537A1-D6FC-4f65-9D91-7224C49458BB}"/>
              </c:extLst>
            </c:dLbl>
            <c:dLbl>
              <c:idx val="57"/>
              <c:delete val="1"/>
              <c:extLst>
                <c:ext xmlns:c15="http://schemas.microsoft.com/office/drawing/2012/chart" uri="{CE6537A1-D6FC-4f65-9D91-7224C49458BB}"/>
              </c:extLst>
            </c:dLbl>
            <c:dLbl>
              <c:idx val="60"/>
              <c:delete val="1"/>
              <c:extLst>
                <c:ext xmlns:c15="http://schemas.microsoft.com/office/drawing/2012/chart" uri="{CE6537A1-D6FC-4f65-9D91-7224C49458BB}"/>
              </c:extLst>
            </c:dLbl>
            <c:dLbl>
              <c:idx val="62"/>
              <c:delete val="1"/>
              <c:extLst>
                <c:ext xmlns:c15="http://schemas.microsoft.com/office/drawing/2012/chart" uri="{CE6537A1-D6FC-4f65-9D91-7224C49458BB}"/>
              </c:extLst>
            </c:dLbl>
            <c:dLbl>
              <c:idx val="65"/>
              <c:delete val="1"/>
              <c:extLst>
                <c:ext xmlns:c15="http://schemas.microsoft.com/office/drawing/2012/chart" uri="{CE6537A1-D6FC-4f65-9D91-7224C49458BB}"/>
              </c:extLst>
            </c:dLbl>
            <c:dLbl>
              <c:idx val="66"/>
              <c:delete val="1"/>
              <c:extLst>
                <c:ext xmlns:c15="http://schemas.microsoft.com/office/drawing/2012/chart" uri="{CE6537A1-D6FC-4f65-9D91-7224C49458BB}"/>
              </c:extLst>
            </c:dLbl>
            <c:dLbl>
              <c:idx val="67"/>
              <c:delete val="1"/>
              <c:extLst>
                <c:ext xmlns:c15="http://schemas.microsoft.com/office/drawing/2012/chart" uri="{CE6537A1-D6FC-4f65-9D91-7224C49458BB}"/>
              </c:extLst>
            </c:dLbl>
            <c:dLbl>
              <c:idx val="69"/>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1"/>
                <c:pt idx="0">
                  <c:v>Q1</c:v>
                </c:pt>
                <c:pt idx="1">
                  <c:v>Q2</c:v>
                </c:pt>
                <c:pt idx="2">
                  <c:v>Q3</c:v>
                </c:pt>
                <c:pt idx="3">
                  <c:v>Q4</c:v>
                </c:pt>
                <c:pt idx="5">
                  <c:v>Q1</c:v>
                </c:pt>
                <c:pt idx="6">
                  <c:v>Q2</c:v>
                </c:pt>
                <c:pt idx="7">
                  <c:v>Q3</c:v>
                </c:pt>
                <c:pt idx="8">
                  <c:v>Q4</c:v>
                </c:pt>
                <c:pt idx="10">
                  <c:v>Q1</c:v>
                </c:pt>
              </c:strCache>
            </c:strRef>
          </c:cat>
          <c:val>
            <c:numRef>
              <c:f>Sheet1!$C$2:$C$15</c:f>
              <c:numCache>
                <c:formatCode>General</c:formatCode>
                <c:ptCount val="14"/>
                <c:pt idx="0">
                  <c:v>1</c:v>
                </c:pt>
                <c:pt idx="1">
                  <c:v>3</c:v>
                </c:pt>
                <c:pt idx="2">
                  <c:v>2</c:v>
                </c:pt>
                <c:pt idx="3">
                  <c:v>1</c:v>
                </c:pt>
                <c:pt idx="5">
                  <c:v>2</c:v>
                </c:pt>
                <c:pt idx="6">
                  <c:v>2</c:v>
                </c:pt>
                <c:pt idx="7">
                  <c:v>2</c:v>
                </c:pt>
                <c:pt idx="8">
                  <c:v>2</c:v>
                </c:pt>
                <c:pt idx="10">
                  <c:v>2</c:v>
                </c:pt>
              </c:numCache>
            </c:numRef>
          </c:val>
        </c:ser>
        <c:ser>
          <c:idx val="2"/>
          <c:order val="2"/>
          <c:tx>
            <c:strRef>
              <c:f>Sheet1!$D$1</c:f>
              <c:strCache>
                <c:ptCount val="1"/>
                <c:pt idx="0">
                  <c:v>Fairly confident2</c:v>
                </c:pt>
              </c:strCache>
            </c:strRef>
          </c:tx>
          <c:spPr>
            <a:solidFill>
              <a:srgbClr val="92D05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1"/>
                <c:pt idx="0">
                  <c:v>Q1</c:v>
                </c:pt>
                <c:pt idx="1">
                  <c:v>Q2</c:v>
                </c:pt>
                <c:pt idx="2">
                  <c:v>Q3</c:v>
                </c:pt>
                <c:pt idx="3">
                  <c:v>Q4</c:v>
                </c:pt>
                <c:pt idx="5">
                  <c:v>Q1</c:v>
                </c:pt>
                <c:pt idx="6">
                  <c:v>Q2</c:v>
                </c:pt>
                <c:pt idx="7">
                  <c:v>Q3</c:v>
                </c:pt>
                <c:pt idx="8">
                  <c:v>Q4</c:v>
                </c:pt>
                <c:pt idx="10">
                  <c:v>Q1</c:v>
                </c:pt>
              </c:strCache>
            </c:strRef>
          </c:cat>
          <c:val>
            <c:numRef>
              <c:f>Sheet1!$D$2:$D$15</c:f>
              <c:numCache>
                <c:formatCode>General</c:formatCode>
                <c:ptCount val="14"/>
                <c:pt idx="0">
                  <c:v>46</c:v>
                </c:pt>
                <c:pt idx="1">
                  <c:v>43</c:v>
                </c:pt>
                <c:pt idx="2">
                  <c:v>48</c:v>
                </c:pt>
                <c:pt idx="3">
                  <c:v>46</c:v>
                </c:pt>
                <c:pt idx="5">
                  <c:v>41</c:v>
                </c:pt>
                <c:pt idx="6">
                  <c:v>37</c:v>
                </c:pt>
                <c:pt idx="7">
                  <c:v>39</c:v>
                </c:pt>
                <c:pt idx="8">
                  <c:v>41</c:v>
                </c:pt>
                <c:pt idx="10">
                  <c:v>37</c:v>
                </c:pt>
              </c:numCache>
            </c:numRef>
          </c:val>
        </c:ser>
        <c:ser>
          <c:idx val="3"/>
          <c:order val="3"/>
          <c:tx>
            <c:strRef>
              <c:f>Sheet1!$E$1</c:f>
              <c:strCache>
                <c:ptCount val="1"/>
                <c:pt idx="0">
                  <c:v>Very confident</c:v>
                </c:pt>
              </c:strCache>
            </c:strRef>
          </c:tx>
          <c:spPr>
            <a:solidFill>
              <a:srgbClr val="00B050"/>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1"/>
                <c:pt idx="0">
                  <c:v>Q1</c:v>
                </c:pt>
                <c:pt idx="1">
                  <c:v>Q2</c:v>
                </c:pt>
                <c:pt idx="2">
                  <c:v>Q3</c:v>
                </c:pt>
                <c:pt idx="3">
                  <c:v>Q4</c:v>
                </c:pt>
                <c:pt idx="5">
                  <c:v>Q1</c:v>
                </c:pt>
                <c:pt idx="6">
                  <c:v>Q2</c:v>
                </c:pt>
                <c:pt idx="7">
                  <c:v>Q3</c:v>
                </c:pt>
                <c:pt idx="8">
                  <c:v>Q4</c:v>
                </c:pt>
                <c:pt idx="10">
                  <c:v>Q1</c:v>
                </c:pt>
              </c:strCache>
            </c:strRef>
          </c:cat>
          <c:val>
            <c:numRef>
              <c:f>Sheet1!$E$2:$E$15</c:f>
              <c:numCache>
                <c:formatCode>General</c:formatCode>
                <c:ptCount val="14"/>
                <c:pt idx="0">
                  <c:v>51</c:v>
                </c:pt>
                <c:pt idx="1">
                  <c:v>54</c:v>
                </c:pt>
                <c:pt idx="2">
                  <c:v>50</c:v>
                </c:pt>
                <c:pt idx="3">
                  <c:v>52</c:v>
                </c:pt>
                <c:pt idx="5">
                  <c:v>57</c:v>
                </c:pt>
                <c:pt idx="6">
                  <c:v>60</c:v>
                </c:pt>
                <c:pt idx="7">
                  <c:v>58</c:v>
                </c:pt>
                <c:pt idx="8">
                  <c:v>56</c:v>
                </c:pt>
                <c:pt idx="10">
                  <c:v>60</c:v>
                </c:pt>
              </c:numCache>
            </c:numRef>
          </c:val>
        </c:ser>
        <c:dLbls>
          <c:showLegendKey val="0"/>
          <c:showVal val="0"/>
          <c:showCatName val="0"/>
          <c:showSerName val="0"/>
          <c:showPercent val="0"/>
          <c:showBubbleSize val="0"/>
        </c:dLbls>
        <c:gapWidth val="30"/>
        <c:overlap val="100"/>
        <c:axId val="81407360"/>
        <c:axId val="81183872"/>
      </c:barChart>
      <c:catAx>
        <c:axId val="81407360"/>
        <c:scaling>
          <c:orientation val="minMax"/>
        </c:scaling>
        <c:delete val="0"/>
        <c:axPos val="b"/>
        <c:numFmt formatCode="General" sourceLinked="0"/>
        <c:majorTickMark val="out"/>
        <c:minorTickMark val="none"/>
        <c:tickLblPos val="nextTo"/>
        <c:spPr>
          <a:ln>
            <a:noFill/>
          </a:ln>
        </c:spPr>
        <c:txPr>
          <a:bodyPr rot="-5400000" vert="horz"/>
          <a:lstStyle/>
          <a:p>
            <a:pPr>
              <a:defRPr/>
            </a:pPr>
            <a:endParaRPr lang="en-US"/>
          </a:p>
        </c:txPr>
        <c:crossAx val="81183872"/>
        <c:crosses val="autoZero"/>
        <c:auto val="1"/>
        <c:lblAlgn val="ctr"/>
        <c:lblOffset val="100"/>
        <c:noMultiLvlLbl val="0"/>
      </c:catAx>
      <c:valAx>
        <c:axId val="81183872"/>
        <c:scaling>
          <c:orientation val="minMax"/>
        </c:scaling>
        <c:delete val="1"/>
        <c:axPos val="l"/>
        <c:numFmt formatCode="0%" sourceLinked="1"/>
        <c:majorTickMark val="out"/>
        <c:minorTickMark val="none"/>
        <c:tickLblPos val="nextTo"/>
        <c:crossAx val="81407360"/>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Not at all confident</c:v>
                </c:pt>
              </c:strCache>
            </c:strRef>
          </c:tx>
          <c:spPr>
            <a:solidFill>
              <a:srgbClr val="ED174F"/>
            </a:solidFill>
          </c:spPr>
          <c:invertIfNegative val="0"/>
          <c:dLbls>
            <c:dLbl>
              <c:idx val="0"/>
              <c:delete val="1"/>
              <c:extLst>
                <c:ext xmlns:c15="http://schemas.microsoft.com/office/drawing/2012/chart" uri="{CE6537A1-D6FC-4f65-9D91-7224C49458BB}"/>
              </c:extLst>
            </c:dLbl>
            <c:dLbl>
              <c:idx val="1"/>
              <c:delete val="1"/>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dLbl>
            <c:dLbl>
              <c:idx val="20"/>
              <c:delete val="1"/>
              <c:extLst>
                <c:ext xmlns:c15="http://schemas.microsoft.com/office/drawing/2012/chart" uri="{CE6537A1-D6FC-4f65-9D91-7224C49458BB}"/>
              </c:extLst>
            </c:dLbl>
            <c:dLbl>
              <c:idx val="21"/>
              <c:delete val="1"/>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dLbl>
              <c:idx val="24"/>
              <c:delete val="1"/>
            </c:dLbl>
            <c:dLbl>
              <c:idx val="27"/>
              <c:delete val="1"/>
              <c:extLst>
                <c:ext xmlns:c15="http://schemas.microsoft.com/office/drawing/2012/chart" uri="{CE6537A1-D6FC-4f65-9D91-7224C49458BB}"/>
              </c:extLst>
            </c:dLbl>
            <c:dLbl>
              <c:idx val="28"/>
              <c:delete val="1"/>
            </c:dLbl>
            <c:dLbl>
              <c:idx val="29"/>
              <c:delete val="1"/>
              <c:extLst>
                <c:ext xmlns:c15="http://schemas.microsoft.com/office/drawing/2012/chart" uri="{CE6537A1-D6FC-4f65-9D91-7224C49458BB}"/>
              </c:extLst>
            </c:dLbl>
            <c:dLbl>
              <c:idx val="31"/>
              <c:delete val="1"/>
              <c:extLst>
                <c:ext xmlns:c15="http://schemas.microsoft.com/office/drawing/2012/chart" uri="{CE6537A1-D6FC-4f65-9D91-7224C49458BB}"/>
              </c:extLst>
            </c:dLbl>
            <c:dLbl>
              <c:idx val="32"/>
              <c:delete val="1"/>
              <c:extLst>
                <c:ext xmlns:c15="http://schemas.microsoft.com/office/drawing/2012/chart" uri="{CE6537A1-D6FC-4f65-9D91-7224C49458BB}"/>
              </c:extLst>
            </c:dLbl>
            <c:dLbl>
              <c:idx val="33"/>
              <c:delete val="1"/>
              <c:extLst>
                <c:ext xmlns:c15="http://schemas.microsoft.com/office/drawing/2012/chart" uri="{CE6537A1-D6FC-4f65-9D91-7224C49458BB}"/>
              </c:extLst>
            </c:dLbl>
            <c:dLbl>
              <c:idx val="34"/>
              <c:delete val="1"/>
              <c:extLst>
                <c:ext xmlns:c15="http://schemas.microsoft.com/office/drawing/2012/chart" uri="{CE6537A1-D6FC-4f65-9D91-7224C49458BB}"/>
              </c:extLst>
            </c:dLbl>
            <c:dLbl>
              <c:idx val="36"/>
              <c:delete val="1"/>
              <c:extLst>
                <c:ext xmlns:c15="http://schemas.microsoft.com/office/drawing/2012/chart" uri="{CE6537A1-D6FC-4f65-9D91-7224C49458BB}"/>
              </c:extLst>
            </c:dLbl>
            <c:dLbl>
              <c:idx val="37"/>
              <c:delete val="1"/>
              <c:extLst>
                <c:ext xmlns:c15="http://schemas.microsoft.com/office/drawing/2012/chart" uri="{CE6537A1-D6FC-4f65-9D91-7224C49458BB}"/>
              </c:extLst>
            </c:dLbl>
            <c:dLbl>
              <c:idx val="38"/>
              <c:delete val="1"/>
              <c:extLst>
                <c:ext xmlns:c15="http://schemas.microsoft.com/office/drawing/2012/chart" uri="{CE6537A1-D6FC-4f65-9D91-7224C49458BB}"/>
              </c:extLst>
            </c:dLbl>
            <c:dLbl>
              <c:idx val="39"/>
              <c:delete val="1"/>
              <c:extLst>
                <c:ext xmlns:c15="http://schemas.microsoft.com/office/drawing/2012/chart" uri="{CE6537A1-D6FC-4f65-9D91-7224C49458BB}"/>
              </c:extLst>
            </c:dLbl>
            <c:dLbl>
              <c:idx val="40"/>
              <c:delete val="1"/>
              <c:extLst>
                <c:ext xmlns:c15="http://schemas.microsoft.com/office/drawing/2012/chart" uri="{CE6537A1-D6FC-4f65-9D91-7224C49458BB}"/>
              </c:extLst>
            </c:dLbl>
            <c:dLbl>
              <c:idx val="41"/>
              <c:delete val="1"/>
              <c:extLst>
                <c:ext xmlns:c15="http://schemas.microsoft.com/office/drawing/2012/chart" uri="{CE6537A1-D6FC-4f65-9D91-7224C49458BB}"/>
              </c:extLst>
            </c:dLbl>
            <c:dLbl>
              <c:idx val="43"/>
              <c:delete val="1"/>
              <c:extLst>
                <c:ext xmlns:c15="http://schemas.microsoft.com/office/drawing/2012/chart" uri="{CE6537A1-D6FC-4f65-9D91-7224C49458BB}"/>
              </c:extLst>
            </c:dLbl>
            <c:dLbl>
              <c:idx val="48"/>
              <c:delete val="1"/>
              <c:extLst>
                <c:ext xmlns:c15="http://schemas.microsoft.com/office/drawing/2012/chart" uri="{CE6537A1-D6FC-4f65-9D91-7224C49458BB}"/>
              </c:extLst>
            </c:dLbl>
            <c:dLbl>
              <c:idx val="49"/>
              <c:delete val="1"/>
              <c:extLst>
                <c:ext xmlns:c15="http://schemas.microsoft.com/office/drawing/2012/chart" uri="{CE6537A1-D6FC-4f65-9D91-7224C49458BB}"/>
              </c:extLst>
            </c:dLbl>
            <c:dLbl>
              <c:idx val="50"/>
              <c:delete val="1"/>
              <c:extLst>
                <c:ext xmlns:c15="http://schemas.microsoft.com/office/drawing/2012/chart" uri="{CE6537A1-D6FC-4f65-9D91-7224C49458BB}"/>
              </c:extLst>
            </c:dLbl>
            <c:dLbl>
              <c:idx val="55"/>
              <c:delete val="1"/>
              <c:extLst>
                <c:ext xmlns:c15="http://schemas.microsoft.com/office/drawing/2012/chart" uri="{CE6537A1-D6FC-4f65-9D91-7224C49458BB}"/>
              </c:extLst>
            </c:dLbl>
            <c:dLbl>
              <c:idx val="57"/>
              <c:delete val="1"/>
              <c:extLst>
                <c:ext xmlns:c15="http://schemas.microsoft.com/office/drawing/2012/chart" uri="{CE6537A1-D6FC-4f65-9D91-7224C49458BB}"/>
              </c:extLst>
            </c:dLbl>
            <c:dLbl>
              <c:idx val="64"/>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1"/>
                <c:pt idx="0">
                  <c:v>Q1</c:v>
                </c:pt>
                <c:pt idx="1">
                  <c:v>Q2</c:v>
                </c:pt>
                <c:pt idx="2">
                  <c:v>Q3</c:v>
                </c:pt>
                <c:pt idx="3">
                  <c:v>Q4</c:v>
                </c:pt>
                <c:pt idx="5">
                  <c:v>Q1</c:v>
                </c:pt>
                <c:pt idx="6">
                  <c:v>Q2</c:v>
                </c:pt>
                <c:pt idx="7">
                  <c:v>Q3</c:v>
                </c:pt>
                <c:pt idx="8">
                  <c:v>Q4</c:v>
                </c:pt>
                <c:pt idx="10">
                  <c:v>Q1</c:v>
                </c:pt>
              </c:strCache>
            </c:strRef>
          </c:cat>
          <c:val>
            <c:numRef>
              <c:f>Sheet1!$B$2:$B$15</c:f>
              <c:numCache>
                <c:formatCode>General</c:formatCode>
                <c:ptCount val="14"/>
                <c:pt idx="0">
                  <c:v>1</c:v>
                </c:pt>
                <c:pt idx="7">
                  <c:v>0</c:v>
                </c:pt>
                <c:pt idx="10">
                  <c:v>0</c:v>
                </c:pt>
              </c:numCache>
            </c:numRef>
          </c:val>
        </c:ser>
        <c:ser>
          <c:idx val="1"/>
          <c:order val="1"/>
          <c:tx>
            <c:strRef>
              <c:f>Sheet1!$C$1</c:f>
              <c:strCache>
                <c:ptCount val="1"/>
                <c:pt idx="0">
                  <c:v>Not very confident</c:v>
                </c:pt>
              </c:strCache>
            </c:strRef>
          </c:tx>
          <c:spPr>
            <a:solidFill>
              <a:srgbClr val="FFC000"/>
            </a:solidFill>
          </c:spPr>
          <c:invertIfNegative val="0"/>
          <c:dLbls>
            <c:dLbl>
              <c:idx val="1"/>
              <c:delete val="1"/>
            </c:dLbl>
            <c:dLbl>
              <c:idx val="2"/>
              <c:delete val="1"/>
            </c:dLbl>
            <c:dLbl>
              <c:idx val="3"/>
              <c:delete val="1"/>
            </c:dLbl>
            <c:dLbl>
              <c:idx val="5"/>
              <c:delete val="1"/>
            </c:dLbl>
            <c:dLbl>
              <c:idx val="8"/>
              <c:delete val="1"/>
            </c:dLbl>
            <c:dLbl>
              <c:idx val="10"/>
              <c:delete val="1"/>
            </c:dLbl>
            <c:dLbl>
              <c:idx val="15"/>
              <c:layout>
                <c:manualLayout>
                  <c:x val="0"/>
                  <c:y val="-2.81311896923777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1.4725711591025016E-3"/>
                  <c:y val="-2.8131189692377687E-2"/>
                </c:manualLayout>
              </c:layout>
              <c:showLegendKey val="0"/>
              <c:showVal val="1"/>
              <c:showCatName val="0"/>
              <c:showSerName val="0"/>
              <c:showPercent val="0"/>
              <c:showBubbleSize val="0"/>
            </c:dLbl>
            <c:dLbl>
              <c:idx val="17"/>
              <c:delete val="1"/>
            </c:dLbl>
            <c:dLbl>
              <c:idx val="19"/>
              <c:delete val="1"/>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15:layout/>
                </c:ext>
              </c:extLst>
            </c:dLbl>
            <c:dLbl>
              <c:idx val="24"/>
              <c:delete val="1"/>
              <c:extLst>
                <c:ext xmlns:c15="http://schemas.microsoft.com/office/drawing/2012/chart" uri="{CE6537A1-D6FC-4f65-9D91-7224C49458BB}"/>
              </c:extLst>
            </c:dLbl>
            <c:dLbl>
              <c:idx val="28"/>
              <c:layout>
                <c:manualLayout>
                  <c:x val="1.407986738974935E-3"/>
                  <c:y val="-1.8752649758714134E-3"/>
                </c:manualLayout>
              </c:layout>
              <c:showLegendKey val="0"/>
              <c:showVal val="1"/>
              <c:showCatName val="0"/>
              <c:showSerName val="0"/>
              <c:showPercent val="0"/>
              <c:showBubbleSize val="0"/>
              <c:extLst>
                <c:ext xmlns:c15="http://schemas.microsoft.com/office/drawing/2012/chart" uri="{CE6537A1-D6FC-4f65-9D91-7224C49458BB}"/>
              </c:extLst>
            </c:dLbl>
            <c:dLbl>
              <c:idx val="30"/>
              <c:delete val="1"/>
              <c:extLst>
                <c:ext xmlns:c15="http://schemas.microsoft.com/office/drawing/2012/chart" uri="{CE6537A1-D6FC-4f65-9D91-7224C49458BB}"/>
              </c:extLst>
            </c:dLbl>
            <c:dLbl>
              <c:idx val="32"/>
              <c:delete val="1"/>
              <c:extLst>
                <c:ext xmlns:c15="http://schemas.microsoft.com/office/drawing/2012/chart" uri="{CE6537A1-D6FC-4f65-9D91-7224C49458BB}"/>
              </c:extLst>
            </c:dLbl>
            <c:dLbl>
              <c:idx val="34"/>
              <c:delete val="1"/>
            </c:dLbl>
            <c:dLbl>
              <c:idx val="35"/>
              <c:delete val="1"/>
              <c:extLst>
                <c:ext xmlns:c15="http://schemas.microsoft.com/office/drawing/2012/chart" uri="{CE6537A1-D6FC-4f65-9D91-7224C49458BB}"/>
              </c:extLst>
            </c:dLbl>
            <c:dLbl>
              <c:idx val="37"/>
              <c:delete val="1"/>
              <c:extLst>
                <c:ext xmlns:c15="http://schemas.microsoft.com/office/drawing/2012/chart" uri="{CE6537A1-D6FC-4f65-9D91-7224C49458BB}"/>
              </c:extLst>
            </c:dLbl>
            <c:dLbl>
              <c:idx val="38"/>
              <c:delete val="1"/>
              <c:extLst>
                <c:ext xmlns:c15="http://schemas.microsoft.com/office/drawing/2012/chart" uri="{CE6537A1-D6FC-4f65-9D91-7224C49458BB}"/>
              </c:extLst>
            </c:dLbl>
            <c:dLbl>
              <c:idx val="39"/>
              <c:delete val="1"/>
              <c:extLst>
                <c:ext xmlns:c15="http://schemas.microsoft.com/office/drawing/2012/chart" uri="{CE6537A1-D6FC-4f65-9D91-7224C49458BB}"/>
              </c:extLst>
            </c:dLbl>
            <c:dLbl>
              <c:idx val="41"/>
              <c:delete val="1"/>
              <c:extLst>
                <c:ext xmlns:c15="http://schemas.microsoft.com/office/drawing/2012/chart" uri="{CE6537A1-D6FC-4f65-9D91-7224C49458BB}">
                  <c15:layout/>
                </c:ext>
              </c:extLst>
            </c:dLbl>
            <c:dLbl>
              <c:idx val="44"/>
              <c:delete val="1"/>
              <c:extLst>
                <c:ext xmlns:c15="http://schemas.microsoft.com/office/drawing/2012/chart" uri="{CE6537A1-D6FC-4f65-9D91-7224C49458BB}"/>
              </c:extLst>
            </c:dLbl>
            <c:dLbl>
              <c:idx val="45"/>
              <c:delete val="1"/>
              <c:extLst>
                <c:ext xmlns:c15="http://schemas.microsoft.com/office/drawing/2012/chart" uri="{CE6537A1-D6FC-4f65-9D91-7224C49458BB}"/>
              </c:extLst>
            </c:dLbl>
            <c:dLbl>
              <c:idx val="46"/>
              <c:delete val="1"/>
              <c:extLst>
                <c:ext xmlns:c15="http://schemas.microsoft.com/office/drawing/2012/chart" uri="{CE6537A1-D6FC-4f65-9D91-7224C49458BB}"/>
              </c:extLst>
            </c:dLbl>
            <c:dLbl>
              <c:idx val="48"/>
              <c:delete val="1"/>
              <c:extLst>
                <c:ext xmlns:c15="http://schemas.microsoft.com/office/drawing/2012/chart" uri="{CE6537A1-D6FC-4f65-9D91-7224C49458BB}"/>
              </c:extLst>
            </c:dLbl>
            <c:dLbl>
              <c:idx val="49"/>
              <c:delete val="1"/>
              <c:extLst>
                <c:ext xmlns:c15="http://schemas.microsoft.com/office/drawing/2012/chart" uri="{CE6537A1-D6FC-4f65-9D91-7224C49458BB}"/>
              </c:extLst>
            </c:dLbl>
            <c:dLbl>
              <c:idx val="50"/>
              <c:delete val="1"/>
              <c:extLst>
                <c:ext xmlns:c15="http://schemas.microsoft.com/office/drawing/2012/chart" uri="{CE6537A1-D6FC-4f65-9D91-7224C49458BB}"/>
              </c:extLst>
            </c:dLbl>
            <c:dLbl>
              <c:idx val="51"/>
              <c:delete val="1"/>
              <c:extLst>
                <c:ext xmlns:c15="http://schemas.microsoft.com/office/drawing/2012/chart" uri="{CE6537A1-D6FC-4f65-9D91-7224C49458BB}"/>
              </c:extLst>
            </c:dLbl>
            <c:dLbl>
              <c:idx val="53"/>
              <c:delete val="1"/>
              <c:extLst>
                <c:ext xmlns:c15="http://schemas.microsoft.com/office/drawing/2012/chart" uri="{CE6537A1-D6FC-4f65-9D91-7224C49458BB}"/>
              </c:extLst>
            </c:dLbl>
            <c:dLbl>
              <c:idx val="57"/>
              <c:delete val="1"/>
              <c:extLst>
                <c:ext xmlns:c15="http://schemas.microsoft.com/office/drawing/2012/chart" uri="{CE6537A1-D6FC-4f65-9D91-7224C49458BB}"/>
              </c:extLst>
            </c:dLbl>
            <c:dLbl>
              <c:idx val="60"/>
              <c:delete val="1"/>
              <c:extLst>
                <c:ext xmlns:c15="http://schemas.microsoft.com/office/drawing/2012/chart" uri="{CE6537A1-D6FC-4f65-9D91-7224C49458BB}"/>
              </c:extLst>
            </c:dLbl>
            <c:dLbl>
              <c:idx val="62"/>
              <c:delete val="1"/>
              <c:extLst>
                <c:ext xmlns:c15="http://schemas.microsoft.com/office/drawing/2012/chart" uri="{CE6537A1-D6FC-4f65-9D91-7224C49458BB}"/>
              </c:extLst>
            </c:dLbl>
            <c:dLbl>
              <c:idx val="65"/>
              <c:delete val="1"/>
              <c:extLst>
                <c:ext xmlns:c15="http://schemas.microsoft.com/office/drawing/2012/chart" uri="{CE6537A1-D6FC-4f65-9D91-7224C49458BB}"/>
              </c:extLst>
            </c:dLbl>
            <c:dLbl>
              <c:idx val="66"/>
              <c:delete val="1"/>
              <c:extLst>
                <c:ext xmlns:c15="http://schemas.microsoft.com/office/drawing/2012/chart" uri="{CE6537A1-D6FC-4f65-9D91-7224C49458BB}"/>
              </c:extLst>
            </c:dLbl>
            <c:dLbl>
              <c:idx val="67"/>
              <c:delete val="1"/>
              <c:extLst>
                <c:ext xmlns:c15="http://schemas.microsoft.com/office/drawing/2012/chart" uri="{CE6537A1-D6FC-4f65-9D91-7224C49458BB}"/>
              </c:extLst>
            </c:dLbl>
            <c:dLbl>
              <c:idx val="69"/>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1"/>
                <c:pt idx="0">
                  <c:v>Q1</c:v>
                </c:pt>
                <c:pt idx="1">
                  <c:v>Q2</c:v>
                </c:pt>
                <c:pt idx="2">
                  <c:v>Q3</c:v>
                </c:pt>
                <c:pt idx="3">
                  <c:v>Q4</c:v>
                </c:pt>
                <c:pt idx="5">
                  <c:v>Q1</c:v>
                </c:pt>
                <c:pt idx="6">
                  <c:v>Q2</c:v>
                </c:pt>
                <c:pt idx="7">
                  <c:v>Q3</c:v>
                </c:pt>
                <c:pt idx="8">
                  <c:v>Q4</c:v>
                </c:pt>
                <c:pt idx="10">
                  <c:v>Q1</c:v>
                </c:pt>
              </c:strCache>
            </c:strRef>
          </c:cat>
          <c:val>
            <c:numRef>
              <c:f>Sheet1!$C$2:$C$15</c:f>
              <c:numCache>
                <c:formatCode>General</c:formatCode>
                <c:ptCount val="14"/>
                <c:pt idx="0">
                  <c:v>2</c:v>
                </c:pt>
                <c:pt idx="1">
                  <c:v>1</c:v>
                </c:pt>
                <c:pt idx="2">
                  <c:v>1</c:v>
                </c:pt>
                <c:pt idx="3">
                  <c:v>1</c:v>
                </c:pt>
                <c:pt idx="5">
                  <c:v>1</c:v>
                </c:pt>
                <c:pt idx="6">
                  <c:v>3</c:v>
                </c:pt>
                <c:pt idx="7">
                  <c:v>2</c:v>
                </c:pt>
                <c:pt idx="8">
                  <c:v>1</c:v>
                </c:pt>
                <c:pt idx="10">
                  <c:v>1</c:v>
                </c:pt>
              </c:numCache>
            </c:numRef>
          </c:val>
        </c:ser>
        <c:ser>
          <c:idx val="2"/>
          <c:order val="2"/>
          <c:tx>
            <c:strRef>
              <c:f>Sheet1!$D$1</c:f>
              <c:strCache>
                <c:ptCount val="1"/>
                <c:pt idx="0">
                  <c:v>Fairly confident2</c:v>
                </c:pt>
              </c:strCache>
            </c:strRef>
          </c:tx>
          <c:spPr>
            <a:solidFill>
              <a:srgbClr val="92D05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1"/>
                <c:pt idx="0">
                  <c:v>Q1</c:v>
                </c:pt>
                <c:pt idx="1">
                  <c:v>Q2</c:v>
                </c:pt>
                <c:pt idx="2">
                  <c:v>Q3</c:v>
                </c:pt>
                <c:pt idx="3">
                  <c:v>Q4</c:v>
                </c:pt>
                <c:pt idx="5">
                  <c:v>Q1</c:v>
                </c:pt>
                <c:pt idx="6">
                  <c:v>Q2</c:v>
                </c:pt>
                <c:pt idx="7">
                  <c:v>Q3</c:v>
                </c:pt>
                <c:pt idx="8">
                  <c:v>Q4</c:v>
                </c:pt>
                <c:pt idx="10">
                  <c:v>Q1</c:v>
                </c:pt>
              </c:strCache>
            </c:strRef>
          </c:cat>
          <c:val>
            <c:numRef>
              <c:f>Sheet1!$D$2:$D$15</c:f>
              <c:numCache>
                <c:formatCode>General</c:formatCode>
                <c:ptCount val="14"/>
                <c:pt idx="0">
                  <c:v>38</c:v>
                </c:pt>
                <c:pt idx="1">
                  <c:v>39</c:v>
                </c:pt>
                <c:pt idx="2">
                  <c:v>41</c:v>
                </c:pt>
                <c:pt idx="3">
                  <c:v>37</c:v>
                </c:pt>
                <c:pt idx="5">
                  <c:v>35</c:v>
                </c:pt>
                <c:pt idx="6">
                  <c:v>38</c:v>
                </c:pt>
                <c:pt idx="7">
                  <c:v>34</c:v>
                </c:pt>
                <c:pt idx="8">
                  <c:v>33</c:v>
                </c:pt>
                <c:pt idx="10">
                  <c:v>32</c:v>
                </c:pt>
              </c:numCache>
            </c:numRef>
          </c:val>
        </c:ser>
        <c:ser>
          <c:idx val="3"/>
          <c:order val="3"/>
          <c:tx>
            <c:strRef>
              <c:f>Sheet1!$E$1</c:f>
              <c:strCache>
                <c:ptCount val="1"/>
                <c:pt idx="0">
                  <c:v>Very confident</c:v>
                </c:pt>
              </c:strCache>
            </c:strRef>
          </c:tx>
          <c:spPr>
            <a:solidFill>
              <a:srgbClr val="00B050"/>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1"/>
                <c:pt idx="0">
                  <c:v>Q1</c:v>
                </c:pt>
                <c:pt idx="1">
                  <c:v>Q2</c:v>
                </c:pt>
                <c:pt idx="2">
                  <c:v>Q3</c:v>
                </c:pt>
                <c:pt idx="3">
                  <c:v>Q4</c:v>
                </c:pt>
                <c:pt idx="5">
                  <c:v>Q1</c:v>
                </c:pt>
                <c:pt idx="6">
                  <c:v>Q2</c:v>
                </c:pt>
                <c:pt idx="7">
                  <c:v>Q3</c:v>
                </c:pt>
                <c:pt idx="8">
                  <c:v>Q4</c:v>
                </c:pt>
                <c:pt idx="10">
                  <c:v>Q1</c:v>
                </c:pt>
              </c:strCache>
            </c:strRef>
          </c:cat>
          <c:val>
            <c:numRef>
              <c:f>Sheet1!$E$2:$E$15</c:f>
              <c:numCache>
                <c:formatCode>General</c:formatCode>
                <c:ptCount val="14"/>
                <c:pt idx="0">
                  <c:v>59</c:v>
                </c:pt>
                <c:pt idx="1">
                  <c:v>60</c:v>
                </c:pt>
                <c:pt idx="2">
                  <c:v>58</c:v>
                </c:pt>
                <c:pt idx="3">
                  <c:v>61</c:v>
                </c:pt>
                <c:pt idx="5">
                  <c:v>64</c:v>
                </c:pt>
                <c:pt idx="6">
                  <c:v>59</c:v>
                </c:pt>
                <c:pt idx="7">
                  <c:v>64</c:v>
                </c:pt>
                <c:pt idx="8">
                  <c:v>64</c:v>
                </c:pt>
                <c:pt idx="10">
                  <c:v>67</c:v>
                </c:pt>
              </c:numCache>
            </c:numRef>
          </c:val>
        </c:ser>
        <c:dLbls>
          <c:showLegendKey val="0"/>
          <c:showVal val="0"/>
          <c:showCatName val="0"/>
          <c:showSerName val="0"/>
          <c:showPercent val="0"/>
          <c:showBubbleSize val="0"/>
        </c:dLbls>
        <c:gapWidth val="30"/>
        <c:overlap val="100"/>
        <c:axId val="81230464"/>
        <c:axId val="81330560"/>
      </c:barChart>
      <c:catAx>
        <c:axId val="81230464"/>
        <c:scaling>
          <c:orientation val="minMax"/>
        </c:scaling>
        <c:delete val="0"/>
        <c:axPos val="b"/>
        <c:numFmt formatCode="General" sourceLinked="0"/>
        <c:majorTickMark val="out"/>
        <c:minorTickMark val="none"/>
        <c:tickLblPos val="nextTo"/>
        <c:spPr>
          <a:ln>
            <a:noFill/>
          </a:ln>
        </c:spPr>
        <c:txPr>
          <a:bodyPr rot="-5400000" vert="horz"/>
          <a:lstStyle/>
          <a:p>
            <a:pPr>
              <a:defRPr/>
            </a:pPr>
            <a:endParaRPr lang="en-US"/>
          </a:p>
        </c:txPr>
        <c:crossAx val="81330560"/>
        <c:crosses val="autoZero"/>
        <c:auto val="1"/>
        <c:lblAlgn val="ctr"/>
        <c:lblOffset val="100"/>
        <c:noMultiLvlLbl val="0"/>
      </c:catAx>
      <c:valAx>
        <c:axId val="81330560"/>
        <c:scaling>
          <c:orientation val="minMax"/>
        </c:scaling>
        <c:delete val="1"/>
        <c:axPos val="l"/>
        <c:numFmt formatCode="0%" sourceLinked="1"/>
        <c:majorTickMark val="out"/>
        <c:minorTickMark val="none"/>
        <c:tickLblPos val="nextTo"/>
        <c:crossAx val="81230464"/>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605773955646983E-2"/>
          <c:y val="0.120368907786432"/>
          <c:w val="0.88862205886794432"/>
          <c:h val="0.66853143186545727"/>
        </c:manualLayout>
      </c:layout>
      <c:lineChart>
        <c:grouping val="standard"/>
        <c:varyColors val="0"/>
        <c:ser>
          <c:idx val="0"/>
          <c:order val="0"/>
          <c:tx>
            <c:strRef>
              <c:f>Sheet1!$A$2</c:f>
              <c:strCache>
                <c:ptCount val="1"/>
                <c:pt idx="0">
                  <c:v>Sector</c:v>
                </c:pt>
              </c:strCache>
            </c:strRef>
          </c:tx>
          <c:spPr>
            <a:ln w="19050">
              <a:solidFill>
                <a:schemeClr val="accent1"/>
              </a:solidFill>
              <a:prstDash val="solid"/>
            </a:ln>
          </c:spPr>
          <c:marker>
            <c:symbol val="circle"/>
            <c:size val="6"/>
            <c:spPr>
              <a:solidFill>
                <a:schemeClr val="bg1"/>
              </a:solidFill>
              <a:ln w="19050">
                <a:solidFill>
                  <a:schemeClr val="accent1"/>
                </a:solidFill>
              </a:ln>
            </c:spPr>
          </c:marker>
          <c:dLbls>
            <c:dLbl>
              <c:idx val="0"/>
              <c:layout>
                <c:manualLayout>
                  <c:x val="-2.176711320247051E-2"/>
                  <c:y val="3.5753470105548822E-2"/>
                </c:manualLayout>
              </c:layout>
              <c:dLblPos val="r"/>
              <c:showLegendKey val="0"/>
              <c:showVal val="1"/>
              <c:showCatName val="0"/>
              <c:showSerName val="0"/>
              <c:showPercent val="0"/>
              <c:showBubbleSize val="0"/>
            </c:dLbl>
            <c:dLbl>
              <c:idx val="7"/>
              <c:delete val="1"/>
            </c:dLbl>
            <c:dLbl>
              <c:idx val="8"/>
              <c:delete val="1"/>
            </c:dLbl>
            <c:dLbl>
              <c:idx val="19"/>
              <c:delete val="1"/>
            </c:dLbl>
            <c:dLbl>
              <c:idx val="20"/>
              <c:layout/>
              <c:dLblPos val="r"/>
              <c:showLegendKey val="0"/>
              <c:showVal val="1"/>
              <c:showCatName val="0"/>
              <c:showSerName val="0"/>
              <c:showPercent val="0"/>
              <c:showBubbleSize val="0"/>
            </c:dLbl>
            <c:dLbl>
              <c:idx val="34"/>
              <c:delete val="1"/>
            </c:dLbl>
            <c:dLbl>
              <c:idx val="35"/>
              <c:delete val="1"/>
            </c:dLbl>
            <c:dLbl>
              <c:idx val="37"/>
              <c:layout>
                <c:manualLayout>
                  <c:x val="-4.26596282337653E-3"/>
                  <c:y val="-2.9304888055327629E-2"/>
                </c:manualLayout>
              </c:layout>
              <c:dLblPos val="r"/>
              <c:showLegendKey val="0"/>
              <c:showVal val="1"/>
              <c:showCatName val="0"/>
              <c:showSerName val="0"/>
              <c:showPercent val="0"/>
              <c:showBubbleSize val="0"/>
            </c:dLbl>
            <c:txPr>
              <a:bodyPr/>
              <a:lstStyle/>
              <a:p>
                <a:pPr>
                  <a:defRPr>
                    <a:solidFill>
                      <a:schemeClr val="accent1"/>
                    </a:solidFill>
                  </a:defRPr>
                </a:pPr>
                <a:endParaRPr lang="en-US"/>
              </a:p>
            </c:txPr>
            <c:dLblPos val="t"/>
            <c:showLegendKey val="0"/>
            <c:showVal val="0"/>
            <c:showCatName val="0"/>
            <c:showSerName val="0"/>
            <c:showPercent val="0"/>
            <c:showBubbleSize val="0"/>
          </c:dLbls>
          <c:cat>
            <c:strRef>
              <c:f>Sheet1!$B$1:$AN$1</c:f>
              <c:strCache>
                <c:ptCount val="21"/>
                <c:pt idx="0">
                  <c:v>Q1 13</c:v>
                </c:pt>
                <c:pt idx="1">
                  <c:v>Q2 13</c:v>
                </c:pt>
                <c:pt idx="2">
                  <c:v>Q3 13</c:v>
                </c:pt>
                <c:pt idx="3">
                  <c:v>Q4 13</c:v>
                </c:pt>
                <c:pt idx="4">
                  <c:v>Q1 14</c:v>
                </c:pt>
                <c:pt idx="5">
                  <c:v>Q2 14</c:v>
                </c:pt>
                <c:pt idx="6">
                  <c:v>Q3 14</c:v>
                </c:pt>
                <c:pt idx="7">
                  <c:v>Q4 14</c:v>
                </c:pt>
                <c:pt idx="8">
                  <c:v>Q1 15</c:v>
                </c:pt>
                <c:pt idx="9">
                  <c:v>Q2 15</c:v>
                </c:pt>
                <c:pt idx="10">
                  <c:v>Q3 15</c:v>
                </c:pt>
                <c:pt idx="11">
                  <c:v>Q4 15</c:v>
                </c:pt>
                <c:pt idx="12">
                  <c:v>Q1 16</c:v>
                </c:pt>
                <c:pt idx="13">
                  <c:v>Q2 16</c:v>
                </c:pt>
                <c:pt idx="14">
                  <c:v>Q3 16</c:v>
                </c:pt>
                <c:pt idx="15">
                  <c:v>Q4 16</c:v>
                </c:pt>
                <c:pt idx="16">
                  <c:v>Q1 17</c:v>
                </c:pt>
                <c:pt idx="17">
                  <c:v>Q2 17</c:v>
                </c:pt>
                <c:pt idx="18">
                  <c:v>Q3 17</c:v>
                </c:pt>
                <c:pt idx="19">
                  <c:v>Q4 17</c:v>
                </c:pt>
                <c:pt idx="20">
                  <c:v>Q1 18</c:v>
                </c:pt>
              </c:strCache>
            </c:strRef>
          </c:cat>
          <c:val>
            <c:numRef>
              <c:f>Sheet1!$B$2:$AN$2</c:f>
              <c:numCache>
                <c:formatCode>General</c:formatCode>
                <c:ptCount val="21"/>
                <c:pt idx="0">
                  <c:v>64</c:v>
                </c:pt>
                <c:pt idx="1">
                  <c:v>82</c:v>
                </c:pt>
                <c:pt idx="2">
                  <c:v>89</c:v>
                </c:pt>
                <c:pt idx="3">
                  <c:v>85</c:v>
                </c:pt>
                <c:pt idx="4">
                  <c:v>100</c:v>
                </c:pt>
                <c:pt idx="5">
                  <c:v>88</c:v>
                </c:pt>
                <c:pt idx="6">
                  <c:v>86</c:v>
                </c:pt>
                <c:pt idx="7">
                  <c:v>88</c:v>
                </c:pt>
                <c:pt idx="8">
                  <c:v>86</c:v>
                </c:pt>
                <c:pt idx="9">
                  <c:v>99</c:v>
                </c:pt>
                <c:pt idx="10">
                  <c:v>94</c:v>
                </c:pt>
                <c:pt idx="11">
                  <c:v>98</c:v>
                </c:pt>
                <c:pt idx="12">
                  <c:v>95</c:v>
                </c:pt>
                <c:pt idx="13">
                  <c:v>93</c:v>
                </c:pt>
                <c:pt idx="14">
                  <c:v>96</c:v>
                </c:pt>
                <c:pt idx="15">
                  <c:v>96</c:v>
                </c:pt>
                <c:pt idx="16">
                  <c:v>93</c:v>
                </c:pt>
                <c:pt idx="17">
                  <c:v>95</c:v>
                </c:pt>
                <c:pt idx="18">
                  <c:v>95</c:v>
                </c:pt>
                <c:pt idx="19">
                  <c:v>95</c:v>
                </c:pt>
                <c:pt idx="20">
                  <c:v>95</c:v>
                </c:pt>
              </c:numCache>
            </c:numRef>
          </c:val>
          <c:smooth val="1"/>
        </c:ser>
        <c:ser>
          <c:idx val="1"/>
          <c:order val="1"/>
          <c:tx>
            <c:strRef>
              <c:f>Sheet1!$A$3</c:f>
              <c:strCache>
                <c:ptCount val="1"/>
                <c:pt idx="0">
                  <c:v>Industry</c:v>
                </c:pt>
              </c:strCache>
            </c:strRef>
          </c:tx>
          <c:spPr>
            <a:ln w="19050">
              <a:solidFill>
                <a:schemeClr val="accent3"/>
              </a:solidFill>
              <a:prstDash val="solid"/>
            </a:ln>
          </c:spPr>
          <c:marker>
            <c:symbol val="circle"/>
            <c:size val="6"/>
            <c:spPr>
              <a:solidFill>
                <a:schemeClr val="bg1"/>
              </a:solidFill>
              <a:ln w="19050">
                <a:solidFill>
                  <a:schemeClr val="accent3"/>
                </a:solidFill>
              </a:ln>
            </c:spPr>
          </c:marker>
          <c:dLbls>
            <c:dLbl>
              <c:idx val="0"/>
              <c:layout>
                <c:manualLayout>
                  <c:x val="-2.0308684004212679E-2"/>
                  <c:y val="-5.1061017748968755E-2"/>
                </c:manualLayout>
              </c:layout>
              <c:dLblPos val="r"/>
              <c:showLegendKey val="0"/>
              <c:showVal val="1"/>
              <c:showCatName val="0"/>
              <c:showSerName val="0"/>
              <c:showPercent val="0"/>
              <c:showBubbleSize val="0"/>
            </c:dLbl>
            <c:dLbl>
              <c:idx val="20"/>
              <c:layout>
                <c:manualLayout>
                  <c:x val="1.4584291982578316E-3"/>
                  <c:y val="3.8269622447574383E-2"/>
                </c:manualLayout>
              </c:layout>
              <c:showLegendKey val="0"/>
              <c:showVal val="1"/>
              <c:showCatName val="0"/>
              <c:showSerName val="0"/>
              <c:showPercent val="0"/>
              <c:showBubbleSize val="0"/>
            </c:dLbl>
            <c:dLbl>
              <c:idx val="22"/>
              <c:dLblPos val="b"/>
              <c:showLegendKey val="0"/>
              <c:showVal val="1"/>
              <c:showCatName val="0"/>
              <c:showSerName val="0"/>
              <c:showPercent val="0"/>
              <c:showBubbleSize val="0"/>
            </c:dLbl>
            <c:dLbl>
              <c:idx val="24"/>
              <c:dLblPos val="b"/>
              <c:showLegendKey val="0"/>
              <c:showVal val="1"/>
              <c:showCatName val="0"/>
              <c:showSerName val="0"/>
              <c:showPercent val="0"/>
              <c:showBubbleSize val="0"/>
            </c:dLbl>
            <c:dLbl>
              <c:idx val="27"/>
              <c:dLblPos val="b"/>
              <c:showLegendKey val="0"/>
              <c:showVal val="1"/>
              <c:showCatName val="0"/>
              <c:showSerName val="0"/>
              <c:showPercent val="0"/>
              <c:showBubbleSize val="0"/>
            </c:dLbl>
            <c:dLbl>
              <c:idx val="37"/>
              <c:layout>
                <c:manualLayout>
                  <c:x val="-2.9168583965155565E-3"/>
                  <c:y val="-3.8269622447574384E-3"/>
                </c:manualLayout>
              </c:layout>
              <c:showLegendKey val="0"/>
              <c:showVal val="1"/>
              <c:showCatName val="0"/>
              <c:showSerName val="0"/>
              <c:showPercent val="0"/>
              <c:showBubbleSize val="0"/>
            </c:dLbl>
            <c:txPr>
              <a:bodyPr/>
              <a:lstStyle/>
              <a:p>
                <a:pPr>
                  <a:defRPr>
                    <a:solidFill>
                      <a:schemeClr val="accent3"/>
                    </a:solidFill>
                  </a:defRPr>
                </a:pPr>
                <a:endParaRPr lang="en-US"/>
              </a:p>
            </c:txPr>
            <c:showLegendKey val="0"/>
            <c:showVal val="0"/>
            <c:showCatName val="0"/>
            <c:showSerName val="0"/>
            <c:showPercent val="0"/>
            <c:showBubbleSize val="0"/>
          </c:dLbls>
          <c:cat>
            <c:strRef>
              <c:f>Sheet1!$B$1:$AN$1</c:f>
              <c:strCache>
                <c:ptCount val="21"/>
                <c:pt idx="0">
                  <c:v>Q1 13</c:v>
                </c:pt>
                <c:pt idx="1">
                  <c:v>Q2 13</c:v>
                </c:pt>
                <c:pt idx="2">
                  <c:v>Q3 13</c:v>
                </c:pt>
                <c:pt idx="3">
                  <c:v>Q4 13</c:v>
                </c:pt>
                <c:pt idx="4">
                  <c:v>Q1 14</c:v>
                </c:pt>
                <c:pt idx="5">
                  <c:v>Q2 14</c:v>
                </c:pt>
                <c:pt idx="6">
                  <c:v>Q3 14</c:v>
                </c:pt>
                <c:pt idx="7">
                  <c:v>Q4 14</c:v>
                </c:pt>
                <c:pt idx="8">
                  <c:v>Q1 15</c:v>
                </c:pt>
                <c:pt idx="9">
                  <c:v>Q2 15</c:v>
                </c:pt>
                <c:pt idx="10">
                  <c:v>Q3 15</c:v>
                </c:pt>
                <c:pt idx="11">
                  <c:v>Q4 15</c:v>
                </c:pt>
                <c:pt idx="12">
                  <c:v>Q1 16</c:v>
                </c:pt>
                <c:pt idx="13">
                  <c:v>Q2 16</c:v>
                </c:pt>
                <c:pt idx="14">
                  <c:v>Q3 16</c:v>
                </c:pt>
                <c:pt idx="15">
                  <c:v>Q4 16</c:v>
                </c:pt>
                <c:pt idx="16">
                  <c:v>Q1 17</c:v>
                </c:pt>
                <c:pt idx="17">
                  <c:v>Q2 17</c:v>
                </c:pt>
                <c:pt idx="18">
                  <c:v>Q3 17</c:v>
                </c:pt>
                <c:pt idx="19">
                  <c:v>Q4 17</c:v>
                </c:pt>
                <c:pt idx="20">
                  <c:v>Q1 18</c:v>
                </c:pt>
              </c:strCache>
            </c:strRef>
          </c:cat>
          <c:val>
            <c:numRef>
              <c:f>Sheet1!$B$3:$AN$3</c:f>
              <c:numCache>
                <c:formatCode>General</c:formatCode>
                <c:ptCount val="21"/>
                <c:pt idx="0">
                  <c:v>67</c:v>
                </c:pt>
                <c:pt idx="1">
                  <c:v>84</c:v>
                </c:pt>
                <c:pt idx="2">
                  <c:v>88</c:v>
                </c:pt>
                <c:pt idx="3">
                  <c:v>88</c:v>
                </c:pt>
                <c:pt idx="4">
                  <c:v>95</c:v>
                </c:pt>
                <c:pt idx="5">
                  <c:v>86</c:v>
                </c:pt>
                <c:pt idx="6">
                  <c:v>74</c:v>
                </c:pt>
                <c:pt idx="7">
                  <c:v>88</c:v>
                </c:pt>
                <c:pt idx="8">
                  <c:v>86</c:v>
                </c:pt>
                <c:pt idx="9">
                  <c:v>98</c:v>
                </c:pt>
                <c:pt idx="10">
                  <c:v>97</c:v>
                </c:pt>
                <c:pt idx="11">
                  <c:v>97</c:v>
                </c:pt>
                <c:pt idx="12">
                  <c:v>94</c:v>
                </c:pt>
                <c:pt idx="13">
                  <c:v>90</c:v>
                </c:pt>
                <c:pt idx="14">
                  <c:v>94</c:v>
                </c:pt>
                <c:pt idx="15">
                  <c:v>91</c:v>
                </c:pt>
                <c:pt idx="16">
                  <c:v>96</c:v>
                </c:pt>
                <c:pt idx="17">
                  <c:v>93</c:v>
                </c:pt>
                <c:pt idx="18">
                  <c:v>90</c:v>
                </c:pt>
                <c:pt idx="19">
                  <c:v>91</c:v>
                </c:pt>
                <c:pt idx="20">
                  <c:v>92</c:v>
                </c:pt>
              </c:numCache>
            </c:numRef>
          </c:val>
          <c:smooth val="1"/>
        </c:ser>
        <c:ser>
          <c:idx val="2"/>
          <c:order val="2"/>
          <c:tx>
            <c:strRef>
              <c:f>Sheet1!$A$4</c:f>
              <c:strCache>
                <c:ptCount val="1"/>
                <c:pt idx="0">
                  <c:v>Firm</c:v>
                </c:pt>
              </c:strCache>
            </c:strRef>
          </c:tx>
          <c:spPr>
            <a:ln w="19050">
              <a:solidFill>
                <a:schemeClr val="accent4"/>
              </a:solidFill>
            </a:ln>
          </c:spPr>
          <c:marker>
            <c:symbol val="circle"/>
            <c:size val="6"/>
            <c:spPr>
              <a:solidFill>
                <a:schemeClr val="bg1"/>
              </a:solidFill>
              <a:ln w="19050">
                <a:solidFill>
                  <a:schemeClr val="accent4"/>
                </a:solidFill>
              </a:ln>
            </c:spPr>
          </c:marker>
          <c:dLbls>
            <c:dLbl>
              <c:idx val="0"/>
              <c:layout/>
              <c:dLblPos val="t"/>
              <c:showLegendKey val="0"/>
              <c:showVal val="1"/>
              <c:showCatName val="0"/>
              <c:showSerName val="0"/>
              <c:showPercent val="0"/>
              <c:showBubbleSize val="0"/>
            </c:dLbl>
            <c:dLbl>
              <c:idx val="19"/>
              <c:delete val="1"/>
            </c:dLbl>
            <c:dLbl>
              <c:idx val="20"/>
              <c:layout>
                <c:manualLayout>
                  <c:x val="1.5677539696549038E-3"/>
                  <c:y val="-3.6958812544842505E-2"/>
                </c:manualLayout>
              </c:layout>
              <c:dLblPos val="r"/>
              <c:showLegendKey val="0"/>
              <c:showVal val="1"/>
              <c:showCatName val="0"/>
              <c:showSerName val="0"/>
              <c:showPercent val="0"/>
              <c:showBubbleSize val="0"/>
            </c:dLbl>
            <c:dLbl>
              <c:idx val="22"/>
              <c:dLblPos val="t"/>
              <c:showLegendKey val="0"/>
              <c:showVal val="1"/>
              <c:showCatName val="0"/>
              <c:showSerName val="0"/>
              <c:showPercent val="0"/>
              <c:showBubbleSize val="0"/>
            </c:dLbl>
            <c:dLbl>
              <c:idx val="34"/>
              <c:delete val="1"/>
            </c:dLbl>
            <c:dLbl>
              <c:idx val="35"/>
              <c:delete val="1"/>
            </c:dLbl>
            <c:dLbl>
              <c:idx val="37"/>
              <c:layout>
                <c:manualLayout>
                  <c:x val="-5.9033079815466218E-3"/>
                  <c:y val="-5.9920586013387137E-2"/>
                </c:manualLayout>
              </c:layout>
              <c:dLblPos val="r"/>
              <c:showLegendKey val="0"/>
              <c:showVal val="1"/>
              <c:showCatName val="0"/>
              <c:showSerName val="0"/>
              <c:showPercent val="0"/>
              <c:showBubbleSize val="0"/>
            </c:dLbl>
            <c:txPr>
              <a:bodyPr/>
              <a:lstStyle/>
              <a:p>
                <a:pPr>
                  <a:defRPr>
                    <a:solidFill>
                      <a:schemeClr val="accent4"/>
                    </a:solidFill>
                  </a:defRPr>
                </a:pPr>
                <a:endParaRPr lang="en-US"/>
              </a:p>
            </c:txPr>
            <c:dLblPos val="t"/>
            <c:showLegendKey val="0"/>
            <c:showVal val="0"/>
            <c:showCatName val="0"/>
            <c:showSerName val="0"/>
            <c:showPercent val="0"/>
            <c:showBubbleSize val="0"/>
          </c:dLbls>
          <c:cat>
            <c:strRef>
              <c:f>Sheet1!$B$1:$AN$1</c:f>
              <c:strCache>
                <c:ptCount val="21"/>
                <c:pt idx="0">
                  <c:v>Q1 13</c:v>
                </c:pt>
                <c:pt idx="1">
                  <c:v>Q2 13</c:v>
                </c:pt>
                <c:pt idx="2">
                  <c:v>Q3 13</c:v>
                </c:pt>
                <c:pt idx="3">
                  <c:v>Q4 13</c:v>
                </c:pt>
                <c:pt idx="4">
                  <c:v>Q1 14</c:v>
                </c:pt>
                <c:pt idx="5">
                  <c:v>Q2 14</c:v>
                </c:pt>
                <c:pt idx="6">
                  <c:v>Q3 14</c:v>
                </c:pt>
                <c:pt idx="7">
                  <c:v>Q4 14</c:v>
                </c:pt>
                <c:pt idx="8">
                  <c:v>Q1 15</c:v>
                </c:pt>
                <c:pt idx="9">
                  <c:v>Q2 15</c:v>
                </c:pt>
                <c:pt idx="10">
                  <c:v>Q3 15</c:v>
                </c:pt>
                <c:pt idx="11">
                  <c:v>Q4 15</c:v>
                </c:pt>
                <c:pt idx="12">
                  <c:v>Q1 16</c:v>
                </c:pt>
                <c:pt idx="13">
                  <c:v>Q2 16</c:v>
                </c:pt>
                <c:pt idx="14">
                  <c:v>Q3 16</c:v>
                </c:pt>
                <c:pt idx="15">
                  <c:v>Q4 16</c:v>
                </c:pt>
                <c:pt idx="16">
                  <c:v>Q1 17</c:v>
                </c:pt>
                <c:pt idx="17">
                  <c:v>Q2 17</c:v>
                </c:pt>
                <c:pt idx="18">
                  <c:v>Q3 17</c:v>
                </c:pt>
                <c:pt idx="19">
                  <c:v>Q4 17</c:v>
                </c:pt>
                <c:pt idx="20">
                  <c:v>Q1 18</c:v>
                </c:pt>
              </c:strCache>
            </c:strRef>
          </c:cat>
          <c:val>
            <c:numRef>
              <c:f>Sheet1!$B$4:$AN$4</c:f>
              <c:numCache>
                <c:formatCode>General</c:formatCode>
                <c:ptCount val="21"/>
                <c:pt idx="0">
                  <c:v>86</c:v>
                </c:pt>
                <c:pt idx="1">
                  <c:v>88</c:v>
                </c:pt>
                <c:pt idx="2">
                  <c:v>91</c:v>
                </c:pt>
                <c:pt idx="3">
                  <c:v>94</c:v>
                </c:pt>
                <c:pt idx="4">
                  <c:v>100</c:v>
                </c:pt>
                <c:pt idx="5">
                  <c:v>93</c:v>
                </c:pt>
                <c:pt idx="6">
                  <c:v>96</c:v>
                </c:pt>
                <c:pt idx="7">
                  <c:v>97</c:v>
                </c:pt>
                <c:pt idx="8">
                  <c:v>99</c:v>
                </c:pt>
                <c:pt idx="9">
                  <c:v>99</c:v>
                </c:pt>
                <c:pt idx="10">
                  <c:v>98</c:v>
                </c:pt>
                <c:pt idx="11">
                  <c:v>99</c:v>
                </c:pt>
                <c:pt idx="12">
                  <c:v>95</c:v>
                </c:pt>
                <c:pt idx="13">
                  <c:v>97</c:v>
                </c:pt>
                <c:pt idx="14">
                  <c:v>98</c:v>
                </c:pt>
                <c:pt idx="15">
                  <c:v>97</c:v>
                </c:pt>
                <c:pt idx="16">
                  <c:v>97</c:v>
                </c:pt>
                <c:pt idx="17">
                  <c:v>94</c:v>
                </c:pt>
                <c:pt idx="18">
                  <c:v>96</c:v>
                </c:pt>
                <c:pt idx="19">
                  <c:v>96</c:v>
                </c:pt>
                <c:pt idx="20">
                  <c:v>98</c:v>
                </c:pt>
              </c:numCache>
            </c:numRef>
          </c:val>
          <c:smooth val="1"/>
        </c:ser>
        <c:dLbls>
          <c:showLegendKey val="0"/>
          <c:showVal val="1"/>
          <c:showCatName val="0"/>
          <c:showSerName val="0"/>
          <c:showPercent val="0"/>
          <c:showBubbleSize val="0"/>
        </c:dLbls>
        <c:marker val="1"/>
        <c:smooth val="0"/>
        <c:axId val="26297856"/>
        <c:axId val="26343680"/>
      </c:lineChart>
      <c:catAx>
        <c:axId val="26297856"/>
        <c:scaling>
          <c:orientation val="minMax"/>
        </c:scaling>
        <c:delete val="0"/>
        <c:axPos val="b"/>
        <c:numFmt formatCode="General" sourceLinked="1"/>
        <c:majorTickMark val="none"/>
        <c:minorTickMark val="none"/>
        <c:tickLblPos val="nextTo"/>
        <c:spPr>
          <a:ln w="13970">
            <a:noFill/>
            <a:prstDash val="solid"/>
          </a:ln>
        </c:spPr>
        <c:txPr>
          <a:bodyPr rot="-5400000" vert="horz"/>
          <a:lstStyle/>
          <a:p>
            <a:pPr>
              <a:defRPr sz="1000" b="0" i="0" u="none" strike="noStrike" baseline="0">
                <a:solidFill>
                  <a:schemeClr val="tx1"/>
                </a:solidFill>
                <a:latin typeface="+mn-lt"/>
                <a:ea typeface="Arial"/>
                <a:cs typeface="Arial"/>
              </a:defRPr>
            </a:pPr>
            <a:endParaRPr lang="en-US"/>
          </a:p>
        </c:txPr>
        <c:crossAx val="26343680"/>
        <c:crossesAt val="-20"/>
        <c:auto val="1"/>
        <c:lblAlgn val="ctr"/>
        <c:lblOffset val="100"/>
        <c:tickLblSkip val="1"/>
        <c:tickMarkSkip val="1"/>
        <c:noMultiLvlLbl val="0"/>
      </c:catAx>
      <c:valAx>
        <c:axId val="26343680"/>
        <c:scaling>
          <c:orientation val="minMax"/>
          <c:max val="100"/>
        </c:scaling>
        <c:delete val="0"/>
        <c:axPos val="l"/>
        <c:numFmt formatCode="General" sourceLinked="1"/>
        <c:majorTickMark val="out"/>
        <c:minorTickMark val="none"/>
        <c:tickLblPos val="nextTo"/>
        <c:spPr>
          <a:ln>
            <a:noFill/>
          </a:ln>
        </c:spPr>
        <c:txPr>
          <a:bodyPr/>
          <a:lstStyle/>
          <a:p>
            <a:pPr>
              <a:defRPr sz="1100" b="0">
                <a:solidFill>
                  <a:schemeClr val="tx1"/>
                </a:solidFill>
                <a:latin typeface="+mn-lt"/>
              </a:defRPr>
            </a:pPr>
            <a:endParaRPr lang="en-US"/>
          </a:p>
        </c:txPr>
        <c:crossAx val="26297856"/>
        <c:crosses val="autoZero"/>
        <c:crossBetween val="between"/>
        <c:majorUnit val="30"/>
      </c:valAx>
      <c:spPr>
        <a:noFill/>
        <a:ln w="23442">
          <a:noFill/>
        </a:ln>
      </c:spPr>
    </c:plotArea>
    <c:plotVisOnly val="1"/>
    <c:dispBlanksAs val="gap"/>
    <c:showDLblsOverMax val="0"/>
  </c:chart>
  <c:spPr>
    <a:noFill/>
    <a:ln>
      <a:noFill/>
    </a:ln>
  </c:spPr>
  <c:txPr>
    <a:bodyPr/>
    <a:lstStyle/>
    <a:p>
      <a:pPr>
        <a:defRPr sz="1245"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solidFill>
          </c:spPr>
          <c:invertIfNegative val="0"/>
          <c:dLbls>
            <c:dLbl>
              <c:idx val="0"/>
              <c:numFmt formatCode="#,##0" sourceLinked="0"/>
              <c:spPr/>
              <c:txPr>
                <a:bodyPr/>
                <a:lstStyle/>
                <a:p>
                  <a:pPr>
                    <a:defRPr sz="1200" b="0">
                      <a:solidFill>
                        <a:schemeClr val="tx1"/>
                      </a:solidFill>
                    </a:defRPr>
                  </a:pPr>
                  <a:endParaRPr lang="en-US"/>
                </a:p>
              </c:txPr>
              <c:dLblPos val="outEnd"/>
              <c:showLegendKey val="0"/>
              <c:showVal val="1"/>
              <c:showCatName val="0"/>
              <c:showSerName val="0"/>
              <c:showPercent val="0"/>
              <c:showBubbleSize val="0"/>
            </c:dLbl>
            <c:dLbl>
              <c:idx val="1"/>
              <c:numFmt formatCode="#,##0" sourceLinked="0"/>
              <c:spPr/>
              <c:txPr>
                <a:bodyPr/>
                <a:lstStyle/>
                <a:p>
                  <a:pPr>
                    <a:defRPr sz="1200" b="0">
                      <a:solidFill>
                        <a:schemeClr val="tx1"/>
                      </a:solidFill>
                    </a:defRPr>
                  </a:pPr>
                  <a:endParaRPr lang="en-US"/>
                </a:p>
              </c:txPr>
              <c:dLblPos val="outEnd"/>
              <c:showLegendKey val="0"/>
              <c:showVal val="1"/>
              <c:showCatName val="0"/>
              <c:showSerName val="0"/>
              <c:showPercent val="0"/>
              <c:showBubbleSize val="0"/>
            </c:dLbl>
            <c:numFmt formatCode="#,##0" sourceLinked="0"/>
            <c:spPr>
              <a:noFill/>
              <a:ln>
                <a:noFill/>
              </a:ln>
              <a:effectLst/>
            </c:spPr>
            <c:txPr>
              <a:bodyPr/>
              <a:lstStyle/>
              <a:p>
                <a:pPr>
                  <a:defRPr sz="1200"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Sheet1!$A$18:$A$29</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Sheet1!$B$18:$B$29</c:f>
              <c:numCache>
                <c:formatCode>General</c:formatCode>
                <c:ptCount val="12"/>
                <c:pt idx="0">
                  <c:v>25</c:v>
                </c:pt>
                <c:pt idx="1">
                  <c:v>29</c:v>
                </c:pt>
                <c:pt idx="2">
                  <c:v>31</c:v>
                </c:pt>
                <c:pt idx="3">
                  <c:v>27</c:v>
                </c:pt>
                <c:pt idx="4">
                  <c:v>29</c:v>
                </c:pt>
                <c:pt idx="5">
                  <c:v>37</c:v>
                </c:pt>
                <c:pt idx="6">
                  <c:v>30</c:v>
                </c:pt>
                <c:pt idx="7">
                  <c:v>29</c:v>
                </c:pt>
                <c:pt idx="8">
                  <c:v>28</c:v>
                </c:pt>
                <c:pt idx="9">
                  <c:v>32</c:v>
                </c:pt>
                <c:pt idx="10">
                  <c:v>32</c:v>
                </c:pt>
                <c:pt idx="11">
                  <c:v>28</c:v>
                </c:pt>
              </c:numCache>
            </c:numRef>
          </c:val>
        </c:ser>
        <c:dLbls>
          <c:showLegendKey val="0"/>
          <c:showVal val="0"/>
          <c:showCatName val="0"/>
          <c:showSerName val="0"/>
          <c:showPercent val="0"/>
          <c:showBubbleSize val="0"/>
        </c:dLbls>
        <c:gapWidth val="40"/>
        <c:axId val="73711616"/>
        <c:axId val="73713152"/>
      </c:barChart>
      <c:catAx>
        <c:axId val="73711616"/>
        <c:scaling>
          <c:orientation val="minMax"/>
        </c:scaling>
        <c:delete val="0"/>
        <c:axPos val="b"/>
        <c:numFmt formatCode="General" sourceLinked="0"/>
        <c:majorTickMark val="out"/>
        <c:minorTickMark val="none"/>
        <c:tickLblPos val="nextTo"/>
        <c:spPr>
          <a:ln>
            <a:noFill/>
          </a:ln>
        </c:spPr>
        <c:txPr>
          <a:bodyPr/>
          <a:lstStyle/>
          <a:p>
            <a:pPr>
              <a:defRPr sz="1200"/>
            </a:pPr>
            <a:endParaRPr lang="en-US"/>
          </a:p>
        </c:txPr>
        <c:crossAx val="73713152"/>
        <c:crosses val="autoZero"/>
        <c:auto val="1"/>
        <c:lblAlgn val="ctr"/>
        <c:lblOffset val="100"/>
        <c:noMultiLvlLbl val="0"/>
      </c:catAx>
      <c:valAx>
        <c:axId val="73713152"/>
        <c:scaling>
          <c:orientation val="minMax"/>
          <c:max val="100"/>
          <c:min val="0"/>
        </c:scaling>
        <c:delete val="1"/>
        <c:axPos val="l"/>
        <c:numFmt formatCode="General" sourceLinked="1"/>
        <c:majorTickMark val="out"/>
        <c:minorTickMark val="none"/>
        <c:tickLblPos val="nextTo"/>
        <c:crossAx val="73711616"/>
        <c:crosses val="autoZero"/>
        <c:crossBetween val="between"/>
      </c:valAx>
      <c:spPr>
        <a:solidFill>
          <a:schemeClr val="bg1">
            <a:lumMod val="95000"/>
          </a:schemeClr>
        </a:solid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sz="1000">
                    <a:solidFill>
                      <a:srgbClr val="40404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Sheet1!$A$2:$A$16</c:f>
              <c:strCache>
                <c:ptCount val="15"/>
                <c:pt idx="0">
                  <c:v>Q1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31</c:v>
                </c:pt>
                <c:pt idx="2">
                  <c:v>27</c:v>
                </c:pt>
                <c:pt idx="3">
                  <c:v>33</c:v>
                </c:pt>
                <c:pt idx="5" formatCode="0">
                  <c:v>40</c:v>
                </c:pt>
                <c:pt idx="6" formatCode="0">
                  <c:v>32</c:v>
                </c:pt>
                <c:pt idx="7" formatCode="0">
                  <c:v>32</c:v>
                </c:pt>
                <c:pt idx="8" formatCode="0">
                  <c:v>24</c:v>
                </c:pt>
                <c:pt idx="10" formatCode="0">
                  <c:v>35</c:v>
                </c:pt>
                <c:pt idx="11" formatCode="0">
                  <c:v>24</c:v>
                </c:pt>
                <c:pt idx="12" formatCode="0">
                  <c:v>28</c:v>
                </c:pt>
                <c:pt idx="13" formatCode="0">
                  <c:v>30</c:v>
                </c:pt>
                <c:pt idx="14" formatCode="0">
                  <c:v>31</c:v>
                </c:pt>
              </c:numCache>
            </c:numRef>
          </c:val>
        </c:ser>
        <c:dLbls>
          <c:showLegendKey val="0"/>
          <c:showVal val="0"/>
          <c:showCatName val="0"/>
          <c:showSerName val="0"/>
          <c:showPercent val="0"/>
          <c:showBubbleSize val="0"/>
        </c:dLbls>
        <c:gapWidth val="40"/>
        <c:axId val="29023232"/>
        <c:axId val="29021696"/>
      </c:barChart>
      <c:valAx>
        <c:axId val="29021696"/>
        <c:scaling>
          <c:orientation val="minMax"/>
          <c:max val="120"/>
          <c:min val="0"/>
        </c:scaling>
        <c:delete val="1"/>
        <c:axPos val="b"/>
        <c:numFmt formatCode="General" sourceLinked="1"/>
        <c:majorTickMark val="out"/>
        <c:minorTickMark val="none"/>
        <c:tickLblPos val="nextTo"/>
        <c:crossAx val="29023232"/>
        <c:crosses val="max"/>
        <c:crossBetween val="between"/>
      </c:valAx>
      <c:catAx>
        <c:axId val="29023232"/>
        <c:scaling>
          <c:orientation val="maxMin"/>
        </c:scaling>
        <c:delete val="0"/>
        <c:axPos val="l"/>
        <c:numFmt formatCode="General" sourceLinked="0"/>
        <c:majorTickMark val="out"/>
        <c:minorTickMark val="none"/>
        <c:tickLblPos val="nextTo"/>
        <c:spPr>
          <a:ln>
            <a:noFill/>
          </a:ln>
        </c:spPr>
        <c:txPr>
          <a:bodyPr/>
          <a:lstStyle/>
          <a:p>
            <a:pPr>
              <a:defRPr sz="1000">
                <a:solidFill>
                  <a:srgbClr val="404040"/>
                </a:solidFill>
              </a:defRPr>
            </a:pPr>
            <a:endParaRPr lang="en-US"/>
          </a:p>
        </c:txPr>
        <c:crossAx val="2902169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solidFill>
          </c:spPr>
          <c:invertIfNegative val="0"/>
          <c:dLbls>
            <c:dLbl>
              <c:idx val="0"/>
              <c:numFmt formatCode="#,##0" sourceLinked="0"/>
              <c:spPr/>
              <c:txPr>
                <a:bodyPr/>
                <a:lstStyle/>
                <a:p>
                  <a:pPr>
                    <a:defRPr sz="1200" b="0">
                      <a:solidFill>
                        <a:schemeClr val="tx1"/>
                      </a:solidFill>
                    </a:defRPr>
                  </a:pPr>
                  <a:endParaRPr lang="en-US"/>
                </a:p>
              </c:txPr>
              <c:dLblPos val="outEnd"/>
              <c:showLegendKey val="0"/>
              <c:showVal val="1"/>
              <c:showCatName val="0"/>
              <c:showSerName val="0"/>
              <c:showPercent val="0"/>
              <c:showBubbleSize val="0"/>
            </c:dLbl>
            <c:dLbl>
              <c:idx val="1"/>
              <c:numFmt formatCode="#,##0" sourceLinked="0"/>
              <c:spPr/>
              <c:txPr>
                <a:bodyPr/>
                <a:lstStyle/>
                <a:p>
                  <a:pPr>
                    <a:defRPr sz="1200" b="0">
                      <a:solidFill>
                        <a:schemeClr val="tx1"/>
                      </a:solidFill>
                    </a:defRPr>
                  </a:pPr>
                  <a:endParaRPr lang="en-US"/>
                </a:p>
              </c:txPr>
              <c:dLblPos val="outEnd"/>
              <c:showLegendKey val="0"/>
              <c:showVal val="1"/>
              <c:showCatName val="0"/>
              <c:showSerName val="0"/>
              <c:showPercent val="0"/>
              <c:showBubbleSize val="0"/>
            </c:dLbl>
            <c:numFmt formatCode="#,##0" sourceLinked="0"/>
            <c:spPr>
              <a:noFill/>
              <a:ln>
                <a:noFill/>
              </a:ln>
              <a:effectLst/>
            </c:spPr>
            <c:txPr>
              <a:bodyPr/>
              <a:lstStyle/>
              <a:p>
                <a:pPr>
                  <a:defRPr sz="1200"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Sheet1!$A$18:$A$29</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Sheet1!$B$18:$B$29</c:f>
              <c:numCache>
                <c:formatCode>General</c:formatCode>
                <c:ptCount val="12"/>
                <c:pt idx="0">
                  <c:v>84</c:v>
                </c:pt>
                <c:pt idx="1">
                  <c:v>79</c:v>
                </c:pt>
                <c:pt idx="2">
                  <c:v>83</c:v>
                </c:pt>
                <c:pt idx="3">
                  <c:v>81</c:v>
                </c:pt>
                <c:pt idx="4">
                  <c:v>81</c:v>
                </c:pt>
                <c:pt idx="5">
                  <c:v>84</c:v>
                </c:pt>
                <c:pt idx="6">
                  <c:v>82</c:v>
                </c:pt>
                <c:pt idx="7">
                  <c:v>82</c:v>
                </c:pt>
                <c:pt idx="8">
                  <c:v>83</c:v>
                </c:pt>
                <c:pt idx="9">
                  <c:v>82</c:v>
                </c:pt>
                <c:pt idx="10">
                  <c:v>83</c:v>
                </c:pt>
                <c:pt idx="11">
                  <c:v>80</c:v>
                </c:pt>
              </c:numCache>
            </c:numRef>
          </c:val>
        </c:ser>
        <c:dLbls>
          <c:showLegendKey val="0"/>
          <c:showVal val="0"/>
          <c:showCatName val="0"/>
          <c:showSerName val="0"/>
          <c:showPercent val="0"/>
          <c:showBubbleSize val="0"/>
        </c:dLbls>
        <c:gapWidth val="40"/>
        <c:axId val="29330816"/>
        <c:axId val="29332608"/>
      </c:barChart>
      <c:catAx>
        <c:axId val="29330816"/>
        <c:scaling>
          <c:orientation val="minMax"/>
        </c:scaling>
        <c:delete val="0"/>
        <c:axPos val="b"/>
        <c:numFmt formatCode="General" sourceLinked="0"/>
        <c:majorTickMark val="out"/>
        <c:minorTickMark val="none"/>
        <c:tickLblPos val="nextTo"/>
        <c:spPr>
          <a:ln>
            <a:noFill/>
          </a:ln>
        </c:spPr>
        <c:txPr>
          <a:bodyPr/>
          <a:lstStyle/>
          <a:p>
            <a:pPr>
              <a:defRPr sz="1200"/>
            </a:pPr>
            <a:endParaRPr lang="en-US"/>
          </a:p>
        </c:txPr>
        <c:crossAx val="29332608"/>
        <c:crosses val="autoZero"/>
        <c:auto val="1"/>
        <c:lblAlgn val="ctr"/>
        <c:lblOffset val="100"/>
        <c:noMultiLvlLbl val="0"/>
      </c:catAx>
      <c:valAx>
        <c:axId val="29332608"/>
        <c:scaling>
          <c:orientation val="minMax"/>
          <c:max val="100"/>
          <c:min val="0"/>
        </c:scaling>
        <c:delete val="1"/>
        <c:axPos val="l"/>
        <c:numFmt formatCode="General" sourceLinked="1"/>
        <c:majorTickMark val="out"/>
        <c:minorTickMark val="none"/>
        <c:tickLblPos val="nextTo"/>
        <c:crossAx val="29330816"/>
        <c:crosses val="autoZero"/>
        <c:crossBetween val="between"/>
      </c:valAx>
      <c:spPr>
        <a:solidFill>
          <a:schemeClr val="bg1">
            <a:lumMod val="95000"/>
          </a:schemeClr>
        </a:solidFill>
        <a:ln w="38100">
          <a:no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6C2D7964-3193-40BC-9BB9-C22039B803AA}" type="datetimeFigureOut">
              <a:rPr lang="en-GB" smtClean="0"/>
              <a:t>30/04/2018</a:t>
            </a:fld>
            <a:endParaRPr lang="en-GB"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B7380D43-DD92-47A6-AA4F-575E8E69ECC7}" type="slidenum">
              <a:rPr lang="en-GB" smtClean="0"/>
              <a:t>‹#›</a:t>
            </a:fld>
            <a:endParaRPr lang="en-GB" dirty="0"/>
          </a:p>
        </p:txBody>
      </p:sp>
    </p:spTree>
    <p:extLst>
      <p:ext uri="{BB962C8B-B14F-4D97-AF65-F5344CB8AC3E}">
        <p14:creationId xmlns:p14="http://schemas.microsoft.com/office/powerpoint/2010/main" val="1151979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C168722E-5100-40EF-ABD4-5BCB1E67481C}" type="datetimeFigureOut">
              <a:rPr lang="en-GB" smtClean="0"/>
              <a:t>30/04/2018</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06B23E2E-8EC8-42F4-9E94-EED35665F47B}" type="slidenum">
              <a:rPr lang="en-GB" smtClean="0"/>
              <a:t>‹#›</a:t>
            </a:fld>
            <a:endParaRPr lang="en-GB" dirty="0"/>
          </a:p>
        </p:txBody>
      </p:sp>
    </p:spTree>
    <p:extLst>
      <p:ext uri="{BB962C8B-B14F-4D97-AF65-F5344CB8AC3E}">
        <p14:creationId xmlns:p14="http://schemas.microsoft.com/office/powerpoint/2010/main" val="1875640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4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81642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1"/>
                </a:solidFill>
              </a:defRPr>
            </a:lvl1pPr>
          </a:lstStyle>
          <a:p>
            <a:pPr lvl="0"/>
            <a:r>
              <a:rPr lang="en-US" dirty="0" smtClean="0"/>
              <a:t>Click to edit Master text styles</a:t>
            </a:r>
          </a:p>
        </p:txBody>
      </p:sp>
    </p:spTree>
    <p:extLst>
      <p:ext uri="{BB962C8B-B14F-4D97-AF65-F5344CB8AC3E}">
        <p14:creationId xmlns:p14="http://schemas.microsoft.com/office/powerpoint/2010/main" val="3038189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81642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3"/>
                </a:solidFill>
              </a:defRPr>
            </a:lvl1pPr>
          </a:lstStyle>
          <a:p>
            <a:pPr lvl="0"/>
            <a:r>
              <a:rPr lang="en-US" dirty="0" smtClean="0"/>
              <a:t>Click to edit Master text styles</a:t>
            </a:r>
          </a:p>
        </p:txBody>
      </p:sp>
    </p:spTree>
    <p:extLst>
      <p:ext uri="{BB962C8B-B14F-4D97-AF65-F5344CB8AC3E}">
        <p14:creationId xmlns:p14="http://schemas.microsoft.com/office/powerpoint/2010/main" val="13273410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60045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3"/>
                </a:solidFill>
              </a:defRPr>
            </a:lvl1pPr>
          </a:lstStyle>
          <a:p>
            <a:pPr lvl="0"/>
            <a:r>
              <a:rPr lang="en-US" dirty="0" smtClean="0"/>
              <a:t>Click to edit Master text styles</a:t>
            </a:r>
          </a:p>
        </p:txBody>
      </p:sp>
      <p:sp>
        <p:nvSpPr>
          <p:cNvPr id="14"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515440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3"/>
                </a:solidFill>
              </a:defRPr>
            </a:lvl1pPr>
          </a:lstStyle>
          <a:p>
            <a:pPr lvl="0"/>
            <a:r>
              <a:rPr lang="en-US" dirty="0" smtClean="0"/>
              <a:t>Click to edit Master text styles</a:t>
            </a:r>
          </a:p>
        </p:txBody>
      </p:sp>
      <p:sp>
        <p:nvSpPr>
          <p:cNvPr id="11"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40386532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92001" b="999"/>
          <a:stretch/>
        </p:blipFill>
        <p:spPr>
          <a:xfrm flipH="1">
            <a:off x="0" y="4732050"/>
            <a:ext cx="9144000" cy="360051"/>
          </a:xfrm>
          <a:prstGeom prst="rect">
            <a:avLst/>
          </a:prstGeom>
        </p:spPr>
      </p:pic>
      <p:sp>
        <p:nvSpPr>
          <p:cNvPr id="3" name="Rectangle 2"/>
          <p:cNvSpPr/>
          <p:nvPr userDrawn="1"/>
        </p:nvSpPr>
        <p:spPr>
          <a:xfrm>
            <a:off x="0" y="4732051"/>
            <a:ext cx="9144000" cy="360050"/>
          </a:xfrm>
          <a:prstGeom prst="rect">
            <a:avLst/>
          </a:prstGeom>
          <a:solidFill>
            <a:srgbClr val="EB174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bg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bg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74447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10" y="4803965"/>
            <a:ext cx="401533" cy="208129"/>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3"/>
                </a:solidFill>
              </a:defRPr>
            </a:lvl1pPr>
          </a:lstStyle>
          <a:p>
            <a:pPr lvl="0"/>
            <a:r>
              <a:rPr lang="en-US" dirty="0" smtClean="0"/>
              <a:t>Click to edit Master text styles</a:t>
            </a:r>
          </a:p>
        </p:txBody>
      </p:sp>
    </p:spTree>
    <p:extLst>
      <p:ext uri="{BB962C8B-B14F-4D97-AF65-F5344CB8AC3E}">
        <p14:creationId xmlns:p14="http://schemas.microsoft.com/office/powerpoint/2010/main" val="25117395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81642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4"/>
                </a:solidFill>
              </a:defRPr>
            </a:lvl1pPr>
          </a:lstStyle>
          <a:p>
            <a:pPr lvl="0"/>
            <a:r>
              <a:rPr lang="en-US" dirty="0" smtClean="0"/>
              <a:t>Click to edit Master text styles</a:t>
            </a:r>
          </a:p>
        </p:txBody>
      </p:sp>
    </p:spTree>
    <p:extLst>
      <p:ext uri="{BB962C8B-B14F-4D97-AF65-F5344CB8AC3E}">
        <p14:creationId xmlns:p14="http://schemas.microsoft.com/office/powerpoint/2010/main" val="13273410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60045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4"/>
                </a:solidFill>
              </a:defRPr>
            </a:lvl1pPr>
          </a:lstStyle>
          <a:p>
            <a:pPr lvl="0"/>
            <a:r>
              <a:rPr lang="en-US" dirty="0" smtClean="0"/>
              <a:t>Click to edit Master text styles</a:t>
            </a:r>
          </a:p>
        </p:txBody>
      </p:sp>
      <p:sp>
        <p:nvSpPr>
          <p:cNvPr id="13"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515440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4"/>
                </a:solidFill>
              </a:defRPr>
            </a:lvl1pPr>
          </a:lstStyle>
          <a:p>
            <a:pPr lvl="0"/>
            <a:r>
              <a:rPr lang="en-US" dirty="0" smtClean="0"/>
              <a:t>Click to edit Master text styles</a:t>
            </a:r>
          </a:p>
        </p:txBody>
      </p:sp>
      <p:sp>
        <p:nvSpPr>
          <p:cNvPr id="11"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40386532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1_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92001" b="999"/>
          <a:stretch/>
        </p:blipFill>
        <p:spPr>
          <a:xfrm flipH="1">
            <a:off x="0" y="4732050"/>
            <a:ext cx="9144000" cy="360051"/>
          </a:xfrm>
          <a:prstGeom prst="rect">
            <a:avLst/>
          </a:prstGeom>
        </p:spPr>
      </p:pic>
      <p:sp>
        <p:nvSpPr>
          <p:cNvPr id="3" name="Rectangle 2"/>
          <p:cNvSpPr/>
          <p:nvPr userDrawn="1"/>
        </p:nvSpPr>
        <p:spPr>
          <a:xfrm>
            <a:off x="0" y="4732051"/>
            <a:ext cx="9144000" cy="360050"/>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bg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bg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74447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10" y="4803965"/>
            <a:ext cx="401533" cy="208129"/>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4"/>
                </a:solidFill>
              </a:defRPr>
            </a:lvl1pPr>
          </a:lstStyle>
          <a:p>
            <a:pPr lvl="0"/>
            <a:r>
              <a:rPr lang="en-US" dirty="0" smtClean="0"/>
              <a:t>Click to edit Master text styles</a:t>
            </a:r>
          </a:p>
        </p:txBody>
      </p:sp>
    </p:spTree>
    <p:extLst>
      <p:ext uri="{BB962C8B-B14F-4D97-AF65-F5344CB8AC3E}">
        <p14:creationId xmlns:p14="http://schemas.microsoft.com/office/powerpoint/2010/main" val="25117395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81642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5"/>
                </a:solidFill>
              </a:defRPr>
            </a:lvl1pPr>
          </a:lstStyle>
          <a:p>
            <a:pPr lvl="0"/>
            <a:r>
              <a:rPr lang="en-US" dirty="0" smtClean="0"/>
              <a:t>Click to edit Master text styles</a:t>
            </a:r>
          </a:p>
        </p:txBody>
      </p:sp>
    </p:spTree>
    <p:extLst>
      <p:ext uri="{BB962C8B-B14F-4D97-AF65-F5344CB8AC3E}">
        <p14:creationId xmlns:p14="http://schemas.microsoft.com/office/powerpoint/2010/main" val="13273410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60045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5"/>
                </a:solidFill>
              </a:defRPr>
            </a:lvl1pPr>
          </a:lstStyle>
          <a:p>
            <a:pPr lvl="0"/>
            <a:r>
              <a:rPr lang="en-US" dirty="0" smtClean="0"/>
              <a:t>Click to edit Master text styles</a:t>
            </a:r>
          </a:p>
        </p:txBody>
      </p:sp>
      <p:sp>
        <p:nvSpPr>
          <p:cNvPr id="13"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515440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ontent">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smtClean="0"/>
              <a:t>Click to edit Master text styles</a:t>
            </a:r>
          </a:p>
        </p:txBody>
      </p:sp>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60045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4"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1"/>
                </a:solidFill>
              </a:defRPr>
            </a:lvl1pPr>
          </a:lstStyle>
          <a:p>
            <a:pPr lvl="0"/>
            <a:r>
              <a:rPr lang="en-US" dirty="0" smtClean="0"/>
              <a:t>Click to edit Master text styles</a:t>
            </a:r>
          </a:p>
        </p:txBody>
      </p:sp>
    </p:spTree>
    <p:extLst>
      <p:ext uri="{BB962C8B-B14F-4D97-AF65-F5344CB8AC3E}">
        <p14:creationId xmlns:p14="http://schemas.microsoft.com/office/powerpoint/2010/main" val="39973037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5"/>
                </a:solidFill>
              </a:defRPr>
            </a:lvl1pPr>
          </a:lstStyle>
          <a:p>
            <a:pPr lvl="0"/>
            <a:r>
              <a:rPr lang="en-US" dirty="0" smtClean="0"/>
              <a:t>Click to edit Master text styles</a:t>
            </a:r>
          </a:p>
        </p:txBody>
      </p:sp>
      <p:sp>
        <p:nvSpPr>
          <p:cNvPr id="11"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40386532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92001" b="999"/>
          <a:stretch/>
        </p:blipFill>
        <p:spPr>
          <a:xfrm flipH="1">
            <a:off x="0" y="4732050"/>
            <a:ext cx="9144000" cy="360051"/>
          </a:xfrm>
          <a:prstGeom prst="rect">
            <a:avLst/>
          </a:prstGeom>
        </p:spPr>
      </p:pic>
      <p:sp>
        <p:nvSpPr>
          <p:cNvPr id="3" name="Rectangle 2"/>
          <p:cNvSpPr/>
          <p:nvPr userDrawn="1"/>
        </p:nvSpPr>
        <p:spPr>
          <a:xfrm>
            <a:off x="0" y="4732051"/>
            <a:ext cx="9144000" cy="36005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bg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bg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74447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10" y="4803965"/>
            <a:ext cx="401533" cy="208129"/>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5"/>
                </a:solidFill>
              </a:defRPr>
            </a:lvl1pPr>
          </a:lstStyle>
          <a:p>
            <a:pPr lvl="0"/>
            <a:r>
              <a:rPr lang="en-US" dirty="0" smtClean="0"/>
              <a:t>Click to edit Master text styles</a:t>
            </a:r>
          </a:p>
        </p:txBody>
      </p:sp>
    </p:spTree>
    <p:extLst>
      <p:ext uri="{BB962C8B-B14F-4D97-AF65-F5344CB8AC3E}">
        <p14:creationId xmlns:p14="http://schemas.microsoft.com/office/powerpoint/2010/main" val="25117395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81642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6"/>
                </a:solidFill>
              </a:defRPr>
            </a:lvl1pPr>
          </a:lstStyle>
          <a:p>
            <a:pPr lvl="0"/>
            <a:r>
              <a:rPr lang="en-US" dirty="0" smtClean="0"/>
              <a:t>Click to edit Master text styles</a:t>
            </a:r>
          </a:p>
        </p:txBody>
      </p:sp>
    </p:spTree>
    <p:extLst>
      <p:ext uri="{BB962C8B-B14F-4D97-AF65-F5344CB8AC3E}">
        <p14:creationId xmlns:p14="http://schemas.microsoft.com/office/powerpoint/2010/main" val="13273410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60045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6"/>
                </a:solidFill>
              </a:defRPr>
            </a:lvl1pPr>
          </a:lstStyle>
          <a:p>
            <a:pPr lvl="0"/>
            <a:r>
              <a:rPr lang="en-US" dirty="0" smtClean="0"/>
              <a:t>Click to edit Master text styles</a:t>
            </a:r>
          </a:p>
        </p:txBody>
      </p:sp>
      <p:sp>
        <p:nvSpPr>
          <p:cNvPr id="14"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51544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6"/>
                </a:solidFill>
              </a:defRPr>
            </a:lvl1pPr>
          </a:lstStyle>
          <a:p>
            <a:pPr lvl="0"/>
            <a:r>
              <a:rPr lang="en-US" dirty="0" smtClean="0"/>
              <a:t>Click to edit Master text styles</a:t>
            </a:r>
          </a:p>
        </p:txBody>
      </p:sp>
      <p:sp>
        <p:nvSpPr>
          <p:cNvPr id="12"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40386532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92001" b="999"/>
          <a:stretch/>
        </p:blipFill>
        <p:spPr>
          <a:xfrm flipH="1">
            <a:off x="0" y="4732050"/>
            <a:ext cx="9144000" cy="360051"/>
          </a:xfrm>
          <a:prstGeom prst="rect">
            <a:avLst/>
          </a:prstGeom>
        </p:spPr>
      </p:pic>
      <p:sp>
        <p:nvSpPr>
          <p:cNvPr id="3" name="Rectangle 2"/>
          <p:cNvSpPr/>
          <p:nvPr userDrawn="1"/>
        </p:nvSpPr>
        <p:spPr>
          <a:xfrm>
            <a:off x="0" y="4732051"/>
            <a:ext cx="9144000" cy="360050"/>
          </a:xfrm>
          <a:prstGeom prst="rect">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bg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bg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74447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10" y="4803965"/>
            <a:ext cx="401533" cy="208129"/>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6"/>
                </a:solidFill>
              </a:defRPr>
            </a:lvl1pPr>
          </a:lstStyle>
          <a:p>
            <a:pPr lvl="0"/>
            <a:r>
              <a:rPr lang="en-US" dirty="0" smtClean="0"/>
              <a:t>Click to edit Master text styles</a:t>
            </a:r>
          </a:p>
        </p:txBody>
      </p:sp>
    </p:spTree>
    <p:extLst>
      <p:ext uri="{BB962C8B-B14F-4D97-AF65-F5344CB8AC3E}">
        <p14:creationId xmlns:p14="http://schemas.microsoft.com/office/powerpoint/2010/main" val="25117395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0" y="-10738"/>
            <a:ext cx="9144000" cy="51542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userDrawn="1"/>
        </p:nvSpPr>
        <p:spPr>
          <a:xfrm flipH="1">
            <a:off x="0" y="-10738"/>
            <a:ext cx="6228184" cy="5158800"/>
          </a:xfrm>
          <a:custGeom>
            <a:avLst/>
            <a:gdLst>
              <a:gd name="connsiteX0" fmla="*/ 0 w 6100768"/>
              <a:gd name="connsiteY0" fmla="*/ 0 h 6858000"/>
              <a:gd name="connsiteX1" fmla="*/ 6100768 w 6100768"/>
              <a:gd name="connsiteY1" fmla="*/ 0 h 6858000"/>
              <a:gd name="connsiteX2" fmla="*/ 6100768 w 6100768"/>
              <a:gd name="connsiteY2" fmla="*/ 6858000 h 6858000"/>
              <a:gd name="connsiteX3" fmla="*/ 0 w 6100768"/>
              <a:gd name="connsiteY3" fmla="*/ 6858000 h 6858000"/>
              <a:gd name="connsiteX4" fmla="*/ 0 w 6100768"/>
              <a:gd name="connsiteY4" fmla="*/ 0 h 6858000"/>
              <a:gd name="connsiteX0" fmla="*/ 1225296 w 7326064"/>
              <a:gd name="connsiteY0" fmla="*/ 0 h 6858000"/>
              <a:gd name="connsiteX1" fmla="*/ 7326064 w 7326064"/>
              <a:gd name="connsiteY1" fmla="*/ 0 h 6858000"/>
              <a:gd name="connsiteX2" fmla="*/ 7326064 w 7326064"/>
              <a:gd name="connsiteY2" fmla="*/ 6858000 h 6858000"/>
              <a:gd name="connsiteX3" fmla="*/ 0 w 7326064"/>
              <a:gd name="connsiteY3" fmla="*/ 6858000 h 6858000"/>
              <a:gd name="connsiteX4" fmla="*/ 1225296 w 732606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064" h="6858000">
                <a:moveTo>
                  <a:pt x="1225296" y="0"/>
                </a:moveTo>
                <a:lnTo>
                  <a:pt x="7326064" y="0"/>
                </a:lnTo>
                <a:lnTo>
                  <a:pt x="7326064" y="6858000"/>
                </a:lnTo>
                <a:lnTo>
                  <a:pt x="0" y="6858000"/>
                </a:lnTo>
                <a:lnTo>
                  <a:pt x="1225296"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GB" dirty="0"/>
          </a:p>
        </p:txBody>
      </p:sp>
      <p:sp>
        <p:nvSpPr>
          <p:cNvPr id="2" name="Title 1"/>
          <p:cNvSpPr>
            <a:spLocks noGrp="1"/>
          </p:cNvSpPr>
          <p:nvPr>
            <p:ph type="ctrTitle" hasCustomPrompt="1"/>
          </p:nvPr>
        </p:nvSpPr>
        <p:spPr>
          <a:xfrm>
            <a:off x="323850" y="1033796"/>
            <a:ext cx="4824214" cy="1790700"/>
          </a:xfrm>
        </p:spPr>
        <p:txBody>
          <a:bodyPr anchor="b">
            <a:normAutofit/>
          </a:bodyPr>
          <a:lstStyle>
            <a:lvl1pPr algn="l">
              <a:defRPr sz="3300">
                <a:solidFill>
                  <a:schemeClr val="tx1"/>
                </a:solidFill>
                <a:latin typeface="+mj-lt"/>
                <a:ea typeface="Segoe UI" charset="0"/>
                <a:cs typeface="Segoe UI" charset="0"/>
              </a:defRPr>
            </a:lvl1pPr>
          </a:lstStyle>
          <a:p>
            <a:r>
              <a:rPr lang="en-US" dirty="0" smtClean="0"/>
              <a:t>Click to edit Master title style </a:t>
            </a:r>
            <a:endParaRPr lang="en-GB" dirty="0"/>
          </a:p>
        </p:txBody>
      </p:sp>
      <p:sp>
        <p:nvSpPr>
          <p:cNvPr id="3" name="Subtitle 2"/>
          <p:cNvSpPr>
            <a:spLocks noGrp="1"/>
          </p:cNvSpPr>
          <p:nvPr>
            <p:ph type="subTitle" idx="1"/>
          </p:nvPr>
        </p:nvSpPr>
        <p:spPr>
          <a:xfrm>
            <a:off x="317990" y="2893552"/>
            <a:ext cx="4830074" cy="1241822"/>
          </a:xfrm>
        </p:spPr>
        <p:txBody>
          <a:bodyPr>
            <a:normAutofit/>
          </a:bodyPr>
          <a:lstStyle>
            <a:lvl1pPr marL="0" indent="0" algn="l">
              <a:buNone/>
              <a:defRPr sz="1500">
                <a:solidFill>
                  <a:schemeClr val="tx1"/>
                </a:solidFill>
                <a:latin typeface="Segoe UI" charset="0"/>
                <a:ea typeface="Segoe UI" charset="0"/>
                <a:cs typeface="Segoe UI" charset="0"/>
              </a:defRPr>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smtClean="0"/>
              <a:t>Click to edit Master subtitle style</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5229" y="229720"/>
            <a:ext cx="869381" cy="450426"/>
          </a:xfrm>
          <a:prstGeom prst="rect">
            <a:avLst/>
          </a:prstGeom>
        </p:spPr>
      </p:pic>
    </p:spTree>
    <p:extLst>
      <p:ext uri="{BB962C8B-B14F-4D97-AF65-F5344CB8AC3E}">
        <p14:creationId xmlns:p14="http://schemas.microsoft.com/office/powerpoint/2010/main" val="150979375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7_Flysheet">
    <p:spTree>
      <p:nvGrpSpPr>
        <p:cNvPr id="1" name=""/>
        <p:cNvGrpSpPr/>
        <p:nvPr/>
      </p:nvGrpSpPr>
      <p:grpSpPr>
        <a:xfrm>
          <a:off x="0" y="0"/>
          <a:ext cx="0" cy="0"/>
          <a:chOff x="0" y="0"/>
          <a:chExt cx="0" cy="0"/>
        </a:xfrm>
      </p:grpSpPr>
      <p:sp>
        <p:nvSpPr>
          <p:cNvPr id="5" name="Rectangle 4"/>
          <p:cNvSpPr/>
          <p:nvPr userDrawn="1"/>
        </p:nvSpPr>
        <p:spPr>
          <a:xfrm>
            <a:off x="2339752" y="0"/>
            <a:ext cx="6804248" cy="5143500"/>
          </a:xfrm>
          <a:prstGeom prst="rect">
            <a:avLst/>
          </a:prstGeom>
          <a:solidFill>
            <a:schemeClr val="accent1">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491880" y="1282306"/>
            <a:ext cx="5328270" cy="2139553"/>
          </a:xfrm>
        </p:spPr>
        <p:txBody>
          <a:bodyPr anchor="b">
            <a:normAutofit/>
          </a:bodyPr>
          <a:lstStyle>
            <a:lvl1pPr algn="r">
              <a:defRPr sz="3600" baseline="0">
                <a:solidFill>
                  <a:schemeClr val="tx1"/>
                </a:solidFill>
                <a:latin typeface="+mj-lt"/>
                <a:ea typeface="Segoe UI" charset="0"/>
                <a:cs typeface="Segoe UI"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3491880" y="3442099"/>
            <a:ext cx="5328270" cy="1125140"/>
          </a:xfrm>
        </p:spPr>
        <p:txBody>
          <a:bodyPr>
            <a:normAutofit/>
          </a:bodyPr>
          <a:lstStyle>
            <a:lvl1pPr marL="0" indent="0" algn="r">
              <a:buNone/>
              <a:defRPr sz="1400">
                <a:solidFill>
                  <a:schemeClr val="tx1"/>
                </a:solidFill>
                <a:latin typeface="Segoe UI" charset="0"/>
                <a:ea typeface="Segoe UI" charset="0"/>
                <a:cs typeface="Segoe UI" charset="0"/>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Click to edit Master text styles</a:t>
            </a:r>
          </a:p>
        </p:txBody>
      </p:sp>
      <p:sp>
        <p:nvSpPr>
          <p:cNvPr id="8" name="Footer Placeholder 4"/>
          <p:cNvSpPr>
            <a:spLocks noGrp="1"/>
          </p:cNvSpPr>
          <p:nvPr>
            <p:ph type="ftr" sz="quarter" idx="11"/>
          </p:nvPr>
        </p:nvSpPr>
        <p:spPr>
          <a:xfrm>
            <a:off x="3059832" y="4803775"/>
            <a:ext cx="5040560" cy="215900"/>
          </a:xfrm>
        </p:spPr>
        <p:txBody>
          <a:bodyPr/>
          <a:lstStyle>
            <a:lvl1pPr algn="l">
              <a:defRPr>
                <a:solidFill>
                  <a:schemeClr val="tx1"/>
                </a:solidFill>
                <a:latin typeface="Segoe UI" charset="0"/>
                <a:ea typeface="Segoe UI" charset="0"/>
                <a:cs typeface="Segoe UI" charset="0"/>
              </a:defRPr>
            </a:lvl1pPr>
          </a:lstStyle>
          <a:p>
            <a:endParaRPr lang="en-GB" dirty="0"/>
          </a:p>
        </p:txBody>
      </p:sp>
      <p:sp>
        <p:nvSpPr>
          <p:cNvPr id="10"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24" name="Rectangle 8"/>
          <p:cNvSpPr/>
          <p:nvPr userDrawn="1"/>
        </p:nvSpPr>
        <p:spPr>
          <a:xfrm>
            <a:off x="0" y="0"/>
            <a:ext cx="3419872" cy="5143500"/>
          </a:xfrm>
          <a:custGeom>
            <a:avLst/>
            <a:gdLst>
              <a:gd name="connsiteX0" fmla="*/ 0 w 12192000"/>
              <a:gd name="connsiteY0" fmla="*/ 0 h 6859409"/>
              <a:gd name="connsiteX1" fmla="*/ 12192000 w 12192000"/>
              <a:gd name="connsiteY1" fmla="*/ 0 h 6859409"/>
              <a:gd name="connsiteX2" fmla="*/ 12192000 w 12192000"/>
              <a:gd name="connsiteY2" fmla="*/ 6859409 h 6859409"/>
              <a:gd name="connsiteX3" fmla="*/ 0 w 12192000"/>
              <a:gd name="connsiteY3" fmla="*/ 6859409 h 6859409"/>
              <a:gd name="connsiteX4" fmla="*/ 0 w 12192000"/>
              <a:gd name="connsiteY4" fmla="*/ 0 h 6859409"/>
              <a:gd name="connsiteX0" fmla="*/ 0 w 12192000"/>
              <a:gd name="connsiteY0" fmla="*/ 0 h 6859409"/>
              <a:gd name="connsiteX1" fmla="*/ 12192000 w 12192000"/>
              <a:gd name="connsiteY1" fmla="*/ 0 h 6859409"/>
              <a:gd name="connsiteX2" fmla="*/ 4850674 w 12192000"/>
              <a:gd name="connsiteY2" fmla="*/ 6859409 h 6859409"/>
              <a:gd name="connsiteX3" fmla="*/ 0 w 12192000"/>
              <a:gd name="connsiteY3" fmla="*/ 6859409 h 6859409"/>
              <a:gd name="connsiteX4" fmla="*/ 0 w 12192000"/>
              <a:gd name="connsiteY4" fmla="*/ 0 h 6859409"/>
              <a:gd name="connsiteX0" fmla="*/ 0 w 5860869"/>
              <a:gd name="connsiteY0" fmla="*/ 0 h 6859409"/>
              <a:gd name="connsiteX1" fmla="*/ 5860869 w 5860869"/>
              <a:gd name="connsiteY1" fmla="*/ 0 h 6859409"/>
              <a:gd name="connsiteX2" fmla="*/ 4850674 w 5860869"/>
              <a:gd name="connsiteY2" fmla="*/ 6859409 h 6859409"/>
              <a:gd name="connsiteX3" fmla="*/ 0 w 5860869"/>
              <a:gd name="connsiteY3" fmla="*/ 6859409 h 6859409"/>
              <a:gd name="connsiteX4" fmla="*/ 0 w 5860869"/>
              <a:gd name="connsiteY4" fmla="*/ 0 h 685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69" h="6859409">
                <a:moveTo>
                  <a:pt x="0" y="0"/>
                </a:moveTo>
                <a:lnTo>
                  <a:pt x="5860869" y="0"/>
                </a:lnTo>
                <a:lnTo>
                  <a:pt x="4850674" y="6859409"/>
                </a:lnTo>
                <a:lnTo>
                  <a:pt x="0" y="6859409"/>
                </a:lnTo>
                <a:lnTo>
                  <a:pt x="0" y="0"/>
                </a:lnTo>
                <a:close/>
              </a:path>
            </a:pathLst>
          </a:custGeom>
          <a:solidFill>
            <a:schemeClr val="accent1">
              <a:alpha val="74902"/>
            </a:schemeClr>
          </a:solidFill>
          <a:ln>
            <a:noFill/>
          </a:ln>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GB" dirty="0"/>
          </a:p>
        </p:txBody>
      </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Tree>
    <p:extLst>
      <p:ext uri="{BB962C8B-B14F-4D97-AF65-F5344CB8AC3E}">
        <p14:creationId xmlns:p14="http://schemas.microsoft.com/office/powerpoint/2010/main" val="309850918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Flysheet">
    <p:spTree>
      <p:nvGrpSpPr>
        <p:cNvPr id="1" name=""/>
        <p:cNvGrpSpPr/>
        <p:nvPr/>
      </p:nvGrpSpPr>
      <p:grpSpPr>
        <a:xfrm>
          <a:off x="0" y="0"/>
          <a:ext cx="0" cy="0"/>
          <a:chOff x="0" y="0"/>
          <a:chExt cx="0" cy="0"/>
        </a:xfrm>
      </p:grpSpPr>
      <p:sp>
        <p:nvSpPr>
          <p:cNvPr id="5" name="Rectangle 4"/>
          <p:cNvSpPr/>
          <p:nvPr userDrawn="1"/>
        </p:nvSpPr>
        <p:spPr>
          <a:xfrm>
            <a:off x="2339752" y="0"/>
            <a:ext cx="6804248" cy="5143500"/>
          </a:xfrm>
          <a:prstGeom prst="rect">
            <a:avLst/>
          </a:prstGeom>
          <a:solidFill>
            <a:schemeClr val="accent2">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ooter Placeholder 4"/>
          <p:cNvSpPr>
            <a:spLocks noGrp="1"/>
          </p:cNvSpPr>
          <p:nvPr>
            <p:ph type="ftr" sz="quarter" idx="11"/>
          </p:nvPr>
        </p:nvSpPr>
        <p:spPr>
          <a:xfrm>
            <a:off x="3059832" y="4803775"/>
            <a:ext cx="5040560" cy="215900"/>
          </a:xfrm>
        </p:spPr>
        <p:txBody>
          <a:bodyPr/>
          <a:lstStyle>
            <a:lvl1pPr algn="l">
              <a:defRPr>
                <a:solidFill>
                  <a:schemeClr val="tx1"/>
                </a:solidFill>
                <a:latin typeface="Segoe UI" charset="0"/>
                <a:ea typeface="Segoe UI" charset="0"/>
                <a:cs typeface="Segoe UI" charset="0"/>
              </a:defRPr>
            </a:lvl1pPr>
          </a:lstStyle>
          <a:p>
            <a:endParaRPr lang="en-GB" dirty="0"/>
          </a:p>
        </p:txBody>
      </p:sp>
      <p:sp>
        <p:nvSpPr>
          <p:cNvPr id="10"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24" name="Rectangle 8"/>
          <p:cNvSpPr/>
          <p:nvPr userDrawn="1"/>
        </p:nvSpPr>
        <p:spPr>
          <a:xfrm>
            <a:off x="0" y="0"/>
            <a:ext cx="3419872" cy="5143500"/>
          </a:xfrm>
          <a:custGeom>
            <a:avLst/>
            <a:gdLst>
              <a:gd name="connsiteX0" fmla="*/ 0 w 12192000"/>
              <a:gd name="connsiteY0" fmla="*/ 0 h 6859409"/>
              <a:gd name="connsiteX1" fmla="*/ 12192000 w 12192000"/>
              <a:gd name="connsiteY1" fmla="*/ 0 h 6859409"/>
              <a:gd name="connsiteX2" fmla="*/ 12192000 w 12192000"/>
              <a:gd name="connsiteY2" fmla="*/ 6859409 h 6859409"/>
              <a:gd name="connsiteX3" fmla="*/ 0 w 12192000"/>
              <a:gd name="connsiteY3" fmla="*/ 6859409 h 6859409"/>
              <a:gd name="connsiteX4" fmla="*/ 0 w 12192000"/>
              <a:gd name="connsiteY4" fmla="*/ 0 h 6859409"/>
              <a:gd name="connsiteX0" fmla="*/ 0 w 12192000"/>
              <a:gd name="connsiteY0" fmla="*/ 0 h 6859409"/>
              <a:gd name="connsiteX1" fmla="*/ 12192000 w 12192000"/>
              <a:gd name="connsiteY1" fmla="*/ 0 h 6859409"/>
              <a:gd name="connsiteX2" fmla="*/ 4850674 w 12192000"/>
              <a:gd name="connsiteY2" fmla="*/ 6859409 h 6859409"/>
              <a:gd name="connsiteX3" fmla="*/ 0 w 12192000"/>
              <a:gd name="connsiteY3" fmla="*/ 6859409 h 6859409"/>
              <a:gd name="connsiteX4" fmla="*/ 0 w 12192000"/>
              <a:gd name="connsiteY4" fmla="*/ 0 h 6859409"/>
              <a:gd name="connsiteX0" fmla="*/ 0 w 5860869"/>
              <a:gd name="connsiteY0" fmla="*/ 0 h 6859409"/>
              <a:gd name="connsiteX1" fmla="*/ 5860869 w 5860869"/>
              <a:gd name="connsiteY1" fmla="*/ 0 h 6859409"/>
              <a:gd name="connsiteX2" fmla="*/ 4850674 w 5860869"/>
              <a:gd name="connsiteY2" fmla="*/ 6859409 h 6859409"/>
              <a:gd name="connsiteX3" fmla="*/ 0 w 5860869"/>
              <a:gd name="connsiteY3" fmla="*/ 6859409 h 6859409"/>
              <a:gd name="connsiteX4" fmla="*/ 0 w 5860869"/>
              <a:gd name="connsiteY4" fmla="*/ 0 h 685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69" h="6859409">
                <a:moveTo>
                  <a:pt x="0" y="0"/>
                </a:moveTo>
                <a:lnTo>
                  <a:pt x="5860869" y="0"/>
                </a:lnTo>
                <a:lnTo>
                  <a:pt x="4850674" y="6859409"/>
                </a:lnTo>
                <a:lnTo>
                  <a:pt x="0" y="6859409"/>
                </a:lnTo>
                <a:lnTo>
                  <a:pt x="0" y="0"/>
                </a:lnTo>
                <a:close/>
              </a:path>
            </a:pathLst>
          </a:custGeom>
          <a:solidFill>
            <a:schemeClr val="accent2">
              <a:alpha val="74902"/>
            </a:schemeClr>
          </a:solidFill>
          <a:ln>
            <a:noFill/>
          </a:ln>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GB" dirty="0"/>
          </a:p>
        </p:txBody>
      </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11" name="Title 1"/>
          <p:cNvSpPr>
            <a:spLocks noGrp="1"/>
          </p:cNvSpPr>
          <p:nvPr>
            <p:ph type="title"/>
          </p:nvPr>
        </p:nvSpPr>
        <p:spPr>
          <a:xfrm>
            <a:off x="3491880" y="1282306"/>
            <a:ext cx="5328270" cy="2139553"/>
          </a:xfrm>
        </p:spPr>
        <p:txBody>
          <a:bodyPr anchor="b">
            <a:normAutofit/>
          </a:bodyPr>
          <a:lstStyle>
            <a:lvl1pPr algn="r">
              <a:defRPr sz="3600" baseline="0">
                <a:solidFill>
                  <a:schemeClr val="tx1"/>
                </a:solidFill>
                <a:latin typeface="+mj-lt"/>
                <a:ea typeface="Segoe UI" charset="0"/>
                <a:cs typeface="Segoe UI" charset="0"/>
              </a:defRPr>
            </a:lvl1pPr>
          </a:lstStyle>
          <a:p>
            <a:r>
              <a:rPr lang="en-US" dirty="0" smtClean="0"/>
              <a:t>Click to edit Master title style</a:t>
            </a:r>
            <a:endParaRPr lang="en-GB" dirty="0"/>
          </a:p>
        </p:txBody>
      </p:sp>
      <p:sp>
        <p:nvSpPr>
          <p:cNvPr id="12" name="Text Placeholder 2"/>
          <p:cNvSpPr>
            <a:spLocks noGrp="1"/>
          </p:cNvSpPr>
          <p:nvPr>
            <p:ph type="body" idx="1"/>
          </p:nvPr>
        </p:nvSpPr>
        <p:spPr>
          <a:xfrm>
            <a:off x="3491880" y="3442099"/>
            <a:ext cx="5328270" cy="1125140"/>
          </a:xfrm>
        </p:spPr>
        <p:txBody>
          <a:bodyPr>
            <a:normAutofit/>
          </a:bodyPr>
          <a:lstStyle>
            <a:lvl1pPr marL="0" indent="0" algn="r">
              <a:buNone/>
              <a:defRPr sz="1400">
                <a:solidFill>
                  <a:schemeClr val="tx1"/>
                </a:solidFill>
                <a:latin typeface="Segoe UI" charset="0"/>
                <a:ea typeface="Segoe UI" charset="0"/>
                <a:cs typeface="Segoe UI" charset="0"/>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177143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Flysheet">
    <p:spTree>
      <p:nvGrpSpPr>
        <p:cNvPr id="1" name=""/>
        <p:cNvGrpSpPr/>
        <p:nvPr/>
      </p:nvGrpSpPr>
      <p:grpSpPr>
        <a:xfrm>
          <a:off x="0" y="0"/>
          <a:ext cx="0" cy="0"/>
          <a:chOff x="0" y="0"/>
          <a:chExt cx="0" cy="0"/>
        </a:xfrm>
      </p:grpSpPr>
      <p:sp>
        <p:nvSpPr>
          <p:cNvPr id="5" name="Rectangle 4"/>
          <p:cNvSpPr/>
          <p:nvPr userDrawn="1"/>
        </p:nvSpPr>
        <p:spPr>
          <a:xfrm>
            <a:off x="2339752" y="0"/>
            <a:ext cx="6804248" cy="5143500"/>
          </a:xfrm>
          <a:prstGeom prst="rect">
            <a:avLst/>
          </a:prstGeom>
          <a:solidFill>
            <a:schemeClr val="accent3">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ooter Placeholder 4"/>
          <p:cNvSpPr>
            <a:spLocks noGrp="1"/>
          </p:cNvSpPr>
          <p:nvPr>
            <p:ph type="ftr" sz="quarter" idx="11"/>
          </p:nvPr>
        </p:nvSpPr>
        <p:spPr>
          <a:xfrm>
            <a:off x="3059832" y="4803775"/>
            <a:ext cx="5040560" cy="215900"/>
          </a:xfrm>
        </p:spPr>
        <p:txBody>
          <a:bodyPr/>
          <a:lstStyle>
            <a:lvl1pPr algn="l">
              <a:defRPr>
                <a:solidFill>
                  <a:schemeClr val="tx1"/>
                </a:solidFill>
                <a:latin typeface="Segoe UI" charset="0"/>
                <a:ea typeface="Segoe UI" charset="0"/>
                <a:cs typeface="Segoe UI" charset="0"/>
              </a:defRPr>
            </a:lvl1pPr>
          </a:lstStyle>
          <a:p>
            <a:endParaRPr lang="en-GB" dirty="0"/>
          </a:p>
        </p:txBody>
      </p:sp>
      <p:sp>
        <p:nvSpPr>
          <p:cNvPr id="10"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24" name="Rectangle 8"/>
          <p:cNvSpPr/>
          <p:nvPr userDrawn="1"/>
        </p:nvSpPr>
        <p:spPr>
          <a:xfrm>
            <a:off x="0" y="0"/>
            <a:ext cx="3419872" cy="5143500"/>
          </a:xfrm>
          <a:custGeom>
            <a:avLst/>
            <a:gdLst>
              <a:gd name="connsiteX0" fmla="*/ 0 w 12192000"/>
              <a:gd name="connsiteY0" fmla="*/ 0 h 6859409"/>
              <a:gd name="connsiteX1" fmla="*/ 12192000 w 12192000"/>
              <a:gd name="connsiteY1" fmla="*/ 0 h 6859409"/>
              <a:gd name="connsiteX2" fmla="*/ 12192000 w 12192000"/>
              <a:gd name="connsiteY2" fmla="*/ 6859409 h 6859409"/>
              <a:gd name="connsiteX3" fmla="*/ 0 w 12192000"/>
              <a:gd name="connsiteY3" fmla="*/ 6859409 h 6859409"/>
              <a:gd name="connsiteX4" fmla="*/ 0 w 12192000"/>
              <a:gd name="connsiteY4" fmla="*/ 0 h 6859409"/>
              <a:gd name="connsiteX0" fmla="*/ 0 w 12192000"/>
              <a:gd name="connsiteY0" fmla="*/ 0 h 6859409"/>
              <a:gd name="connsiteX1" fmla="*/ 12192000 w 12192000"/>
              <a:gd name="connsiteY1" fmla="*/ 0 h 6859409"/>
              <a:gd name="connsiteX2" fmla="*/ 4850674 w 12192000"/>
              <a:gd name="connsiteY2" fmla="*/ 6859409 h 6859409"/>
              <a:gd name="connsiteX3" fmla="*/ 0 w 12192000"/>
              <a:gd name="connsiteY3" fmla="*/ 6859409 h 6859409"/>
              <a:gd name="connsiteX4" fmla="*/ 0 w 12192000"/>
              <a:gd name="connsiteY4" fmla="*/ 0 h 6859409"/>
              <a:gd name="connsiteX0" fmla="*/ 0 w 5860869"/>
              <a:gd name="connsiteY0" fmla="*/ 0 h 6859409"/>
              <a:gd name="connsiteX1" fmla="*/ 5860869 w 5860869"/>
              <a:gd name="connsiteY1" fmla="*/ 0 h 6859409"/>
              <a:gd name="connsiteX2" fmla="*/ 4850674 w 5860869"/>
              <a:gd name="connsiteY2" fmla="*/ 6859409 h 6859409"/>
              <a:gd name="connsiteX3" fmla="*/ 0 w 5860869"/>
              <a:gd name="connsiteY3" fmla="*/ 6859409 h 6859409"/>
              <a:gd name="connsiteX4" fmla="*/ 0 w 5860869"/>
              <a:gd name="connsiteY4" fmla="*/ 0 h 685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69" h="6859409">
                <a:moveTo>
                  <a:pt x="0" y="0"/>
                </a:moveTo>
                <a:lnTo>
                  <a:pt x="5860869" y="0"/>
                </a:lnTo>
                <a:lnTo>
                  <a:pt x="4850674" y="6859409"/>
                </a:lnTo>
                <a:lnTo>
                  <a:pt x="0" y="6859409"/>
                </a:lnTo>
                <a:lnTo>
                  <a:pt x="0" y="0"/>
                </a:lnTo>
                <a:close/>
              </a:path>
            </a:pathLst>
          </a:custGeom>
          <a:solidFill>
            <a:schemeClr val="accent3">
              <a:alpha val="74902"/>
            </a:schemeClr>
          </a:solidFill>
          <a:ln>
            <a:noFill/>
          </a:ln>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GB" dirty="0"/>
          </a:p>
        </p:txBody>
      </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11" name="Title 1"/>
          <p:cNvSpPr>
            <a:spLocks noGrp="1"/>
          </p:cNvSpPr>
          <p:nvPr>
            <p:ph type="title"/>
          </p:nvPr>
        </p:nvSpPr>
        <p:spPr>
          <a:xfrm>
            <a:off x="3491880" y="1282306"/>
            <a:ext cx="5328270" cy="2139553"/>
          </a:xfrm>
        </p:spPr>
        <p:txBody>
          <a:bodyPr anchor="b">
            <a:normAutofit/>
          </a:bodyPr>
          <a:lstStyle>
            <a:lvl1pPr algn="r">
              <a:defRPr sz="3600" baseline="0">
                <a:solidFill>
                  <a:schemeClr val="tx1"/>
                </a:solidFill>
                <a:latin typeface="+mj-lt"/>
                <a:ea typeface="Segoe UI" charset="0"/>
                <a:cs typeface="Segoe UI" charset="0"/>
              </a:defRPr>
            </a:lvl1pPr>
          </a:lstStyle>
          <a:p>
            <a:r>
              <a:rPr lang="en-US" dirty="0" smtClean="0"/>
              <a:t>Click to edit Master title style</a:t>
            </a:r>
            <a:endParaRPr lang="en-GB" dirty="0"/>
          </a:p>
        </p:txBody>
      </p:sp>
      <p:sp>
        <p:nvSpPr>
          <p:cNvPr id="12" name="Text Placeholder 2"/>
          <p:cNvSpPr>
            <a:spLocks noGrp="1"/>
          </p:cNvSpPr>
          <p:nvPr>
            <p:ph type="body" idx="1"/>
          </p:nvPr>
        </p:nvSpPr>
        <p:spPr>
          <a:xfrm>
            <a:off x="3491880" y="3442099"/>
            <a:ext cx="5328270" cy="1125140"/>
          </a:xfrm>
        </p:spPr>
        <p:txBody>
          <a:bodyPr>
            <a:normAutofit/>
          </a:bodyPr>
          <a:lstStyle>
            <a:lvl1pPr marL="0" indent="0" algn="r">
              <a:buNone/>
              <a:defRPr sz="1400">
                <a:solidFill>
                  <a:schemeClr val="tx1"/>
                </a:solidFill>
                <a:latin typeface="Segoe UI" charset="0"/>
                <a:ea typeface="Segoe UI" charset="0"/>
                <a:cs typeface="Segoe UI" charset="0"/>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705827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9"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1"/>
                </a:solidFill>
              </a:defRPr>
            </a:lvl1pPr>
          </a:lstStyle>
          <a:p>
            <a:pPr lvl="0"/>
            <a:r>
              <a:rPr lang="en-US" dirty="0" smtClean="0"/>
              <a:t>Click to edit Master text styles</a:t>
            </a:r>
          </a:p>
        </p:txBody>
      </p:sp>
      <p:sp>
        <p:nvSpPr>
          <p:cNvPr id="11"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66944326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Flysheet">
    <p:spTree>
      <p:nvGrpSpPr>
        <p:cNvPr id="1" name=""/>
        <p:cNvGrpSpPr/>
        <p:nvPr/>
      </p:nvGrpSpPr>
      <p:grpSpPr>
        <a:xfrm>
          <a:off x="0" y="0"/>
          <a:ext cx="0" cy="0"/>
          <a:chOff x="0" y="0"/>
          <a:chExt cx="0" cy="0"/>
        </a:xfrm>
      </p:grpSpPr>
      <p:sp>
        <p:nvSpPr>
          <p:cNvPr id="5" name="Rectangle 4"/>
          <p:cNvSpPr/>
          <p:nvPr userDrawn="1"/>
        </p:nvSpPr>
        <p:spPr>
          <a:xfrm>
            <a:off x="2339752" y="0"/>
            <a:ext cx="6804248" cy="5143500"/>
          </a:xfrm>
          <a:prstGeom prst="rect">
            <a:avLst/>
          </a:prstGeom>
          <a:solidFill>
            <a:schemeClr val="accent4">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ooter Placeholder 4"/>
          <p:cNvSpPr>
            <a:spLocks noGrp="1"/>
          </p:cNvSpPr>
          <p:nvPr>
            <p:ph type="ftr" sz="quarter" idx="11"/>
          </p:nvPr>
        </p:nvSpPr>
        <p:spPr>
          <a:xfrm>
            <a:off x="3059832" y="4803775"/>
            <a:ext cx="5040560" cy="215900"/>
          </a:xfrm>
        </p:spPr>
        <p:txBody>
          <a:bodyPr/>
          <a:lstStyle>
            <a:lvl1pPr algn="l">
              <a:defRPr>
                <a:solidFill>
                  <a:schemeClr val="tx1"/>
                </a:solidFill>
                <a:latin typeface="Segoe UI" charset="0"/>
                <a:ea typeface="Segoe UI" charset="0"/>
                <a:cs typeface="Segoe UI" charset="0"/>
              </a:defRPr>
            </a:lvl1pPr>
          </a:lstStyle>
          <a:p>
            <a:endParaRPr lang="en-GB" dirty="0"/>
          </a:p>
        </p:txBody>
      </p:sp>
      <p:sp>
        <p:nvSpPr>
          <p:cNvPr id="10"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24" name="Rectangle 8"/>
          <p:cNvSpPr/>
          <p:nvPr userDrawn="1"/>
        </p:nvSpPr>
        <p:spPr>
          <a:xfrm>
            <a:off x="0" y="0"/>
            <a:ext cx="3419872" cy="5143500"/>
          </a:xfrm>
          <a:custGeom>
            <a:avLst/>
            <a:gdLst>
              <a:gd name="connsiteX0" fmla="*/ 0 w 12192000"/>
              <a:gd name="connsiteY0" fmla="*/ 0 h 6859409"/>
              <a:gd name="connsiteX1" fmla="*/ 12192000 w 12192000"/>
              <a:gd name="connsiteY1" fmla="*/ 0 h 6859409"/>
              <a:gd name="connsiteX2" fmla="*/ 12192000 w 12192000"/>
              <a:gd name="connsiteY2" fmla="*/ 6859409 h 6859409"/>
              <a:gd name="connsiteX3" fmla="*/ 0 w 12192000"/>
              <a:gd name="connsiteY3" fmla="*/ 6859409 h 6859409"/>
              <a:gd name="connsiteX4" fmla="*/ 0 w 12192000"/>
              <a:gd name="connsiteY4" fmla="*/ 0 h 6859409"/>
              <a:gd name="connsiteX0" fmla="*/ 0 w 12192000"/>
              <a:gd name="connsiteY0" fmla="*/ 0 h 6859409"/>
              <a:gd name="connsiteX1" fmla="*/ 12192000 w 12192000"/>
              <a:gd name="connsiteY1" fmla="*/ 0 h 6859409"/>
              <a:gd name="connsiteX2" fmla="*/ 4850674 w 12192000"/>
              <a:gd name="connsiteY2" fmla="*/ 6859409 h 6859409"/>
              <a:gd name="connsiteX3" fmla="*/ 0 w 12192000"/>
              <a:gd name="connsiteY3" fmla="*/ 6859409 h 6859409"/>
              <a:gd name="connsiteX4" fmla="*/ 0 w 12192000"/>
              <a:gd name="connsiteY4" fmla="*/ 0 h 6859409"/>
              <a:gd name="connsiteX0" fmla="*/ 0 w 5860869"/>
              <a:gd name="connsiteY0" fmla="*/ 0 h 6859409"/>
              <a:gd name="connsiteX1" fmla="*/ 5860869 w 5860869"/>
              <a:gd name="connsiteY1" fmla="*/ 0 h 6859409"/>
              <a:gd name="connsiteX2" fmla="*/ 4850674 w 5860869"/>
              <a:gd name="connsiteY2" fmla="*/ 6859409 h 6859409"/>
              <a:gd name="connsiteX3" fmla="*/ 0 w 5860869"/>
              <a:gd name="connsiteY3" fmla="*/ 6859409 h 6859409"/>
              <a:gd name="connsiteX4" fmla="*/ 0 w 5860869"/>
              <a:gd name="connsiteY4" fmla="*/ 0 h 685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69" h="6859409">
                <a:moveTo>
                  <a:pt x="0" y="0"/>
                </a:moveTo>
                <a:lnTo>
                  <a:pt x="5860869" y="0"/>
                </a:lnTo>
                <a:lnTo>
                  <a:pt x="4850674" y="6859409"/>
                </a:lnTo>
                <a:lnTo>
                  <a:pt x="0" y="6859409"/>
                </a:lnTo>
                <a:lnTo>
                  <a:pt x="0" y="0"/>
                </a:lnTo>
                <a:close/>
              </a:path>
            </a:pathLst>
          </a:custGeom>
          <a:solidFill>
            <a:schemeClr val="accent4">
              <a:alpha val="74902"/>
            </a:schemeClr>
          </a:solidFill>
          <a:ln>
            <a:noFill/>
          </a:ln>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GB" dirty="0"/>
          </a:p>
        </p:txBody>
      </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11" name="Title 1"/>
          <p:cNvSpPr>
            <a:spLocks noGrp="1"/>
          </p:cNvSpPr>
          <p:nvPr>
            <p:ph type="title"/>
          </p:nvPr>
        </p:nvSpPr>
        <p:spPr>
          <a:xfrm>
            <a:off x="3491880" y="1282306"/>
            <a:ext cx="5328270" cy="2139553"/>
          </a:xfrm>
        </p:spPr>
        <p:txBody>
          <a:bodyPr anchor="b">
            <a:normAutofit/>
          </a:bodyPr>
          <a:lstStyle>
            <a:lvl1pPr algn="r">
              <a:defRPr sz="3600" baseline="0">
                <a:solidFill>
                  <a:schemeClr val="tx1"/>
                </a:solidFill>
                <a:latin typeface="+mj-lt"/>
                <a:ea typeface="Segoe UI" charset="0"/>
                <a:cs typeface="Segoe UI" charset="0"/>
              </a:defRPr>
            </a:lvl1pPr>
          </a:lstStyle>
          <a:p>
            <a:r>
              <a:rPr lang="en-US" dirty="0" smtClean="0"/>
              <a:t>Click to edit Master title style</a:t>
            </a:r>
            <a:endParaRPr lang="en-GB" dirty="0"/>
          </a:p>
        </p:txBody>
      </p:sp>
      <p:sp>
        <p:nvSpPr>
          <p:cNvPr id="12" name="Text Placeholder 2"/>
          <p:cNvSpPr>
            <a:spLocks noGrp="1"/>
          </p:cNvSpPr>
          <p:nvPr>
            <p:ph type="body" idx="1"/>
          </p:nvPr>
        </p:nvSpPr>
        <p:spPr>
          <a:xfrm>
            <a:off x="3491880" y="3442099"/>
            <a:ext cx="5328270" cy="1125140"/>
          </a:xfrm>
        </p:spPr>
        <p:txBody>
          <a:bodyPr>
            <a:normAutofit/>
          </a:bodyPr>
          <a:lstStyle>
            <a:lvl1pPr marL="0" indent="0" algn="r">
              <a:buNone/>
              <a:defRPr sz="1400">
                <a:solidFill>
                  <a:schemeClr val="tx1"/>
                </a:solidFill>
                <a:latin typeface="Segoe UI" charset="0"/>
                <a:ea typeface="Segoe UI" charset="0"/>
                <a:cs typeface="Segoe UI" charset="0"/>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0908328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Flysheet">
    <p:spTree>
      <p:nvGrpSpPr>
        <p:cNvPr id="1" name=""/>
        <p:cNvGrpSpPr/>
        <p:nvPr/>
      </p:nvGrpSpPr>
      <p:grpSpPr>
        <a:xfrm>
          <a:off x="0" y="0"/>
          <a:ext cx="0" cy="0"/>
          <a:chOff x="0" y="0"/>
          <a:chExt cx="0" cy="0"/>
        </a:xfrm>
      </p:grpSpPr>
      <p:sp>
        <p:nvSpPr>
          <p:cNvPr id="5" name="Rectangle 4"/>
          <p:cNvSpPr/>
          <p:nvPr userDrawn="1"/>
        </p:nvSpPr>
        <p:spPr>
          <a:xfrm>
            <a:off x="2339752" y="0"/>
            <a:ext cx="6804248" cy="5143500"/>
          </a:xfrm>
          <a:prstGeom prst="rect">
            <a:avLst/>
          </a:prstGeom>
          <a:solidFill>
            <a:schemeClr val="accent5">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ooter Placeholder 4"/>
          <p:cNvSpPr>
            <a:spLocks noGrp="1"/>
          </p:cNvSpPr>
          <p:nvPr>
            <p:ph type="ftr" sz="quarter" idx="11"/>
          </p:nvPr>
        </p:nvSpPr>
        <p:spPr>
          <a:xfrm>
            <a:off x="3059832" y="4803775"/>
            <a:ext cx="5040560" cy="215900"/>
          </a:xfrm>
        </p:spPr>
        <p:txBody>
          <a:bodyPr/>
          <a:lstStyle>
            <a:lvl1pPr algn="l">
              <a:defRPr>
                <a:solidFill>
                  <a:schemeClr val="tx1"/>
                </a:solidFill>
                <a:latin typeface="Segoe UI" charset="0"/>
                <a:ea typeface="Segoe UI" charset="0"/>
                <a:cs typeface="Segoe UI" charset="0"/>
              </a:defRPr>
            </a:lvl1pPr>
          </a:lstStyle>
          <a:p>
            <a:endParaRPr lang="en-GB" dirty="0"/>
          </a:p>
        </p:txBody>
      </p:sp>
      <p:sp>
        <p:nvSpPr>
          <p:cNvPr id="10"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24" name="Rectangle 8"/>
          <p:cNvSpPr/>
          <p:nvPr userDrawn="1"/>
        </p:nvSpPr>
        <p:spPr>
          <a:xfrm>
            <a:off x="0" y="0"/>
            <a:ext cx="3419872" cy="5143500"/>
          </a:xfrm>
          <a:custGeom>
            <a:avLst/>
            <a:gdLst>
              <a:gd name="connsiteX0" fmla="*/ 0 w 12192000"/>
              <a:gd name="connsiteY0" fmla="*/ 0 h 6859409"/>
              <a:gd name="connsiteX1" fmla="*/ 12192000 w 12192000"/>
              <a:gd name="connsiteY1" fmla="*/ 0 h 6859409"/>
              <a:gd name="connsiteX2" fmla="*/ 12192000 w 12192000"/>
              <a:gd name="connsiteY2" fmla="*/ 6859409 h 6859409"/>
              <a:gd name="connsiteX3" fmla="*/ 0 w 12192000"/>
              <a:gd name="connsiteY3" fmla="*/ 6859409 h 6859409"/>
              <a:gd name="connsiteX4" fmla="*/ 0 w 12192000"/>
              <a:gd name="connsiteY4" fmla="*/ 0 h 6859409"/>
              <a:gd name="connsiteX0" fmla="*/ 0 w 12192000"/>
              <a:gd name="connsiteY0" fmla="*/ 0 h 6859409"/>
              <a:gd name="connsiteX1" fmla="*/ 12192000 w 12192000"/>
              <a:gd name="connsiteY1" fmla="*/ 0 h 6859409"/>
              <a:gd name="connsiteX2" fmla="*/ 4850674 w 12192000"/>
              <a:gd name="connsiteY2" fmla="*/ 6859409 h 6859409"/>
              <a:gd name="connsiteX3" fmla="*/ 0 w 12192000"/>
              <a:gd name="connsiteY3" fmla="*/ 6859409 h 6859409"/>
              <a:gd name="connsiteX4" fmla="*/ 0 w 12192000"/>
              <a:gd name="connsiteY4" fmla="*/ 0 h 6859409"/>
              <a:gd name="connsiteX0" fmla="*/ 0 w 5860869"/>
              <a:gd name="connsiteY0" fmla="*/ 0 h 6859409"/>
              <a:gd name="connsiteX1" fmla="*/ 5860869 w 5860869"/>
              <a:gd name="connsiteY1" fmla="*/ 0 h 6859409"/>
              <a:gd name="connsiteX2" fmla="*/ 4850674 w 5860869"/>
              <a:gd name="connsiteY2" fmla="*/ 6859409 h 6859409"/>
              <a:gd name="connsiteX3" fmla="*/ 0 w 5860869"/>
              <a:gd name="connsiteY3" fmla="*/ 6859409 h 6859409"/>
              <a:gd name="connsiteX4" fmla="*/ 0 w 5860869"/>
              <a:gd name="connsiteY4" fmla="*/ 0 h 685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69" h="6859409">
                <a:moveTo>
                  <a:pt x="0" y="0"/>
                </a:moveTo>
                <a:lnTo>
                  <a:pt x="5860869" y="0"/>
                </a:lnTo>
                <a:lnTo>
                  <a:pt x="4850674" y="6859409"/>
                </a:lnTo>
                <a:lnTo>
                  <a:pt x="0" y="6859409"/>
                </a:lnTo>
                <a:lnTo>
                  <a:pt x="0" y="0"/>
                </a:lnTo>
                <a:close/>
              </a:path>
            </a:pathLst>
          </a:custGeom>
          <a:solidFill>
            <a:schemeClr val="accent5">
              <a:alpha val="74902"/>
            </a:schemeClr>
          </a:solidFill>
          <a:ln>
            <a:noFill/>
          </a:ln>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GB" dirty="0"/>
          </a:p>
        </p:txBody>
      </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11" name="Title 1"/>
          <p:cNvSpPr>
            <a:spLocks noGrp="1"/>
          </p:cNvSpPr>
          <p:nvPr>
            <p:ph type="title"/>
          </p:nvPr>
        </p:nvSpPr>
        <p:spPr>
          <a:xfrm>
            <a:off x="3491880" y="1282306"/>
            <a:ext cx="5328270" cy="2139553"/>
          </a:xfrm>
        </p:spPr>
        <p:txBody>
          <a:bodyPr anchor="b">
            <a:normAutofit/>
          </a:bodyPr>
          <a:lstStyle>
            <a:lvl1pPr algn="r">
              <a:defRPr sz="3600" baseline="0">
                <a:solidFill>
                  <a:schemeClr val="tx1"/>
                </a:solidFill>
                <a:latin typeface="+mj-lt"/>
                <a:ea typeface="Segoe UI" charset="0"/>
                <a:cs typeface="Segoe UI" charset="0"/>
              </a:defRPr>
            </a:lvl1pPr>
          </a:lstStyle>
          <a:p>
            <a:r>
              <a:rPr lang="en-US" dirty="0" smtClean="0"/>
              <a:t>Click to edit Master title style</a:t>
            </a:r>
            <a:endParaRPr lang="en-GB" dirty="0"/>
          </a:p>
        </p:txBody>
      </p:sp>
      <p:sp>
        <p:nvSpPr>
          <p:cNvPr id="12" name="Text Placeholder 2"/>
          <p:cNvSpPr>
            <a:spLocks noGrp="1"/>
          </p:cNvSpPr>
          <p:nvPr>
            <p:ph type="body" idx="1"/>
          </p:nvPr>
        </p:nvSpPr>
        <p:spPr>
          <a:xfrm>
            <a:off x="3491880" y="3442099"/>
            <a:ext cx="5328270" cy="1125140"/>
          </a:xfrm>
        </p:spPr>
        <p:txBody>
          <a:bodyPr>
            <a:normAutofit/>
          </a:bodyPr>
          <a:lstStyle>
            <a:lvl1pPr marL="0" indent="0" algn="r">
              <a:buNone/>
              <a:defRPr sz="1400">
                <a:solidFill>
                  <a:schemeClr val="tx1"/>
                </a:solidFill>
                <a:latin typeface="Segoe UI" charset="0"/>
                <a:ea typeface="Segoe UI" charset="0"/>
                <a:cs typeface="Segoe UI" charset="0"/>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4668592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Flysheet">
    <p:spTree>
      <p:nvGrpSpPr>
        <p:cNvPr id="1" name=""/>
        <p:cNvGrpSpPr/>
        <p:nvPr/>
      </p:nvGrpSpPr>
      <p:grpSpPr>
        <a:xfrm>
          <a:off x="0" y="0"/>
          <a:ext cx="0" cy="0"/>
          <a:chOff x="0" y="0"/>
          <a:chExt cx="0" cy="0"/>
        </a:xfrm>
      </p:grpSpPr>
      <p:sp>
        <p:nvSpPr>
          <p:cNvPr id="5" name="Rectangle 4"/>
          <p:cNvSpPr/>
          <p:nvPr userDrawn="1"/>
        </p:nvSpPr>
        <p:spPr>
          <a:xfrm>
            <a:off x="2339752" y="0"/>
            <a:ext cx="6804248" cy="5143500"/>
          </a:xfrm>
          <a:prstGeom prst="rect">
            <a:avLst/>
          </a:prstGeom>
          <a:solidFill>
            <a:schemeClr val="accent6">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ooter Placeholder 4"/>
          <p:cNvSpPr>
            <a:spLocks noGrp="1"/>
          </p:cNvSpPr>
          <p:nvPr>
            <p:ph type="ftr" sz="quarter" idx="11"/>
          </p:nvPr>
        </p:nvSpPr>
        <p:spPr>
          <a:xfrm>
            <a:off x="3059832" y="4803775"/>
            <a:ext cx="5040560" cy="215900"/>
          </a:xfrm>
        </p:spPr>
        <p:txBody>
          <a:bodyPr/>
          <a:lstStyle>
            <a:lvl1pPr algn="l">
              <a:defRPr>
                <a:solidFill>
                  <a:schemeClr val="tx1"/>
                </a:solidFill>
                <a:latin typeface="Segoe UI" charset="0"/>
                <a:ea typeface="Segoe UI" charset="0"/>
                <a:cs typeface="Segoe UI" charset="0"/>
              </a:defRPr>
            </a:lvl1pPr>
          </a:lstStyle>
          <a:p>
            <a:endParaRPr lang="en-GB" dirty="0"/>
          </a:p>
        </p:txBody>
      </p:sp>
      <p:sp>
        <p:nvSpPr>
          <p:cNvPr id="10"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24" name="Rectangle 8"/>
          <p:cNvSpPr/>
          <p:nvPr userDrawn="1"/>
        </p:nvSpPr>
        <p:spPr>
          <a:xfrm>
            <a:off x="0" y="0"/>
            <a:ext cx="3419872" cy="5143500"/>
          </a:xfrm>
          <a:custGeom>
            <a:avLst/>
            <a:gdLst>
              <a:gd name="connsiteX0" fmla="*/ 0 w 12192000"/>
              <a:gd name="connsiteY0" fmla="*/ 0 h 6859409"/>
              <a:gd name="connsiteX1" fmla="*/ 12192000 w 12192000"/>
              <a:gd name="connsiteY1" fmla="*/ 0 h 6859409"/>
              <a:gd name="connsiteX2" fmla="*/ 12192000 w 12192000"/>
              <a:gd name="connsiteY2" fmla="*/ 6859409 h 6859409"/>
              <a:gd name="connsiteX3" fmla="*/ 0 w 12192000"/>
              <a:gd name="connsiteY3" fmla="*/ 6859409 h 6859409"/>
              <a:gd name="connsiteX4" fmla="*/ 0 w 12192000"/>
              <a:gd name="connsiteY4" fmla="*/ 0 h 6859409"/>
              <a:gd name="connsiteX0" fmla="*/ 0 w 12192000"/>
              <a:gd name="connsiteY0" fmla="*/ 0 h 6859409"/>
              <a:gd name="connsiteX1" fmla="*/ 12192000 w 12192000"/>
              <a:gd name="connsiteY1" fmla="*/ 0 h 6859409"/>
              <a:gd name="connsiteX2" fmla="*/ 4850674 w 12192000"/>
              <a:gd name="connsiteY2" fmla="*/ 6859409 h 6859409"/>
              <a:gd name="connsiteX3" fmla="*/ 0 w 12192000"/>
              <a:gd name="connsiteY3" fmla="*/ 6859409 h 6859409"/>
              <a:gd name="connsiteX4" fmla="*/ 0 w 12192000"/>
              <a:gd name="connsiteY4" fmla="*/ 0 h 6859409"/>
              <a:gd name="connsiteX0" fmla="*/ 0 w 5860869"/>
              <a:gd name="connsiteY0" fmla="*/ 0 h 6859409"/>
              <a:gd name="connsiteX1" fmla="*/ 5860869 w 5860869"/>
              <a:gd name="connsiteY1" fmla="*/ 0 h 6859409"/>
              <a:gd name="connsiteX2" fmla="*/ 4850674 w 5860869"/>
              <a:gd name="connsiteY2" fmla="*/ 6859409 h 6859409"/>
              <a:gd name="connsiteX3" fmla="*/ 0 w 5860869"/>
              <a:gd name="connsiteY3" fmla="*/ 6859409 h 6859409"/>
              <a:gd name="connsiteX4" fmla="*/ 0 w 5860869"/>
              <a:gd name="connsiteY4" fmla="*/ 0 h 685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69" h="6859409">
                <a:moveTo>
                  <a:pt x="0" y="0"/>
                </a:moveTo>
                <a:lnTo>
                  <a:pt x="5860869" y="0"/>
                </a:lnTo>
                <a:lnTo>
                  <a:pt x="4850674" y="6859409"/>
                </a:lnTo>
                <a:lnTo>
                  <a:pt x="0" y="6859409"/>
                </a:lnTo>
                <a:lnTo>
                  <a:pt x="0" y="0"/>
                </a:lnTo>
                <a:close/>
              </a:path>
            </a:pathLst>
          </a:custGeom>
          <a:solidFill>
            <a:schemeClr val="accent6">
              <a:alpha val="74902"/>
            </a:schemeClr>
          </a:solidFill>
          <a:ln>
            <a:noFill/>
          </a:ln>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GB" dirty="0"/>
          </a:p>
        </p:txBody>
      </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11" name="Title 1"/>
          <p:cNvSpPr>
            <a:spLocks noGrp="1"/>
          </p:cNvSpPr>
          <p:nvPr>
            <p:ph type="title"/>
          </p:nvPr>
        </p:nvSpPr>
        <p:spPr>
          <a:xfrm>
            <a:off x="3491880" y="1282306"/>
            <a:ext cx="5328270" cy="2139553"/>
          </a:xfrm>
        </p:spPr>
        <p:txBody>
          <a:bodyPr anchor="b">
            <a:normAutofit/>
          </a:bodyPr>
          <a:lstStyle>
            <a:lvl1pPr algn="r">
              <a:defRPr sz="3600" baseline="0">
                <a:solidFill>
                  <a:schemeClr val="tx1"/>
                </a:solidFill>
                <a:latin typeface="+mj-lt"/>
                <a:ea typeface="Segoe UI" charset="0"/>
                <a:cs typeface="Segoe UI" charset="0"/>
              </a:defRPr>
            </a:lvl1pPr>
          </a:lstStyle>
          <a:p>
            <a:r>
              <a:rPr lang="en-US" dirty="0" smtClean="0"/>
              <a:t>Click to edit Master title style</a:t>
            </a:r>
            <a:endParaRPr lang="en-GB" dirty="0"/>
          </a:p>
        </p:txBody>
      </p:sp>
      <p:sp>
        <p:nvSpPr>
          <p:cNvPr id="12" name="Text Placeholder 2"/>
          <p:cNvSpPr>
            <a:spLocks noGrp="1"/>
          </p:cNvSpPr>
          <p:nvPr>
            <p:ph type="body" idx="1"/>
          </p:nvPr>
        </p:nvSpPr>
        <p:spPr>
          <a:xfrm>
            <a:off x="3491880" y="3442099"/>
            <a:ext cx="5328270" cy="1125140"/>
          </a:xfrm>
        </p:spPr>
        <p:txBody>
          <a:bodyPr>
            <a:normAutofit/>
          </a:bodyPr>
          <a:lstStyle>
            <a:lvl1pPr marL="0" indent="0" algn="r">
              <a:buNone/>
              <a:defRPr sz="1400">
                <a:solidFill>
                  <a:schemeClr val="tx1"/>
                </a:solidFill>
                <a:latin typeface="Segoe UI" charset="0"/>
                <a:ea typeface="Segoe UI" charset="0"/>
                <a:cs typeface="Segoe UI" charset="0"/>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7393121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9" name="Rectangle 8"/>
          <p:cNvSpPr/>
          <p:nvPr userDrawn="1"/>
        </p:nvSpPr>
        <p:spPr>
          <a:xfrm>
            <a:off x="0" y="0"/>
            <a:ext cx="5148064" cy="5143500"/>
          </a:xfrm>
          <a:custGeom>
            <a:avLst/>
            <a:gdLst>
              <a:gd name="connsiteX0" fmla="*/ 0 w 12192000"/>
              <a:gd name="connsiteY0" fmla="*/ 0 h 6859409"/>
              <a:gd name="connsiteX1" fmla="*/ 12192000 w 12192000"/>
              <a:gd name="connsiteY1" fmla="*/ 0 h 6859409"/>
              <a:gd name="connsiteX2" fmla="*/ 12192000 w 12192000"/>
              <a:gd name="connsiteY2" fmla="*/ 6859409 h 6859409"/>
              <a:gd name="connsiteX3" fmla="*/ 0 w 12192000"/>
              <a:gd name="connsiteY3" fmla="*/ 6859409 h 6859409"/>
              <a:gd name="connsiteX4" fmla="*/ 0 w 12192000"/>
              <a:gd name="connsiteY4" fmla="*/ 0 h 6859409"/>
              <a:gd name="connsiteX0" fmla="*/ 0 w 12192000"/>
              <a:gd name="connsiteY0" fmla="*/ 0 h 6859409"/>
              <a:gd name="connsiteX1" fmla="*/ 12192000 w 12192000"/>
              <a:gd name="connsiteY1" fmla="*/ 0 h 6859409"/>
              <a:gd name="connsiteX2" fmla="*/ 4850674 w 12192000"/>
              <a:gd name="connsiteY2" fmla="*/ 6859409 h 6859409"/>
              <a:gd name="connsiteX3" fmla="*/ 0 w 12192000"/>
              <a:gd name="connsiteY3" fmla="*/ 6859409 h 6859409"/>
              <a:gd name="connsiteX4" fmla="*/ 0 w 12192000"/>
              <a:gd name="connsiteY4" fmla="*/ 0 h 6859409"/>
              <a:gd name="connsiteX0" fmla="*/ 0 w 5860869"/>
              <a:gd name="connsiteY0" fmla="*/ 0 h 6859409"/>
              <a:gd name="connsiteX1" fmla="*/ 5860869 w 5860869"/>
              <a:gd name="connsiteY1" fmla="*/ 0 h 6859409"/>
              <a:gd name="connsiteX2" fmla="*/ 4850674 w 5860869"/>
              <a:gd name="connsiteY2" fmla="*/ 6859409 h 6859409"/>
              <a:gd name="connsiteX3" fmla="*/ 0 w 5860869"/>
              <a:gd name="connsiteY3" fmla="*/ 6859409 h 6859409"/>
              <a:gd name="connsiteX4" fmla="*/ 0 w 5860869"/>
              <a:gd name="connsiteY4" fmla="*/ 0 h 685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69" h="6859409">
                <a:moveTo>
                  <a:pt x="0" y="0"/>
                </a:moveTo>
                <a:lnTo>
                  <a:pt x="5860869" y="0"/>
                </a:lnTo>
                <a:lnTo>
                  <a:pt x="4850674" y="6859409"/>
                </a:lnTo>
                <a:lnTo>
                  <a:pt x="0" y="6859409"/>
                </a:lnTo>
                <a:lnTo>
                  <a:pt x="0" y="0"/>
                </a:lnTo>
                <a:close/>
              </a:path>
            </a:pathLst>
          </a:cu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5229" y="229720"/>
            <a:ext cx="869381" cy="450426"/>
          </a:xfrm>
          <a:prstGeom prst="rect">
            <a:avLst/>
          </a:prstGeom>
        </p:spPr>
      </p:pic>
      <p:sp>
        <p:nvSpPr>
          <p:cNvPr id="48" name="Rectangle 44"/>
          <p:cNvSpPr>
            <a:spLocks noChangeArrowheads="1"/>
          </p:cNvSpPr>
          <p:nvPr/>
        </p:nvSpPr>
        <p:spPr bwMode="auto">
          <a:xfrm>
            <a:off x="1455146" y="1059304"/>
            <a:ext cx="340488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bg1"/>
                </a:solidFill>
                <a:effectLst/>
                <a:latin typeface="Segoe UI" pitchFamily="34" charset="0"/>
                <a:cs typeface="Segoe UI" pitchFamily="34" charset="0"/>
              </a:rPr>
              <a:t>IMLA Mortgage Market Tracker Index</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i="0" u="none" strike="noStrike" cap="none" normalizeH="0" baseline="0" dirty="0" smtClean="0">
                <a:ln>
                  <a:noFill/>
                </a:ln>
                <a:solidFill>
                  <a:schemeClr val="bg1"/>
                </a:solidFill>
                <a:effectLst/>
                <a:latin typeface="Segoe UI Light" pitchFamily="34" charset="0"/>
                <a:cs typeface="Arial" pitchFamily="34" charset="0"/>
              </a:rPr>
              <a:t>Q1 2018 </a:t>
            </a:r>
            <a:endParaRPr kumimoji="0" lang="en-US" altLang="en-US" sz="2800" i="0" u="none" strike="noStrike" cap="none" normalizeH="0" baseline="0" dirty="0" smtClean="0">
              <a:ln>
                <a:noFill/>
              </a:ln>
              <a:solidFill>
                <a:schemeClr val="bg1"/>
              </a:solidFill>
              <a:effectLst/>
              <a:cs typeface="Arial" pitchFamily="34" charset="0"/>
            </a:endParaRPr>
          </a:p>
        </p:txBody>
      </p:sp>
      <p:sp>
        <p:nvSpPr>
          <p:cNvPr id="83" name="Oval 82"/>
          <p:cNvSpPr/>
          <p:nvPr userDrawn="1"/>
        </p:nvSpPr>
        <p:spPr>
          <a:xfrm>
            <a:off x="546189" y="1090457"/>
            <a:ext cx="789016" cy="779433"/>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85" name="Freeform 7"/>
          <p:cNvSpPr>
            <a:spLocks/>
          </p:cNvSpPr>
          <p:nvPr/>
        </p:nvSpPr>
        <p:spPr bwMode="auto">
          <a:xfrm>
            <a:off x="565888" y="1542209"/>
            <a:ext cx="745090" cy="319499"/>
          </a:xfrm>
          <a:custGeom>
            <a:avLst/>
            <a:gdLst>
              <a:gd name="T0" fmla="*/ 1214 w 1214"/>
              <a:gd name="T1" fmla="*/ 0 h 520"/>
              <a:gd name="T2" fmla="*/ 0 w 1214"/>
              <a:gd name="T3" fmla="*/ 0 h 520"/>
              <a:gd name="T4" fmla="*/ 607 w 1214"/>
              <a:gd name="T5" fmla="*/ 520 h 520"/>
              <a:gd name="T6" fmla="*/ 1214 w 1214"/>
              <a:gd name="T7" fmla="*/ 0 h 520"/>
            </a:gdLst>
            <a:ahLst/>
            <a:cxnLst>
              <a:cxn ang="0">
                <a:pos x="T0" y="T1"/>
              </a:cxn>
              <a:cxn ang="0">
                <a:pos x="T2" y="T3"/>
              </a:cxn>
              <a:cxn ang="0">
                <a:pos x="T4" y="T5"/>
              </a:cxn>
              <a:cxn ang="0">
                <a:pos x="T6" y="T7"/>
              </a:cxn>
            </a:cxnLst>
            <a:rect l="0" t="0" r="r" b="b"/>
            <a:pathLst>
              <a:path w="1214" h="520">
                <a:moveTo>
                  <a:pt x="1214" y="0"/>
                </a:moveTo>
                <a:cubicBezTo>
                  <a:pt x="0" y="0"/>
                  <a:pt x="0" y="0"/>
                  <a:pt x="0" y="0"/>
                </a:cubicBezTo>
                <a:cubicBezTo>
                  <a:pt x="45" y="292"/>
                  <a:pt x="299" y="520"/>
                  <a:pt x="607" y="520"/>
                </a:cubicBezTo>
                <a:cubicBezTo>
                  <a:pt x="914" y="520"/>
                  <a:pt x="1169" y="292"/>
                  <a:pt x="1214" y="0"/>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86" name="Freeform 8"/>
          <p:cNvSpPr>
            <a:spLocks/>
          </p:cNvSpPr>
          <p:nvPr/>
        </p:nvSpPr>
        <p:spPr bwMode="auto">
          <a:xfrm>
            <a:off x="837828" y="1465383"/>
            <a:ext cx="202430" cy="234137"/>
          </a:xfrm>
          <a:custGeom>
            <a:avLst/>
            <a:gdLst>
              <a:gd name="T0" fmla="*/ 16 w 329"/>
              <a:gd name="T1" fmla="*/ 258 h 381"/>
              <a:gd name="T2" fmla="*/ 8 w 329"/>
              <a:gd name="T3" fmla="*/ 140 h 381"/>
              <a:gd name="T4" fmla="*/ 42 w 329"/>
              <a:gd name="T5" fmla="*/ 54 h 381"/>
              <a:gd name="T6" fmla="*/ 165 w 329"/>
              <a:gd name="T7" fmla="*/ 0 h 381"/>
              <a:gd name="T8" fmla="*/ 289 w 329"/>
              <a:gd name="T9" fmla="*/ 54 h 381"/>
              <a:gd name="T10" fmla="*/ 323 w 329"/>
              <a:gd name="T11" fmla="*/ 140 h 381"/>
              <a:gd name="T12" fmla="*/ 315 w 329"/>
              <a:gd name="T13" fmla="*/ 258 h 381"/>
              <a:gd name="T14" fmla="*/ 165 w 329"/>
              <a:gd name="T15" fmla="*/ 381 h 381"/>
              <a:gd name="T16" fmla="*/ 16 w 329"/>
              <a:gd name="T17" fmla="*/ 25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381">
                <a:moveTo>
                  <a:pt x="16" y="258"/>
                </a:moveTo>
                <a:cubicBezTo>
                  <a:pt x="0" y="180"/>
                  <a:pt x="8" y="140"/>
                  <a:pt x="8" y="140"/>
                </a:cubicBezTo>
                <a:cubicBezTo>
                  <a:pt x="13" y="105"/>
                  <a:pt x="24" y="76"/>
                  <a:pt x="42" y="54"/>
                </a:cubicBezTo>
                <a:cubicBezTo>
                  <a:pt x="69" y="18"/>
                  <a:pt x="111" y="0"/>
                  <a:pt x="165" y="0"/>
                </a:cubicBezTo>
                <a:cubicBezTo>
                  <a:pt x="220" y="0"/>
                  <a:pt x="262" y="18"/>
                  <a:pt x="289" y="54"/>
                </a:cubicBezTo>
                <a:cubicBezTo>
                  <a:pt x="306" y="76"/>
                  <a:pt x="318" y="105"/>
                  <a:pt x="323" y="140"/>
                </a:cubicBezTo>
                <a:cubicBezTo>
                  <a:pt x="323" y="140"/>
                  <a:pt x="329" y="206"/>
                  <a:pt x="315" y="258"/>
                </a:cubicBezTo>
                <a:cubicBezTo>
                  <a:pt x="288" y="335"/>
                  <a:pt x="217" y="381"/>
                  <a:pt x="165" y="381"/>
                </a:cubicBezTo>
                <a:cubicBezTo>
                  <a:pt x="114" y="381"/>
                  <a:pt x="43" y="335"/>
                  <a:pt x="16" y="258"/>
                </a:cubicBezTo>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87" name="Oval 9"/>
          <p:cNvSpPr>
            <a:spLocks noChangeArrowheads="1"/>
          </p:cNvSpPr>
          <p:nvPr/>
        </p:nvSpPr>
        <p:spPr bwMode="auto">
          <a:xfrm>
            <a:off x="959774" y="1569037"/>
            <a:ext cx="28048" cy="28047"/>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88" name="Oval 10"/>
          <p:cNvSpPr>
            <a:spLocks noChangeArrowheads="1"/>
          </p:cNvSpPr>
          <p:nvPr/>
        </p:nvSpPr>
        <p:spPr bwMode="auto">
          <a:xfrm>
            <a:off x="891485" y="1569037"/>
            <a:ext cx="26828" cy="28047"/>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89" name="Freeform 11"/>
          <p:cNvSpPr>
            <a:spLocks noEditPoints="1"/>
          </p:cNvSpPr>
          <p:nvPr/>
        </p:nvSpPr>
        <p:spPr bwMode="auto">
          <a:xfrm>
            <a:off x="857340" y="1514162"/>
            <a:ext cx="164627" cy="169505"/>
          </a:xfrm>
          <a:custGeom>
            <a:avLst/>
            <a:gdLst>
              <a:gd name="T0" fmla="*/ 268 w 269"/>
              <a:gd name="T1" fmla="*/ 85 h 276"/>
              <a:gd name="T2" fmla="*/ 269 w 269"/>
              <a:gd name="T3" fmla="*/ 113 h 276"/>
              <a:gd name="T4" fmla="*/ 134 w 269"/>
              <a:gd name="T5" fmla="*/ 276 h 276"/>
              <a:gd name="T6" fmla="*/ 29 w 269"/>
              <a:gd name="T7" fmla="*/ 208 h 276"/>
              <a:gd name="T8" fmla="*/ 9 w 269"/>
              <a:gd name="T9" fmla="*/ 168 h 276"/>
              <a:gd name="T10" fmla="*/ 0 w 269"/>
              <a:gd name="T11" fmla="*/ 113 h 276"/>
              <a:gd name="T12" fmla="*/ 0 w 269"/>
              <a:gd name="T13" fmla="*/ 96 h 276"/>
              <a:gd name="T14" fmla="*/ 73 w 269"/>
              <a:gd name="T15" fmla="*/ 5 h 276"/>
              <a:gd name="T16" fmla="*/ 82 w 269"/>
              <a:gd name="T17" fmla="*/ 13 h 276"/>
              <a:gd name="T18" fmla="*/ 82 w 269"/>
              <a:gd name="T19" fmla="*/ 13 h 276"/>
              <a:gd name="T20" fmla="*/ 82 w 269"/>
              <a:gd name="T21" fmla="*/ 13 h 276"/>
              <a:gd name="T22" fmla="*/ 87 w 269"/>
              <a:gd name="T23" fmla="*/ 20 h 276"/>
              <a:gd name="T24" fmla="*/ 193 w 269"/>
              <a:gd name="T25" fmla="*/ 76 h 276"/>
              <a:gd name="T26" fmla="*/ 181 w 269"/>
              <a:gd name="T27" fmla="*/ 53 h 276"/>
              <a:gd name="T28" fmla="*/ 268 w 269"/>
              <a:gd name="T29" fmla="*/ 85 h 276"/>
              <a:gd name="T30" fmla="*/ 213 w 269"/>
              <a:gd name="T31" fmla="*/ 112 h 276"/>
              <a:gd name="T32" fmla="*/ 190 w 269"/>
              <a:gd name="T33" fmla="*/ 90 h 276"/>
              <a:gd name="T34" fmla="*/ 168 w 269"/>
              <a:gd name="T35" fmla="*/ 112 h 276"/>
              <a:gd name="T36" fmla="*/ 190 w 269"/>
              <a:gd name="T37" fmla="*/ 135 h 276"/>
              <a:gd name="T38" fmla="*/ 213 w 269"/>
              <a:gd name="T39" fmla="*/ 112 h 276"/>
              <a:gd name="T40" fmla="*/ 101 w 269"/>
              <a:gd name="T41" fmla="*/ 112 h 276"/>
              <a:gd name="T42" fmla="*/ 78 w 269"/>
              <a:gd name="T43" fmla="*/ 90 h 276"/>
              <a:gd name="T44" fmla="*/ 56 w 269"/>
              <a:gd name="T45" fmla="*/ 112 h 276"/>
              <a:gd name="T46" fmla="*/ 78 w 269"/>
              <a:gd name="T47" fmla="*/ 135 h 276"/>
              <a:gd name="T48" fmla="*/ 101 w 269"/>
              <a:gd name="T49" fmla="*/ 11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76">
                <a:moveTo>
                  <a:pt x="268" y="85"/>
                </a:moveTo>
                <a:cubicBezTo>
                  <a:pt x="269" y="94"/>
                  <a:pt x="269" y="103"/>
                  <a:pt x="269" y="113"/>
                </a:cubicBezTo>
                <a:cubicBezTo>
                  <a:pt x="269" y="218"/>
                  <a:pt x="180" y="276"/>
                  <a:pt x="134" y="276"/>
                </a:cubicBezTo>
                <a:cubicBezTo>
                  <a:pt x="105" y="276"/>
                  <a:pt x="59" y="253"/>
                  <a:pt x="29" y="208"/>
                </a:cubicBezTo>
                <a:cubicBezTo>
                  <a:pt x="15" y="187"/>
                  <a:pt x="13" y="180"/>
                  <a:pt x="9" y="168"/>
                </a:cubicBezTo>
                <a:cubicBezTo>
                  <a:pt x="3" y="152"/>
                  <a:pt x="0" y="133"/>
                  <a:pt x="0" y="113"/>
                </a:cubicBezTo>
                <a:cubicBezTo>
                  <a:pt x="0" y="107"/>
                  <a:pt x="0" y="102"/>
                  <a:pt x="0" y="96"/>
                </a:cubicBezTo>
                <a:cubicBezTo>
                  <a:pt x="38" y="91"/>
                  <a:pt x="72" y="53"/>
                  <a:pt x="73" y="5"/>
                </a:cubicBezTo>
                <a:cubicBezTo>
                  <a:pt x="74" y="0"/>
                  <a:pt x="76" y="5"/>
                  <a:pt x="82" y="13"/>
                </a:cubicBezTo>
                <a:cubicBezTo>
                  <a:pt x="82" y="13"/>
                  <a:pt x="82" y="13"/>
                  <a:pt x="82" y="13"/>
                </a:cubicBezTo>
                <a:cubicBezTo>
                  <a:pt x="82" y="13"/>
                  <a:pt x="82" y="13"/>
                  <a:pt x="82" y="13"/>
                </a:cubicBezTo>
                <a:cubicBezTo>
                  <a:pt x="84" y="15"/>
                  <a:pt x="85" y="17"/>
                  <a:pt x="87" y="20"/>
                </a:cubicBezTo>
                <a:cubicBezTo>
                  <a:pt x="123" y="62"/>
                  <a:pt x="170" y="57"/>
                  <a:pt x="193" y="76"/>
                </a:cubicBezTo>
                <a:cubicBezTo>
                  <a:pt x="191" y="66"/>
                  <a:pt x="186" y="59"/>
                  <a:pt x="181" y="53"/>
                </a:cubicBezTo>
                <a:cubicBezTo>
                  <a:pt x="220" y="57"/>
                  <a:pt x="251" y="69"/>
                  <a:pt x="268" y="85"/>
                </a:cubicBezTo>
                <a:close/>
                <a:moveTo>
                  <a:pt x="213" y="112"/>
                </a:moveTo>
                <a:cubicBezTo>
                  <a:pt x="213" y="100"/>
                  <a:pt x="203" y="90"/>
                  <a:pt x="190" y="90"/>
                </a:cubicBezTo>
                <a:cubicBezTo>
                  <a:pt x="178" y="90"/>
                  <a:pt x="168" y="100"/>
                  <a:pt x="168" y="112"/>
                </a:cubicBezTo>
                <a:cubicBezTo>
                  <a:pt x="168" y="125"/>
                  <a:pt x="178" y="135"/>
                  <a:pt x="190" y="135"/>
                </a:cubicBezTo>
                <a:cubicBezTo>
                  <a:pt x="203" y="135"/>
                  <a:pt x="213" y="125"/>
                  <a:pt x="213" y="112"/>
                </a:cubicBezTo>
                <a:close/>
                <a:moveTo>
                  <a:pt x="101" y="112"/>
                </a:moveTo>
                <a:cubicBezTo>
                  <a:pt x="101" y="100"/>
                  <a:pt x="91" y="90"/>
                  <a:pt x="78" y="90"/>
                </a:cubicBezTo>
                <a:cubicBezTo>
                  <a:pt x="66" y="90"/>
                  <a:pt x="56" y="100"/>
                  <a:pt x="56" y="112"/>
                </a:cubicBezTo>
                <a:cubicBezTo>
                  <a:pt x="56" y="125"/>
                  <a:pt x="66" y="135"/>
                  <a:pt x="78" y="135"/>
                </a:cubicBezTo>
                <a:cubicBezTo>
                  <a:pt x="91" y="135"/>
                  <a:pt x="101" y="125"/>
                  <a:pt x="101"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90" name="Freeform 12"/>
          <p:cNvSpPr>
            <a:spLocks/>
          </p:cNvSpPr>
          <p:nvPr/>
        </p:nvSpPr>
        <p:spPr bwMode="auto">
          <a:xfrm>
            <a:off x="824414" y="1677925"/>
            <a:ext cx="229258" cy="191966"/>
          </a:xfrm>
          <a:custGeom>
            <a:avLst/>
            <a:gdLst>
              <a:gd name="T0" fmla="*/ 233 w 373"/>
              <a:gd name="T1" fmla="*/ 0 h 218"/>
              <a:gd name="T2" fmla="*/ 140 w 373"/>
              <a:gd name="T3" fmla="*/ 0 h 218"/>
              <a:gd name="T4" fmla="*/ 0 w 373"/>
              <a:gd name="T5" fmla="*/ 140 h 218"/>
              <a:gd name="T6" fmla="*/ 0 w 373"/>
              <a:gd name="T7" fmla="*/ 218 h 218"/>
              <a:gd name="T8" fmla="*/ 373 w 373"/>
              <a:gd name="T9" fmla="*/ 218 h 218"/>
              <a:gd name="T10" fmla="*/ 373 w 373"/>
              <a:gd name="T11" fmla="*/ 140 h 218"/>
              <a:gd name="T12" fmla="*/ 233 w 373"/>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373" h="218">
                <a:moveTo>
                  <a:pt x="233" y="0"/>
                </a:moveTo>
                <a:cubicBezTo>
                  <a:pt x="140" y="0"/>
                  <a:pt x="140" y="0"/>
                  <a:pt x="140" y="0"/>
                </a:cubicBezTo>
                <a:cubicBezTo>
                  <a:pt x="63" y="0"/>
                  <a:pt x="0" y="63"/>
                  <a:pt x="0" y="140"/>
                </a:cubicBezTo>
                <a:cubicBezTo>
                  <a:pt x="0" y="218"/>
                  <a:pt x="0" y="218"/>
                  <a:pt x="0" y="218"/>
                </a:cubicBezTo>
                <a:cubicBezTo>
                  <a:pt x="373" y="218"/>
                  <a:pt x="373" y="218"/>
                  <a:pt x="373" y="218"/>
                </a:cubicBezTo>
                <a:cubicBezTo>
                  <a:pt x="373" y="140"/>
                  <a:pt x="373" y="140"/>
                  <a:pt x="373" y="140"/>
                </a:cubicBezTo>
                <a:cubicBezTo>
                  <a:pt x="373" y="63"/>
                  <a:pt x="310" y="0"/>
                  <a:pt x="233"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91" name="Freeform 13"/>
          <p:cNvSpPr>
            <a:spLocks/>
          </p:cNvSpPr>
          <p:nvPr/>
        </p:nvSpPr>
        <p:spPr bwMode="auto">
          <a:xfrm>
            <a:off x="912215" y="1681030"/>
            <a:ext cx="57315" cy="40242"/>
          </a:xfrm>
          <a:custGeom>
            <a:avLst/>
            <a:gdLst>
              <a:gd name="T0" fmla="*/ 60 w 92"/>
              <a:gd name="T1" fmla="*/ 65 h 65"/>
              <a:gd name="T2" fmla="*/ 32 w 92"/>
              <a:gd name="T3" fmla="*/ 65 h 65"/>
              <a:gd name="T4" fmla="*/ 0 w 92"/>
              <a:gd name="T5" fmla="*/ 32 h 65"/>
              <a:gd name="T6" fmla="*/ 0 w 92"/>
              <a:gd name="T7" fmla="*/ 32 h 65"/>
              <a:gd name="T8" fmla="*/ 32 w 92"/>
              <a:gd name="T9" fmla="*/ 0 h 65"/>
              <a:gd name="T10" fmla="*/ 60 w 92"/>
              <a:gd name="T11" fmla="*/ 0 h 65"/>
              <a:gd name="T12" fmla="*/ 92 w 92"/>
              <a:gd name="T13" fmla="*/ 32 h 65"/>
              <a:gd name="T14" fmla="*/ 92 w 92"/>
              <a:gd name="T15" fmla="*/ 32 h 65"/>
              <a:gd name="T16" fmla="*/ 60 w 92"/>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5">
                <a:moveTo>
                  <a:pt x="60" y="65"/>
                </a:moveTo>
                <a:cubicBezTo>
                  <a:pt x="32" y="65"/>
                  <a:pt x="32" y="65"/>
                  <a:pt x="32" y="65"/>
                </a:cubicBezTo>
                <a:cubicBezTo>
                  <a:pt x="14" y="65"/>
                  <a:pt x="0" y="50"/>
                  <a:pt x="0" y="32"/>
                </a:cubicBezTo>
                <a:cubicBezTo>
                  <a:pt x="0" y="32"/>
                  <a:pt x="0" y="32"/>
                  <a:pt x="0" y="32"/>
                </a:cubicBezTo>
                <a:cubicBezTo>
                  <a:pt x="0" y="15"/>
                  <a:pt x="14" y="0"/>
                  <a:pt x="32" y="0"/>
                </a:cubicBezTo>
                <a:cubicBezTo>
                  <a:pt x="60" y="0"/>
                  <a:pt x="60" y="0"/>
                  <a:pt x="60" y="0"/>
                </a:cubicBezTo>
                <a:cubicBezTo>
                  <a:pt x="77" y="0"/>
                  <a:pt x="92" y="15"/>
                  <a:pt x="92" y="32"/>
                </a:cubicBezTo>
                <a:cubicBezTo>
                  <a:pt x="92" y="32"/>
                  <a:pt x="92" y="32"/>
                  <a:pt x="92" y="32"/>
                </a:cubicBezTo>
                <a:cubicBezTo>
                  <a:pt x="92" y="50"/>
                  <a:pt x="77" y="65"/>
                  <a:pt x="60" y="65"/>
                </a:cubicBez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92" name="Freeform 14"/>
          <p:cNvSpPr>
            <a:spLocks/>
          </p:cNvSpPr>
          <p:nvPr/>
        </p:nvSpPr>
        <p:spPr bwMode="auto">
          <a:xfrm>
            <a:off x="917093" y="1713957"/>
            <a:ext cx="47559" cy="138714"/>
          </a:xfrm>
          <a:custGeom>
            <a:avLst/>
            <a:gdLst>
              <a:gd name="T0" fmla="*/ 31 w 39"/>
              <a:gd name="T1" fmla="*/ 87 h 87"/>
              <a:gd name="T2" fmla="*/ 9 w 39"/>
              <a:gd name="T3" fmla="*/ 87 h 87"/>
              <a:gd name="T4" fmla="*/ 0 w 39"/>
              <a:gd name="T5" fmla="*/ 73 h 87"/>
              <a:gd name="T6" fmla="*/ 5 w 39"/>
              <a:gd name="T7" fmla="*/ 0 h 87"/>
              <a:gd name="T8" fmla="*/ 34 w 39"/>
              <a:gd name="T9" fmla="*/ 0 h 87"/>
              <a:gd name="T10" fmla="*/ 39 w 39"/>
              <a:gd name="T11" fmla="*/ 73 h 87"/>
              <a:gd name="T12" fmla="*/ 31 w 39"/>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39" h="87">
                <a:moveTo>
                  <a:pt x="31" y="87"/>
                </a:moveTo>
                <a:lnTo>
                  <a:pt x="9" y="87"/>
                </a:lnTo>
                <a:lnTo>
                  <a:pt x="0" y="73"/>
                </a:lnTo>
                <a:lnTo>
                  <a:pt x="5" y="0"/>
                </a:lnTo>
                <a:lnTo>
                  <a:pt x="34" y="0"/>
                </a:lnTo>
                <a:lnTo>
                  <a:pt x="39" y="73"/>
                </a:lnTo>
                <a:lnTo>
                  <a:pt x="31" y="87"/>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93" name="Freeform 15"/>
          <p:cNvSpPr>
            <a:spLocks/>
          </p:cNvSpPr>
          <p:nvPr/>
        </p:nvSpPr>
        <p:spPr bwMode="auto">
          <a:xfrm>
            <a:off x="1079281" y="1417824"/>
            <a:ext cx="212186" cy="87801"/>
          </a:xfrm>
          <a:custGeom>
            <a:avLst/>
            <a:gdLst>
              <a:gd name="T0" fmla="*/ 247 w 345"/>
              <a:gd name="T1" fmla="*/ 1 h 143"/>
              <a:gd name="T2" fmla="*/ 345 w 345"/>
              <a:gd name="T3" fmla="*/ 140 h 143"/>
              <a:gd name="T4" fmla="*/ 329 w 345"/>
              <a:gd name="T5" fmla="*/ 143 h 143"/>
              <a:gd name="T6" fmla="*/ 245 w 345"/>
              <a:gd name="T7" fmla="*/ 18 h 143"/>
              <a:gd name="T8" fmla="*/ 158 w 345"/>
              <a:gd name="T9" fmla="*/ 118 h 143"/>
              <a:gd name="T10" fmla="*/ 15 w 345"/>
              <a:gd name="T11" fmla="*/ 124 h 143"/>
              <a:gd name="T12" fmla="*/ 0 w 345"/>
              <a:gd name="T13" fmla="*/ 124 h 143"/>
              <a:gd name="T14" fmla="*/ 0 w 345"/>
              <a:gd name="T15" fmla="*/ 105 h 143"/>
              <a:gd name="T16" fmla="*/ 81 w 345"/>
              <a:gd name="T17" fmla="*/ 32 h 143"/>
              <a:gd name="T18" fmla="*/ 114 w 345"/>
              <a:gd name="T19" fmla="*/ 26 h 143"/>
              <a:gd name="T20" fmla="*/ 114 w 345"/>
              <a:gd name="T21" fmla="*/ 5 h 143"/>
              <a:gd name="T22" fmla="*/ 139 w 345"/>
              <a:gd name="T23" fmla="*/ 0 h 143"/>
              <a:gd name="T24" fmla="*/ 147 w 345"/>
              <a:gd name="T25" fmla="*/ 2 h 143"/>
              <a:gd name="T26" fmla="*/ 147 w 345"/>
              <a:gd name="T27" fmla="*/ 19 h 143"/>
              <a:gd name="T28" fmla="*/ 247 w 345"/>
              <a:gd name="T29"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 h="143">
                <a:moveTo>
                  <a:pt x="247" y="1"/>
                </a:moveTo>
                <a:cubicBezTo>
                  <a:pt x="345" y="140"/>
                  <a:pt x="345" y="140"/>
                  <a:pt x="345" y="140"/>
                </a:cubicBezTo>
                <a:cubicBezTo>
                  <a:pt x="329" y="143"/>
                  <a:pt x="329" y="143"/>
                  <a:pt x="329" y="143"/>
                </a:cubicBezTo>
                <a:cubicBezTo>
                  <a:pt x="245" y="18"/>
                  <a:pt x="245" y="18"/>
                  <a:pt x="245" y="18"/>
                </a:cubicBezTo>
                <a:cubicBezTo>
                  <a:pt x="158" y="118"/>
                  <a:pt x="158" y="118"/>
                  <a:pt x="158" y="118"/>
                </a:cubicBezTo>
                <a:cubicBezTo>
                  <a:pt x="15" y="124"/>
                  <a:pt x="15" y="124"/>
                  <a:pt x="15" y="124"/>
                </a:cubicBezTo>
                <a:cubicBezTo>
                  <a:pt x="8" y="124"/>
                  <a:pt x="0" y="124"/>
                  <a:pt x="0" y="124"/>
                </a:cubicBezTo>
                <a:cubicBezTo>
                  <a:pt x="0" y="105"/>
                  <a:pt x="0" y="105"/>
                  <a:pt x="0" y="105"/>
                </a:cubicBezTo>
                <a:cubicBezTo>
                  <a:pt x="81" y="32"/>
                  <a:pt x="81" y="32"/>
                  <a:pt x="81" y="32"/>
                </a:cubicBezTo>
                <a:cubicBezTo>
                  <a:pt x="114" y="26"/>
                  <a:pt x="114" y="26"/>
                  <a:pt x="114" y="26"/>
                </a:cubicBezTo>
                <a:cubicBezTo>
                  <a:pt x="114" y="5"/>
                  <a:pt x="114" y="5"/>
                  <a:pt x="114" y="5"/>
                </a:cubicBezTo>
                <a:cubicBezTo>
                  <a:pt x="139" y="0"/>
                  <a:pt x="139" y="0"/>
                  <a:pt x="139" y="0"/>
                </a:cubicBezTo>
                <a:cubicBezTo>
                  <a:pt x="147" y="2"/>
                  <a:pt x="147" y="2"/>
                  <a:pt x="147" y="2"/>
                </a:cubicBezTo>
                <a:cubicBezTo>
                  <a:pt x="147" y="19"/>
                  <a:pt x="147" y="19"/>
                  <a:pt x="147" y="19"/>
                </a:cubicBezTo>
                <a:lnTo>
                  <a:pt x="247" y="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94" name="Freeform 16"/>
          <p:cNvSpPr>
            <a:spLocks/>
          </p:cNvSpPr>
          <p:nvPr/>
        </p:nvSpPr>
        <p:spPr bwMode="auto">
          <a:xfrm>
            <a:off x="1079281" y="1428800"/>
            <a:ext cx="202430" cy="76826"/>
          </a:xfrm>
          <a:custGeom>
            <a:avLst/>
            <a:gdLst>
              <a:gd name="T0" fmla="*/ 245 w 329"/>
              <a:gd name="T1" fmla="*/ 0 h 125"/>
              <a:gd name="T2" fmla="*/ 329 w 329"/>
              <a:gd name="T3" fmla="*/ 125 h 125"/>
              <a:gd name="T4" fmla="*/ 323 w 329"/>
              <a:gd name="T5" fmla="*/ 125 h 125"/>
              <a:gd name="T6" fmla="*/ 245 w 329"/>
              <a:gd name="T7" fmla="*/ 8 h 125"/>
              <a:gd name="T8" fmla="*/ 161 w 329"/>
              <a:gd name="T9" fmla="*/ 106 h 125"/>
              <a:gd name="T10" fmla="*/ 23 w 329"/>
              <a:gd name="T11" fmla="*/ 111 h 125"/>
              <a:gd name="T12" fmla="*/ 0 w 329"/>
              <a:gd name="T13" fmla="*/ 111 h 125"/>
              <a:gd name="T14" fmla="*/ 0 w 329"/>
              <a:gd name="T15" fmla="*/ 106 h 125"/>
              <a:gd name="T16" fmla="*/ 15 w 329"/>
              <a:gd name="T17" fmla="*/ 106 h 125"/>
              <a:gd name="T18" fmla="*/ 158 w 329"/>
              <a:gd name="T19" fmla="*/ 100 h 125"/>
              <a:gd name="T20" fmla="*/ 245 w 329"/>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125">
                <a:moveTo>
                  <a:pt x="245" y="0"/>
                </a:moveTo>
                <a:cubicBezTo>
                  <a:pt x="329" y="125"/>
                  <a:pt x="329" y="125"/>
                  <a:pt x="329" y="125"/>
                </a:cubicBezTo>
                <a:cubicBezTo>
                  <a:pt x="323" y="125"/>
                  <a:pt x="323" y="125"/>
                  <a:pt x="323" y="125"/>
                </a:cubicBezTo>
                <a:cubicBezTo>
                  <a:pt x="245" y="8"/>
                  <a:pt x="245" y="8"/>
                  <a:pt x="245" y="8"/>
                </a:cubicBezTo>
                <a:cubicBezTo>
                  <a:pt x="161" y="106"/>
                  <a:pt x="161" y="106"/>
                  <a:pt x="161" y="106"/>
                </a:cubicBezTo>
                <a:cubicBezTo>
                  <a:pt x="23" y="111"/>
                  <a:pt x="23" y="111"/>
                  <a:pt x="23" y="111"/>
                </a:cubicBezTo>
                <a:cubicBezTo>
                  <a:pt x="0" y="111"/>
                  <a:pt x="0" y="111"/>
                  <a:pt x="0" y="111"/>
                </a:cubicBezTo>
                <a:cubicBezTo>
                  <a:pt x="0" y="106"/>
                  <a:pt x="0" y="106"/>
                  <a:pt x="0" y="106"/>
                </a:cubicBezTo>
                <a:cubicBezTo>
                  <a:pt x="0" y="106"/>
                  <a:pt x="8" y="106"/>
                  <a:pt x="15" y="106"/>
                </a:cubicBezTo>
                <a:cubicBezTo>
                  <a:pt x="158" y="100"/>
                  <a:pt x="158" y="100"/>
                  <a:pt x="158" y="100"/>
                </a:cubicBezTo>
                <a:lnTo>
                  <a:pt x="245" y="0"/>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95" name="Freeform 17"/>
          <p:cNvSpPr>
            <a:spLocks noEditPoints="1"/>
          </p:cNvSpPr>
          <p:nvPr/>
        </p:nvSpPr>
        <p:spPr bwMode="auto">
          <a:xfrm>
            <a:off x="1092695" y="1433677"/>
            <a:ext cx="185358" cy="145116"/>
          </a:xfrm>
          <a:custGeom>
            <a:avLst/>
            <a:gdLst>
              <a:gd name="T0" fmla="*/ 152 w 152"/>
              <a:gd name="T1" fmla="*/ 59 h 119"/>
              <a:gd name="T2" fmla="*/ 152 w 152"/>
              <a:gd name="T3" fmla="*/ 108 h 119"/>
              <a:gd name="T4" fmla="*/ 122 w 152"/>
              <a:gd name="T5" fmla="*/ 112 h 119"/>
              <a:gd name="T6" fmla="*/ 122 w 152"/>
              <a:gd name="T7" fmla="*/ 68 h 119"/>
              <a:gd name="T8" fmla="*/ 120 w 152"/>
              <a:gd name="T9" fmla="*/ 68 h 119"/>
              <a:gd name="T10" fmla="*/ 104 w 152"/>
              <a:gd name="T11" fmla="*/ 68 h 119"/>
              <a:gd name="T12" fmla="*/ 104 w 152"/>
              <a:gd name="T13" fmla="*/ 114 h 119"/>
              <a:gd name="T14" fmla="*/ 64 w 152"/>
              <a:gd name="T15" fmla="*/ 119 h 119"/>
              <a:gd name="T16" fmla="*/ 64 w 152"/>
              <a:gd name="T17" fmla="*/ 119 h 119"/>
              <a:gd name="T18" fmla="*/ 0 w 152"/>
              <a:gd name="T19" fmla="*/ 111 h 119"/>
              <a:gd name="T20" fmla="*/ 0 w 152"/>
              <a:gd name="T21" fmla="*/ 52 h 119"/>
              <a:gd name="T22" fmla="*/ 70 w 152"/>
              <a:gd name="T23" fmla="*/ 50 h 119"/>
              <a:gd name="T24" fmla="*/ 112 w 152"/>
              <a:gd name="T25" fmla="*/ 0 h 119"/>
              <a:gd name="T26" fmla="*/ 152 w 152"/>
              <a:gd name="T27" fmla="*/ 59 h 119"/>
              <a:gd name="T28" fmla="*/ 146 w 152"/>
              <a:gd name="T29" fmla="*/ 90 h 119"/>
              <a:gd name="T30" fmla="*/ 146 w 152"/>
              <a:gd name="T31" fmla="*/ 73 h 119"/>
              <a:gd name="T32" fmla="*/ 146 w 152"/>
              <a:gd name="T33" fmla="*/ 68 h 119"/>
              <a:gd name="T34" fmla="*/ 129 w 152"/>
              <a:gd name="T35" fmla="*/ 68 h 119"/>
              <a:gd name="T36" fmla="*/ 129 w 152"/>
              <a:gd name="T37" fmla="*/ 73 h 119"/>
              <a:gd name="T38" fmla="*/ 129 w 152"/>
              <a:gd name="T39" fmla="*/ 91 h 119"/>
              <a:gd name="T40" fmla="*/ 146 w 152"/>
              <a:gd name="T41" fmla="*/ 90 h 119"/>
              <a:gd name="T42" fmla="*/ 95 w 152"/>
              <a:gd name="T43" fmla="*/ 93 h 119"/>
              <a:gd name="T44" fmla="*/ 95 w 152"/>
              <a:gd name="T45" fmla="*/ 73 h 119"/>
              <a:gd name="T46" fmla="*/ 95 w 152"/>
              <a:gd name="T47" fmla="*/ 68 h 119"/>
              <a:gd name="T48" fmla="*/ 72 w 152"/>
              <a:gd name="T49" fmla="*/ 68 h 119"/>
              <a:gd name="T50" fmla="*/ 72 w 152"/>
              <a:gd name="T51" fmla="*/ 73 h 119"/>
              <a:gd name="T52" fmla="*/ 72 w 152"/>
              <a:gd name="T53" fmla="*/ 95 h 119"/>
              <a:gd name="T54" fmla="*/ 95 w 152"/>
              <a:gd name="T55" fmla="*/ 93 h 119"/>
              <a:gd name="T56" fmla="*/ 59 w 152"/>
              <a:gd name="T57" fmla="*/ 94 h 119"/>
              <a:gd name="T58" fmla="*/ 59 w 152"/>
              <a:gd name="T59" fmla="*/ 73 h 119"/>
              <a:gd name="T60" fmla="*/ 59 w 152"/>
              <a:gd name="T61" fmla="*/ 68 h 119"/>
              <a:gd name="T62" fmla="*/ 37 w 152"/>
              <a:gd name="T63" fmla="*/ 68 h 119"/>
              <a:gd name="T64" fmla="*/ 37 w 152"/>
              <a:gd name="T65" fmla="*/ 73 h 119"/>
              <a:gd name="T66" fmla="*/ 37 w 152"/>
              <a:gd name="T67" fmla="*/ 93 h 119"/>
              <a:gd name="T68" fmla="*/ 59 w 152"/>
              <a:gd name="T69" fmla="*/ 94 h 119"/>
              <a:gd name="T70" fmla="*/ 28 w 152"/>
              <a:gd name="T71" fmla="*/ 92 h 119"/>
              <a:gd name="T72" fmla="*/ 28 w 152"/>
              <a:gd name="T73" fmla="*/ 73 h 119"/>
              <a:gd name="T74" fmla="*/ 28 w 152"/>
              <a:gd name="T75" fmla="*/ 68 h 119"/>
              <a:gd name="T76" fmla="*/ 9 w 152"/>
              <a:gd name="T77" fmla="*/ 68 h 119"/>
              <a:gd name="T78" fmla="*/ 9 w 152"/>
              <a:gd name="T79" fmla="*/ 73 h 119"/>
              <a:gd name="T80" fmla="*/ 9 w 152"/>
              <a:gd name="T81" fmla="*/ 91 h 119"/>
              <a:gd name="T82" fmla="*/ 28 w 152"/>
              <a:gd name="T83" fmla="*/ 9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119">
                <a:moveTo>
                  <a:pt x="152" y="59"/>
                </a:moveTo>
                <a:lnTo>
                  <a:pt x="152" y="108"/>
                </a:lnTo>
                <a:lnTo>
                  <a:pt x="122" y="112"/>
                </a:lnTo>
                <a:lnTo>
                  <a:pt x="122" y="68"/>
                </a:lnTo>
                <a:lnTo>
                  <a:pt x="120" y="68"/>
                </a:lnTo>
                <a:lnTo>
                  <a:pt x="104" y="68"/>
                </a:lnTo>
                <a:lnTo>
                  <a:pt x="104" y="114"/>
                </a:lnTo>
                <a:lnTo>
                  <a:pt x="64" y="119"/>
                </a:lnTo>
                <a:lnTo>
                  <a:pt x="64" y="119"/>
                </a:lnTo>
                <a:lnTo>
                  <a:pt x="0" y="111"/>
                </a:lnTo>
                <a:lnTo>
                  <a:pt x="0" y="52"/>
                </a:lnTo>
                <a:lnTo>
                  <a:pt x="70" y="50"/>
                </a:lnTo>
                <a:lnTo>
                  <a:pt x="112" y="0"/>
                </a:lnTo>
                <a:lnTo>
                  <a:pt x="152" y="59"/>
                </a:lnTo>
                <a:close/>
                <a:moveTo>
                  <a:pt x="146" y="90"/>
                </a:moveTo>
                <a:lnTo>
                  <a:pt x="146" y="73"/>
                </a:lnTo>
                <a:lnTo>
                  <a:pt x="146" y="68"/>
                </a:lnTo>
                <a:lnTo>
                  <a:pt x="129" y="68"/>
                </a:lnTo>
                <a:lnTo>
                  <a:pt x="129" y="73"/>
                </a:lnTo>
                <a:lnTo>
                  <a:pt x="129" y="91"/>
                </a:lnTo>
                <a:lnTo>
                  <a:pt x="146" y="90"/>
                </a:lnTo>
                <a:close/>
                <a:moveTo>
                  <a:pt x="95" y="93"/>
                </a:moveTo>
                <a:lnTo>
                  <a:pt x="95" y="73"/>
                </a:lnTo>
                <a:lnTo>
                  <a:pt x="95" y="68"/>
                </a:lnTo>
                <a:lnTo>
                  <a:pt x="72" y="68"/>
                </a:lnTo>
                <a:lnTo>
                  <a:pt x="72" y="73"/>
                </a:lnTo>
                <a:lnTo>
                  <a:pt x="72" y="95"/>
                </a:lnTo>
                <a:lnTo>
                  <a:pt x="95" y="93"/>
                </a:lnTo>
                <a:close/>
                <a:moveTo>
                  <a:pt x="59" y="94"/>
                </a:moveTo>
                <a:lnTo>
                  <a:pt x="59" y="73"/>
                </a:lnTo>
                <a:lnTo>
                  <a:pt x="59" y="68"/>
                </a:lnTo>
                <a:lnTo>
                  <a:pt x="37" y="68"/>
                </a:lnTo>
                <a:lnTo>
                  <a:pt x="37" y="73"/>
                </a:lnTo>
                <a:lnTo>
                  <a:pt x="37" y="93"/>
                </a:lnTo>
                <a:lnTo>
                  <a:pt x="59" y="94"/>
                </a:lnTo>
                <a:close/>
                <a:moveTo>
                  <a:pt x="28" y="92"/>
                </a:moveTo>
                <a:lnTo>
                  <a:pt x="28" y="73"/>
                </a:lnTo>
                <a:lnTo>
                  <a:pt x="28" y="68"/>
                </a:lnTo>
                <a:lnTo>
                  <a:pt x="9" y="68"/>
                </a:lnTo>
                <a:lnTo>
                  <a:pt x="9" y="73"/>
                </a:lnTo>
                <a:lnTo>
                  <a:pt x="9" y="91"/>
                </a:lnTo>
                <a:lnTo>
                  <a:pt x="28" y="92"/>
                </a:lnTo>
                <a:close/>
              </a:path>
            </a:pathLst>
          </a:custGeom>
          <a:solidFill>
            <a:srgbClr val="109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96" name="Freeform 18"/>
          <p:cNvSpPr>
            <a:spLocks/>
          </p:cNvSpPr>
          <p:nvPr/>
        </p:nvSpPr>
        <p:spPr bwMode="auto">
          <a:xfrm>
            <a:off x="1250006" y="1522698"/>
            <a:ext cx="20731" cy="21950"/>
          </a:xfrm>
          <a:custGeom>
            <a:avLst/>
            <a:gdLst>
              <a:gd name="T0" fmla="*/ 17 w 17"/>
              <a:gd name="T1" fmla="*/ 0 h 18"/>
              <a:gd name="T2" fmla="*/ 17 w 17"/>
              <a:gd name="T3" fmla="*/ 17 h 18"/>
              <a:gd name="T4" fmla="*/ 0 w 17"/>
              <a:gd name="T5" fmla="*/ 18 h 18"/>
              <a:gd name="T6" fmla="*/ 0 w 17"/>
              <a:gd name="T7" fmla="*/ 0 h 18"/>
              <a:gd name="T8" fmla="*/ 17 w 17"/>
              <a:gd name="T9" fmla="*/ 0 h 18"/>
            </a:gdLst>
            <a:ahLst/>
            <a:cxnLst>
              <a:cxn ang="0">
                <a:pos x="T0" y="T1"/>
              </a:cxn>
              <a:cxn ang="0">
                <a:pos x="T2" y="T3"/>
              </a:cxn>
              <a:cxn ang="0">
                <a:pos x="T4" y="T5"/>
              </a:cxn>
              <a:cxn ang="0">
                <a:pos x="T6" y="T7"/>
              </a:cxn>
              <a:cxn ang="0">
                <a:pos x="T8" y="T9"/>
              </a:cxn>
            </a:cxnLst>
            <a:rect l="0" t="0" r="r" b="b"/>
            <a:pathLst>
              <a:path w="17" h="18">
                <a:moveTo>
                  <a:pt x="17" y="0"/>
                </a:moveTo>
                <a:lnTo>
                  <a:pt x="17" y="17"/>
                </a:lnTo>
                <a:lnTo>
                  <a:pt x="0" y="18"/>
                </a:lnTo>
                <a:lnTo>
                  <a:pt x="0" y="0"/>
                </a:lnTo>
                <a:lnTo>
                  <a:pt x="17"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97" name="Rectangle 19"/>
          <p:cNvSpPr>
            <a:spLocks noChangeArrowheads="1"/>
          </p:cNvSpPr>
          <p:nvPr/>
        </p:nvSpPr>
        <p:spPr bwMode="auto">
          <a:xfrm>
            <a:off x="1250006" y="1516601"/>
            <a:ext cx="20731" cy="609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98" name="Freeform 20"/>
          <p:cNvSpPr>
            <a:spLocks/>
          </p:cNvSpPr>
          <p:nvPr/>
        </p:nvSpPr>
        <p:spPr bwMode="auto">
          <a:xfrm>
            <a:off x="1239030" y="1516601"/>
            <a:ext cx="2439" cy="53656"/>
          </a:xfrm>
          <a:custGeom>
            <a:avLst/>
            <a:gdLst>
              <a:gd name="T0" fmla="*/ 2 w 2"/>
              <a:gd name="T1" fmla="*/ 0 h 44"/>
              <a:gd name="T2" fmla="*/ 2 w 2"/>
              <a:gd name="T3" fmla="*/ 44 h 44"/>
              <a:gd name="T4" fmla="*/ 0 w 2"/>
              <a:gd name="T5" fmla="*/ 44 h 44"/>
              <a:gd name="T6" fmla="*/ 0 w 2"/>
              <a:gd name="T7" fmla="*/ 44 h 44"/>
              <a:gd name="T8" fmla="*/ 0 w 2"/>
              <a:gd name="T9" fmla="*/ 0 h 44"/>
              <a:gd name="T10" fmla="*/ 2 w 2"/>
              <a:gd name="T11" fmla="*/ 0 h 44"/>
            </a:gdLst>
            <a:ahLst/>
            <a:cxnLst>
              <a:cxn ang="0">
                <a:pos x="T0" y="T1"/>
              </a:cxn>
              <a:cxn ang="0">
                <a:pos x="T2" y="T3"/>
              </a:cxn>
              <a:cxn ang="0">
                <a:pos x="T4" y="T5"/>
              </a:cxn>
              <a:cxn ang="0">
                <a:pos x="T6" y="T7"/>
              </a:cxn>
              <a:cxn ang="0">
                <a:pos x="T8" y="T9"/>
              </a:cxn>
              <a:cxn ang="0">
                <a:pos x="T10" y="T11"/>
              </a:cxn>
            </a:cxnLst>
            <a:rect l="0" t="0" r="r" b="b"/>
            <a:pathLst>
              <a:path w="2" h="44">
                <a:moveTo>
                  <a:pt x="2" y="0"/>
                </a:moveTo>
                <a:lnTo>
                  <a:pt x="2" y="44"/>
                </a:lnTo>
                <a:lnTo>
                  <a:pt x="0" y="44"/>
                </a:lnTo>
                <a:lnTo>
                  <a:pt x="0" y="44"/>
                </a:lnTo>
                <a:lnTo>
                  <a:pt x="0" y="0"/>
                </a:lnTo>
                <a:lnTo>
                  <a:pt x="2" y="0"/>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99" name="Freeform 21"/>
          <p:cNvSpPr>
            <a:spLocks noEditPoints="1"/>
          </p:cNvSpPr>
          <p:nvPr/>
        </p:nvSpPr>
        <p:spPr bwMode="auto">
          <a:xfrm>
            <a:off x="1219519" y="1516601"/>
            <a:ext cx="19511" cy="56095"/>
          </a:xfrm>
          <a:custGeom>
            <a:avLst/>
            <a:gdLst>
              <a:gd name="T0" fmla="*/ 32 w 32"/>
              <a:gd name="T1" fmla="*/ 86 h 91"/>
              <a:gd name="T2" fmla="*/ 32 w 32"/>
              <a:gd name="T3" fmla="*/ 87 h 91"/>
              <a:gd name="T4" fmla="*/ 0 w 32"/>
              <a:gd name="T5" fmla="*/ 91 h 91"/>
              <a:gd name="T6" fmla="*/ 0 w 32"/>
              <a:gd name="T7" fmla="*/ 0 h 91"/>
              <a:gd name="T8" fmla="*/ 32 w 32"/>
              <a:gd name="T9" fmla="*/ 0 h 91"/>
              <a:gd name="T10" fmla="*/ 32 w 32"/>
              <a:gd name="T11" fmla="*/ 86 h 91"/>
              <a:gd name="T12" fmla="*/ 7 w 32"/>
              <a:gd name="T13" fmla="*/ 47 h 91"/>
              <a:gd name="T14" fmla="*/ 5 w 32"/>
              <a:gd name="T15" fmla="*/ 45 h 91"/>
              <a:gd name="T16" fmla="*/ 3 w 32"/>
              <a:gd name="T17" fmla="*/ 47 h 91"/>
              <a:gd name="T18" fmla="*/ 5 w 32"/>
              <a:gd name="T19" fmla="*/ 50 h 91"/>
              <a:gd name="T20" fmla="*/ 7 w 32"/>
              <a:gd name="T2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1">
                <a:moveTo>
                  <a:pt x="32" y="86"/>
                </a:moveTo>
                <a:cubicBezTo>
                  <a:pt x="32" y="87"/>
                  <a:pt x="32" y="87"/>
                  <a:pt x="32" y="87"/>
                </a:cubicBezTo>
                <a:cubicBezTo>
                  <a:pt x="0" y="91"/>
                  <a:pt x="0" y="91"/>
                  <a:pt x="0" y="91"/>
                </a:cubicBezTo>
                <a:cubicBezTo>
                  <a:pt x="0" y="0"/>
                  <a:pt x="0" y="0"/>
                  <a:pt x="0" y="0"/>
                </a:cubicBezTo>
                <a:cubicBezTo>
                  <a:pt x="32" y="0"/>
                  <a:pt x="32" y="0"/>
                  <a:pt x="32" y="0"/>
                </a:cubicBezTo>
                <a:lnTo>
                  <a:pt x="32" y="86"/>
                </a:lnTo>
                <a:close/>
                <a:moveTo>
                  <a:pt x="7" y="47"/>
                </a:moveTo>
                <a:cubicBezTo>
                  <a:pt x="7" y="46"/>
                  <a:pt x="6" y="45"/>
                  <a:pt x="5" y="45"/>
                </a:cubicBezTo>
                <a:cubicBezTo>
                  <a:pt x="4" y="45"/>
                  <a:pt x="3" y="46"/>
                  <a:pt x="3" y="47"/>
                </a:cubicBezTo>
                <a:cubicBezTo>
                  <a:pt x="3" y="48"/>
                  <a:pt x="4" y="50"/>
                  <a:pt x="5" y="50"/>
                </a:cubicBezTo>
                <a:cubicBezTo>
                  <a:pt x="6" y="50"/>
                  <a:pt x="7" y="48"/>
                  <a:pt x="7" y="47"/>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00" name="Oval 22"/>
          <p:cNvSpPr>
            <a:spLocks noChangeArrowheads="1"/>
          </p:cNvSpPr>
          <p:nvPr/>
        </p:nvSpPr>
        <p:spPr bwMode="auto">
          <a:xfrm>
            <a:off x="1220739" y="1544648"/>
            <a:ext cx="2439" cy="2439"/>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01" name="Freeform 23"/>
          <p:cNvSpPr>
            <a:spLocks/>
          </p:cNvSpPr>
          <p:nvPr/>
        </p:nvSpPr>
        <p:spPr bwMode="auto">
          <a:xfrm>
            <a:off x="1180496" y="1522698"/>
            <a:ext cx="28048" cy="26828"/>
          </a:xfrm>
          <a:custGeom>
            <a:avLst/>
            <a:gdLst>
              <a:gd name="T0" fmla="*/ 23 w 23"/>
              <a:gd name="T1" fmla="*/ 0 h 22"/>
              <a:gd name="T2" fmla="*/ 23 w 23"/>
              <a:gd name="T3" fmla="*/ 20 h 22"/>
              <a:gd name="T4" fmla="*/ 0 w 23"/>
              <a:gd name="T5" fmla="*/ 22 h 22"/>
              <a:gd name="T6" fmla="*/ 0 w 23"/>
              <a:gd name="T7" fmla="*/ 0 h 22"/>
              <a:gd name="T8" fmla="*/ 23 w 23"/>
              <a:gd name="T9" fmla="*/ 0 h 22"/>
            </a:gdLst>
            <a:ahLst/>
            <a:cxnLst>
              <a:cxn ang="0">
                <a:pos x="T0" y="T1"/>
              </a:cxn>
              <a:cxn ang="0">
                <a:pos x="T2" y="T3"/>
              </a:cxn>
              <a:cxn ang="0">
                <a:pos x="T4" y="T5"/>
              </a:cxn>
              <a:cxn ang="0">
                <a:pos x="T6" y="T7"/>
              </a:cxn>
              <a:cxn ang="0">
                <a:pos x="T8" y="T9"/>
              </a:cxn>
            </a:cxnLst>
            <a:rect l="0" t="0" r="r" b="b"/>
            <a:pathLst>
              <a:path w="23" h="22">
                <a:moveTo>
                  <a:pt x="23" y="0"/>
                </a:moveTo>
                <a:lnTo>
                  <a:pt x="23" y="20"/>
                </a:lnTo>
                <a:lnTo>
                  <a:pt x="0" y="22"/>
                </a:lnTo>
                <a:lnTo>
                  <a:pt x="0" y="0"/>
                </a:lnTo>
                <a:lnTo>
                  <a:pt x="23"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02" name="Rectangle 24"/>
          <p:cNvSpPr>
            <a:spLocks noChangeArrowheads="1"/>
          </p:cNvSpPr>
          <p:nvPr/>
        </p:nvSpPr>
        <p:spPr bwMode="auto">
          <a:xfrm>
            <a:off x="1180496" y="1516601"/>
            <a:ext cx="28048" cy="609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03" name="Freeform 25"/>
          <p:cNvSpPr>
            <a:spLocks/>
          </p:cNvSpPr>
          <p:nvPr/>
        </p:nvSpPr>
        <p:spPr bwMode="auto">
          <a:xfrm>
            <a:off x="1137815" y="1522698"/>
            <a:ext cx="26828" cy="25608"/>
          </a:xfrm>
          <a:custGeom>
            <a:avLst/>
            <a:gdLst>
              <a:gd name="T0" fmla="*/ 22 w 22"/>
              <a:gd name="T1" fmla="*/ 0 h 21"/>
              <a:gd name="T2" fmla="*/ 22 w 22"/>
              <a:gd name="T3" fmla="*/ 21 h 21"/>
              <a:gd name="T4" fmla="*/ 0 w 22"/>
              <a:gd name="T5" fmla="*/ 20 h 21"/>
              <a:gd name="T6" fmla="*/ 0 w 22"/>
              <a:gd name="T7" fmla="*/ 0 h 21"/>
              <a:gd name="T8" fmla="*/ 22 w 22"/>
              <a:gd name="T9" fmla="*/ 0 h 21"/>
            </a:gdLst>
            <a:ahLst/>
            <a:cxnLst>
              <a:cxn ang="0">
                <a:pos x="T0" y="T1"/>
              </a:cxn>
              <a:cxn ang="0">
                <a:pos x="T2" y="T3"/>
              </a:cxn>
              <a:cxn ang="0">
                <a:pos x="T4" y="T5"/>
              </a:cxn>
              <a:cxn ang="0">
                <a:pos x="T6" y="T7"/>
              </a:cxn>
              <a:cxn ang="0">
                <a:pos x="T8" y="T9"/>
              </a:cxn>
            </a:cxnLst>
            <a:rect l="0" t="0" r="r" b="b"/>
            <a:pathLst>
              <a:path w="22" h="21">
                <a:moveTo>
                  <a:pt x="22" y="0"/>
                </a:moveTo>
                <a:lnTo>
                  <a:pt x="22" y="21"/>
                </a:lnTo>
                <a:lnTo>
                  <a:pt x="0" y="20"/>
                </a:lnTo>
                <a:lnTo>
                  <a:pt x="0" y="0"/>
                </a:lnTo>
                <a:lnTo>
                  <a:pt x="22"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04" name="Rectangle 26"/>
          <p:cNvSpPr>
            <a:spLocks noChangeArrowheads="1"/>
          </p:cNvSpPr>
          <p:nvPr/>
        </p:nvSpPr>
        <p:spPr bwMode="auto">
          <a:xfrm>
            <a:off x="1137815" y="1516601"/>
            <a:ext cx="26828" cy="609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05" name="Freeform 27"/>
          <p:cNvSpPr>
            <a:spLocks/>
          </p:cNvSpPr>
          <p:nvPr/>
        </p:nvSpPr>
        <p:spPr bwMode="auto">
          <a:xfrm>
            <a:off x="1103670" y="1522698"/>
            <a:ext cx="23170" cy="23169"/>
          </a:xfrm>
          <a:custGeom>
            <a:avLst/>
            <a:gdLst>
              <a:gd name="T0" fmla="*/ 19 w 19"/>
              <a:gd name="T1" fmla="*/ 0 h 19"/>
              <a:gd name="T2" fmla="*/ 19 w 19"/>
              <a:gd name="T3" fmla="*/ 19 h 19"/>
              <a:gd name="T4" fmla="*/ 0 w 19"/>
              <a:gd name="T5" fmla="*/ 18 h 19"/>
              <a:gd name="T6" fmla="*/ 0 w 19"/>
              <a:gd name="T7" fmla="*/ 0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lnTo>
                  <a:pt x="19" y="19"/>
                </a:lnTo>
                <a:lnTo>
                  <a:pt x="0" y="18"/>
                </a:lnTo>
                <a:lnTo>
                  <a:pt x="0" y="0"/>
                </a:lnTo>
                <a:lnTo>
                  <a:pt x="19"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06" name="Rectangle 28"/>
          <p:cNvSpPr>
            <a:spLocks noChangeArrowheads="1"/>
          </p:cNvSpPr>
          <p:nvPr/>
        </p:nvSpPr>
        <p:spPr bwMode="auto">
          <a:xfrm>
            <a:off x="1103670" y="1516601"/>
            <a:ext cx="23170" cy="609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07" name="Freeform 29"/>
          <p:cNvSpPr>
            <a:spLocks/>
          </p:cNvSpPr>
          <p:nvPr/>
        </p:nvSpPr>
        <p:spPr bwMode="auto">
          <a:xfrm>
            <a:off x="602472" y="1471480"/>
            <a:ext cx="189017" cy="9756"/>
          </a:xfrm>
          <a:custGeom>
            <a:avLst/>
            <a:gdLst>
              <a:gd name="T0" fmla="*/ 155 w 155"/>
              <a:gd name="T1" fmla="*/ 0 h 8"/>
              <a:gd name="T2" fmla="*/ 155 w 155"/>
              <a:gd name="T3" fmla="*/ 8 h 8"/>
              <a:gd name="T4" fmla="*/ 0 w 155"/>
              <a:gd name="T5" fmla="*/ 8 h 8"/>
              <a:gd name="T6" fmla="*/ 0 w 155"/>
              <a:gd name="T7" fmla="*/ 0 h 8"/>
              <a:gd name="T8" fmla="*/ 5 w 155"/>
              <a:gd name="T9" fmla="*/ 0 h 8"/>
              <a:gd name="T10" fmla="*/ 150 w 155"/>
              <a:gd name="T11" fmla="*/ 0 h 8"/>
              <a:gd name="T12" fmla="*/ 155 w 15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5" h="8">
                <a:moveTo>
                  <a:pt x="155" y="0"/>
                </a:moveTo>
                <a:lnTo>
                  <a:pt x="155" y="8"/>
                </a:lnTo>
                <a:lnTo>
                  <a:pt x="0" y="8"/>
                </a:lnTo>
                <a:lnTo>
                  <a:pt x="0" y="0"/>
                </a:lnTo>
                <a:lnTo>
                  <a:pt x="5" y="0"/>
                </a:lnTo>
                <a:lnTo>
                  <a:pt x="150" y="0"/>
                </a:lnTo>
                <a:lnTo>
                  <a:pt x="155" y="0"/>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08" name="Freeform 30"/>
          <p:cNvSpPr>
            <a:spLocks/>
          </p:cNvSpPr>
          <p:nvPr/>
        </p:nvSpPr>
        <p:spPr bwMode="auto">
          <a:xfrm>
            <a:off x="603692" y="1562940"/>
            <a:ext cx="186578" cy="23169"/>
          </a:xfrm>
          <a:custGeom>
            <a:avLst/>
            <a:gdLst>
              <a:gd name="T0" fmla="*/ 153 w 153"/>
              <a:gd name="T1" fmla="*/ 0 h 19"/>
              <a:gd name="T2" fmla="*/ 153 w 153"/>
              <a:gd name="T3" fmla="*/ 19 h 19"/>
              <a:gd name="T4" fmla="*/ 0 w 153"/>
              <a:gd name="T5" fmla="*/ 19 h 19"/>
              <a:gd name="T6" fmla="*/ 0 w 153"/>
              <a:gd name="T7" fmla="*/ 0 h 19"/>
              <a:gd name="T8" fmla="*/ 11 w 153"/>
              <a:gd name="T9" fmla="*/ 0 h 19"/>
              <a:gd name="T10" fmla="*/ 26 w 153"/>
              <a:gd name="T11" fmla="*/ 0 h 19"/>
              <a:gd name="T12" fmla="*/ 45 w 153"/>
              <a:gd name="T13" fmla="*/ 0 h 19"/>
              <a:gd name="T14" fmla="*/ 67 w 153"/>
              <a:gd name="T15" fmla="*/ 0 h 19"/>
              <a:gd name="T16" fmla="*/ 86 w 153"/>
              <a:gd name="T17" fmla="*/ 0 h 19"/>
              <a:gd name="T18" fmla="*/ 107 w 153"/>
              <a:gd name="T19" fmla="*/ 0 h 19"/>
              <a:gd name="T20" fmla="*/ 126 w 153"/>
              <a:gd name="T21" fmla="*/ 0 h 19"/>
              <a:gd name="T22" fmla="*/ 142 w 153"/>
              <a:gd name="T23" fmla="*/ 0 h 19"/>
              <a:gd name="T24" fmla="*/ 153 w 153"/>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9">
                <a:moveTo>
                  <a:pt x="153" y="0"/>
                </a:moveTo>
                <a:lnTo>
                  <a:pt x="153" y="19"/>
                </a:lnTo>
                <a:lnTo>
                  <a:pt x="0" y="19"/>
                </a:lnTo>
                <a:lnTo>
                  <a:pt x="0" y="0"/>
                </a:lnTo>
                <a:lnTo>
                  <a:pt x="11" y="0"/>
                </a:lnTo>
                <a:lnTo>
                  <a:pt x="26" y="0"/>
                </a:lnTo>
                <a:lnTo>
                  <a:pt x="45" y="0"/>
                </a:lnTo>
                <a:lnTo>
                  <a:pt x="67" y="0"/>
                </a:lnTo>
                <a:lnTo>
                  <a:pt x="86" y="0"/>
                </a:lnTo>
                <a:lnTo>
                  <a:pt x="107" y="0"/>
                </a:lnTo>
                <a:lnTo>
                  <a:pt x="126" y="0"/>
                </a:lnTo>
                <a:lnTo>
                  <a:pt x="142" y="0"/>
                </a:lnTo>
                <a:lnTo>
                  <a:pt x="153" y="0"/>
                </a:lnTo>
                <a:close/>
              </a:path>
            </a:pathLst>
          </a:custGeom>
          <a:solidFill>
            <a:srgbClr val="109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09" name="Freeform 31"/>
          <p:cNvSpPr>
            <a:spLocks noEditPoints="1"/>
          </p:cNvSpPr>
          <p:nvPr/>
        </p:nvSpPr>
        <p:spPr bwMode="auto">
          <a:xfrm>
            <a:off x="608570" y="1409288"/>
            <a:ext cx="176822" cy="62192"/>
          </a:xfrm>
          <a:custGeom>
            <a:avLst/>
            <a:gdLst>
              <a:gd name="T0" fmla="*/ 289 w 289"/>
              <a:gd name="T1" fmla="*/ 91 h 102"/>
              <a:gd name="T2" fmla="*/ 289 w 289"/>
              <a:gd name="T3" fmla="*/ 102 h 102"/>
              <a:gd name="T4" fmla="*/ 0 w 289"/>
              <a:gd name="T5" fmla="*/ 102 h 102"/>
              <a:gd name="T6" fmla="*/ 0 w 289"/>
              <a:gd name="T7" fmla="*/ 91 h 102"/>
              <a:gd name="T8" fmla="*/ 145 w 289"/>
              <a:gd name="T9" fmla="*/ 0 h 102"/>
              <a:gd name="T10" fmla="*/ 289 w 289"/>
              <a:gd name="T11" fmla="*/ 91 h 102"/>
              <a:gd name="T12" fmla="*/ 169 w 289"/>
              <a:gd name="T13" fmla="*/ 63 h 102"/>
              <a:gd name="T14" fmla="*/ 145 w 289"/>
              <a:gd name="T15" fmla="*/ 40 h 102"/>
              <a:gd name="T16" fmla="*/ 121 w 289"/>
              <a:gd name="T17" fmla="*/ 63 h 102"/>
              <a:gd name="T18" fmla="*/ 145 w 289"/>
              <a:gd name="T19" fmla="*/ 87 h 102"/>
              <a:gd name="T20" fmla="*/ 169 w 289"/>
              <a:gd name="T21" fmla="*/ 6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102">
                <a:moveTo>
                  <a:pt x="289" y="91"/>
                </a:moveTo>
                <a:cubicBezTo>
                  <a:pt x="289" y="102"/>
                  <a:pt x="289" y="102"/>
                  <a:pt x="289" y="102"/>
                </a:cubicBezTo>
                <a:cubicBezTo>
                  <a:pt x="0" y="102"/>
                  <a:pt x="0" y="102"/>
                  <a:pt x="0" y="102"/>
                </a:cubicBezTo>
                <a:cubicBezTo>
                  <a:pt x="0" y="91"/>
                  <a:pt x="0" y="91"/>
                  <a:pt x="0" y="91"/>
                </a:cubicBezTo>
                <a:cubicBezTo>
                  <a:pt x="145" y="0"/>
                  <a:pt x="145" y="0"/>
                  <a:pt x="145" y="0"/>
                </a:cubicBezTo>
                <a:lnTo>
                  <a:pt x="289" y="91"/>
                </a:lnTo>
                <a:close/>
                <a:moveTo>
                  <a:pt x="169" y="63"/>
                </a:moveTo>
                <a:cubicBezTo>
                  <a:pt x="169" y="50"/>
                  <a:pt x="158" y="40"/>
                  <a:pt x="145" y="40"/>
                </a:cubicBezTo>
                <a:cubicBezTo>
                  <a:pt x="132" y="40"/>
                  <a:pt x="121" y="50"/>
                  <a:pt x="121" y="63"/>
                </a:cubicBezTo>
                <a:cubicBezTo>
                  <a:pt x="121" y="76"/>
                  <a:pt x="132" y="87"/>
                  <a:pt x="145" y="87"/>
                </a:cubicBezTo>
                <a:cubicBezTo>
                  <a:pt x="158" y="87"/>
                  <a:pt x="169" y="76"/>
                  <a:pt x="169" y="6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10" name="Freeform 32"/>
          <p:cNvSpPr>
            <a:spLocks/>
          </p:cNvSpPr>
          <p:nvPr/>
        </p:nvSpPr>
        <p:spPr bwMode="auto">
          <a:xfrm>
            <a:off x="617106" y="1488553"/>
            <a:ext cx="159750" cy="74387"/>
          </a:xfrm>
          <a:custGeom>
            <a:avLst/>
            <a:gdLst>
              <a:gd name="T0" fmla="*/ 260 w 260"/>
              <a:gd name="T1" fmla="*/ 0 h 123"/>
              <a:gd name="T2" fmla="*/ 260 w 260"/>
              <a:gd name="T3" fmla="*/ 123 h 123"/>
              <a:gd name="T4" fmla="*/ 229 w 260"/>
              <a:gd name="T5" fmla="*/ 123 h 123"/>
              <a:gd name="T6" fmla="*/ 229 w 260"/>
              <a:gd name="T7" fmla="*/ 28 h 123"/>
              <a:gd name="T8" fmla="*/ 210 w 260"/>
              <a:gd name="T9" fmla="*/ 9 h 123"/>
              <a:gd name="T10" fmla="*/ 191 w 260"/>
              <a:gd name="T11" fmla="*/ 28 h 123"/>
              <a:gd name="T12" fmla="*/ 191 w 260"/>
              <a:gd name="T13" fmla="*/ 123 h 123"/>
              <a:gd name="T14" fmla="*/ 149 w 260"/>
              <a:gd name="T15" fmla="*/ 123 h 123"/>
              <a:gd name="T16" fmla="*/ 149 w 260"/>
              <a:gd name="T17" fmla="*/ 28 h 123"/>
              <a:gd name="T18" fmla="*/ 130 w 260"/>
              <a:gd name="T19" fmla="*/ 9 h 123"/>
              <a:gd name="T20" fmla="*/ 111 w 260"/>
              <a:gd name="T21" fmla="*/ 28 h 123"/>
              <a:gd name="T22" fmla="*/ 111 w 260"/>
              <a:gd name="T23" fmla="*/ 123 h 123"/>
              <a:gd name="T24" fmla="*/ 68 w 260"/>
              <a:gd name="T25" fmla="*/ 123 h 123"/>
              <a:gd name="T26" fmla="*/ 68 w 260"/>
              <a:gd name="T27" fmla="*/ 28 h 123"/>
              <a:gd name="T28" fmla="*/ 49 w 260"/>
              <a:gd name="T29" fmla="*/ 9 h 123"/>
              <a:gd name="T30" fmla="*/ 30 w 260"/>
              <a:gd name="T31" fmla="*/ 28 h 123"/>
              <a:gd name="T32" fmla="*/ 30 w 260"/>
              <a:gd name="T33" fmla="*/ 123 h 123"/>
              <a:gd name="T34" fmla="*/ 0 w 260"/>
              <a:gd name="T35" fmla="*/ 123 h 123"/>
              <a:gd name="T36" fmla="*/ 0 w 260"/>
              <a:gd name="T37" fmla="*/ 0 h 123"/>
              <a:gd name="T38" fmla="*/ 260 w 260"/>
              <a:gd name="T3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123">
                <a:moveTo>
                  <a:pt x="260" y="0"/>
                </a:moveTo>
                <a:cubicBezTo>
                  <a:pt x="260" y="123"/>
                  <a:pt x="260" y="123"/>
                  <a:pt x="260" y="123"/>
                </a:cubicBezTo>
                <a:cubicBezTo>
                  <a:pt x="229" y="123"/>
                  <a:pt x="229" y="123"/>
                  <a:pt x="229" y="123"/>
                </a:cubicBezTo>
                <a:cubicBezTo>
                  <a:pt x="229" y="28"/>
                  <a:pt x="229" y="28"/>
                  <a:pt x="229" y="28"/>
                </a:cubicBezTo>
                <a:cubicBezTo>
                  <a:pt x="229" y="18"/>
                  <a:pt x="220" y="9"/>
                  <a:pt x="210" y="9"/>
                </a:cubicBezTo>
                <a:cubicBezTo>
                  <a:pt x="199" y="9"/>
                  <a:pt x="191" y="18"/>
                  <a:pt x="191" y="28"/>
                </a:cubicBezTo>
                <a:cubicBezTo>
                  <a:pt x="191" y="123"/>
                  <a:pt x="191" y="123"/>
                  <a:pt x="191" y="123"/>
                </a:cubicBezTo>
                <a:cubicBezTo>
                  <a:pt x="149" y="123"/>
                  <a:pt x="149" y="123"/>
                  <a:pt x="149" y="123"/>
                </a:cubicBezTo>
                <a:cubicBezTo>
                  <a:pt x="149" y="28"/>
                  <a:pt x="149" y="28"/>
                  <a:pt x="149" y="28"/>
                </a:cubicBezTo>
                <a:cubicBezTo>
                  <a:pt x="149" y="18"/>
                  <a:pt x="140" y="9"/>
                  <a:pt x="130" y="9"/>
                </a:cubicBezTo>
                <a:cubicBezTo>
                  <a:pt x="119" y="9"/>
                  <a:pt x="111" y="18"/>
                  <a:pt x="111" y="28"/>
                </a:cubicBezTo>
                <a:cubicBezTo>
                  <a:pt x="111" y="123"/>
                  <a:pt x="111" y="123"/>
                  <a:pt x="111" y="123"/>
                </a:cubicBezTo>
                <a:cubicBezTo>
                  <a:pt x="68" y="123"/>
                  <a:pt x="68" y="123"/>
                  <a:pt x="68" y="123"/>
                </a:cubicBezTo>
                <a:cubicBezTo>
                  <a:pt x="68" y="28"/>
                  <a:pt x="68" y="28"/>
                  <a:pt x="68" y="28"/>
                </a:cubicBezTo>
                <a:cubicBezTo>
                  <a:pt x="68" y="18"/>
                  <a:pt x="60" y="9"/>
                  <a:pt x="49" y="9"/>
                </a:cubicBezTo>
                <a:cubicBezTo>
                  <a:pt x="39" y="9"/>
                  <a:pt x="30" y="18"/>
                  <a:pt x="30" y="28"/>
                </a:cubicBezTo>
                <a:cubicBezTo>
                  <a:pt x="30" y="123"/>
                  <a:pt x="30" y="123"/>
                  <a:pt x="30" y="123"/>
                </a:cubicBezTo>
                <a:cubicBezTo>
                  <a:pt x="0" y="123"/>
                  <a:pt x="0" y="123"/>
                  <a:pt x="0" y="123"/>
                </a:cubicBezTo>
                <a:cubicBezTo>
                  <a:pt x="0" y="0"/>
                  <a:pt x="0" y="0"/>
                  <a:pt x="0" y="0"/>
                </a:cubicBezTo>
                <a:lnTo>
                  <a:pt x="26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11" name="Freeform 33"/>
          <p:cNvSpPr>
            <a:spLocks/>
          </p:cNvSpPr>
          <p:nvPr/>
        </p:nvSpPr>
        <p:spPr bwMode="auto">
          <a:xfrm>
            <a:off x="734174" y="1493431"/>
            <a:ext cx="23170" cy="69509"/>
          </a:xfrm>
          <a:custGeom>
            <a:avLst/>
            <a:gdLst>
              <a:gd name="T0" fmla="*/ 38 w 38"/>
              <a:gd name="T1" fmla="*/ 19 h 114"/>
              <a:gd name="T2" fmla="*/ 38 w 38"/>
              <a:gd name="T3" fmla="*/ 114 h 114"/>
              <a:gd name="T4" fmla="*/ 0 w 38"/>
              <a:gd name="T5" fmla="*/ 114 h 114"/>
              <a:gd name="T6" fmla="*/ 0 w 38"/>
              <a:gd name="T7" fmla="*/ 19 h 114"/>
              <a:gd name="T8" fmla="*/ 19 w 38"/>
              <a:gd name="T9" fmla="*/ 0 h 114"/>
              <a:gd name="T10" fmla="*/ 38 w 38"/>
              <a:gd name="T11" fmla="*/ 19 h 114"/>
            </a:gdLst>
            <a:ahLst/>
            <a:cxnLst>
              <a:cxn ang="0">
                <a:pos x="T0" y="T1"/>
              </a:cxn>
              <a:cxn ang="0">
                <a:pos x="T2" y="T3"/>
              </a:cxn>
              <a:cxn ang="0">
                <a:pos x="T4" y="T5"/>
              </a:cxn>
              <a:cxn ang="0">
                <a:pos x="T6" y="T7"/>
              </a:cxn>
              <a:cxn ang="0">
                <a:pos x="T8" y="T9"/>
              </a:cxn>
              <a:cxn ang="0">
                <a:pos x="T10" y="T11"/>
              </a:cxn>
            </a:cxnLst>
            <a:rect l="0" t="0" r="r" b="b"/>
            <a:pathLst>
              <a:path w="38" h="114">
                <a:moveTo>
                  <a:pt x="38" y="19"/>
                </a:moveTo>
                <a:cubicBezTo>
                  <a:pt x="38" y="114"/>
                  <a:pt x="38" y="114"/>
                  <a:pt x="38" y="114"/>
                </a:cubicBezTo>
                <a:cubicBezTo>
                  <a:pt x="0" y="114"/>
                  <a:pt x="0" y="114"/>
                  <a:pt x="0" y="114"/>
                </a:cubicBezTo>
                <a:cubicBezTo>
                  <a:pt x="0" y="19"/>
                  <a:pt x="0" y="19"/>
                  <a:pt x="0" y="19"/>
                </a:cubicBezTo>
                <a:cubicBezTo>
                  <a:pt x="0" y="9"/>
                  <a:pt x="8" y="0"/>
                  <a:pt x="19" y="0"/>
                </a:cubicBezTo>
                <a:cubicBezTo>
                  <a:pt x="29" y="0"/>
                  <a:pt x="38" y="9"/>
                  <a:pt x="38" y="1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12" name="Freeform 34"/>
          <p:cNvSpPr>
            <a:spLocks/>
          </p:cNvSpPr>
          <p:nvPr/>
        </p:nvSpPr>
        <p:spPr bwMode="auto">
          <a:xfrm>
            <a:off x="685395" y="1493431"/>
            <a:ext cx="23170" cy="69509"/>
          </a:xfrm>
          <a:custGeom>
            <a:avLst/>
            <a:gdLst>
              <a:gd name="T0" fmla="*/ 38 w 38"/>
              <a:gd name="T1" fmla="*/ 19 h 114"/>
              <a:gd name="T2" fmla="*/ 38 w 38"/>
              <a:gd name="T3" fmla="*/ 114 h 114"/>
              <a:gd name="T4" fmla="*/ 0 w 38"/>
              <a:gd name="T5" fmla="*/ 114 h 114"/>
              <a:gd name="T6" fmla="*/ 0 w 38"/>
              <a:gd name="T7" fmla="*/ 19 h 114"/>
              <a:gd name="T8" fmla="*/ 19 w 38"/>
              <a:gd name="T9" fmla="*/ 0 h 114"/>
              <a:gd name="T10" fmla="*/ 38 w 38"/>
              <a:gd name="T11" fmla="*/ 19 h 114"/>
            </a:gdLst>
            <a:ahLst/>
            <a:cxnLst>
              <a:cxn ang="0">
                <a:pos x="T0" y="T1"/>
              </a:cxn>
              <a:cxn ang="0">
                <a:pos x="T2" y="T3"/>
              </a:cxn>
              <a:cxn ang="0">
                <a:pos x="T4" y="T5"/>
              </a:cxn>
              <a:cxn ang="0">
                <a:pos x="T6" y="T7"/>
              </a:cxn>
              <a:cxn ang="0">
                <a:pos x="T8" y="T9"/>
              </a:cxn>
              <a:cxn ang="0">
                <a:pos x="T10" y="T11"/>
              </a:cxn>
            </a:cxnLst>
            <a:rect l="0" t="0" r="r" b="b"/>
            <a:pathLst>
              <a:path w="38" h="114">
                <a:moveTo>
                  <a:pt x="38" y="19"/>
                </a:moveTo>
                <a:cubicBezTo>
                  <a:pt x="38" y="114"/>
                  <a:pt x="38" y="114"/>
                  <a:pt x="38" y="114"/>
                </a:cubicBezTo>
                <a:cubicBezTo>
                  <a:pt x="0" y="114"/>
                  <a:pt x="0" y="114"/>
                  <a:pt x="0" y="114"/>
                </a:cubicBezTo>
                <a:cubicBezTo>
                  <a:pt x="0" y="19"/>
                  <a:pt x="0" y="19"/>
                  <a:pt x="0" y="19"/>
                </a:cubicBezTo>
                <a:cubicBezTo>
                  <a:pt x="0" y="9"/>
                  <a:pt x="8" y="0"/>
                  <a:pt x="19" y="0"/>
                </a:cubicBezTo>
                <a:cubicBezTo>
                  <a:pt x="29" y="0"/>
                  <a:pt x="38" y="9"/>
                  <a:pt x="38" y="1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13" name="Oval 35"/>
          <p:cNvSpPr>
            <a:spLocks noChangeArrowheads="1"/>
          </p:cNvSpPr>
          <p:nvPr/>
        </p:nvSpPr>
        <p:spPr bwMode="auto">
          <a:xfrm>
            <a:off x="681738" y="1433677"/>
            <a:ext cx="30487" cy="29267"/>
          </a:xfrm>
          <a:prstGeom prst="ellipse">
            <a:avLst/>
          </a:pr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14" name="Freeform 36"/>
          <p:cNvSpPr>
            <a:spLocks/>
          </p:cNvSpPr>
          <p:nvPr/>
        </p:nvSpPr>
        <p:spPr bwMode="auto">
          <a:xfrm>
            <a:off x="635398" y="1493431"/>
            <a:ext cx="23170" cy="69509"/>
          </a:xfrm>
          <a:custGeom>
            <a:avLst/>
            <a:gdLst>
              <a:gd name="T0" fmla="*/ 38 w 38"/>
              <a:gd name="T1" fmla="*/ 19 h 114"/>
              <a:gd name="T2" fmla="*/ 38 w 38"/>
              <a:gd name="T3" fmla="*/ 114 h 114"/>
              <a:gd name="T4" fmla="*/ 0 w 38"/>
              <a:gd name="T5" fmla="*/ 114 h 114"/>
              <a:gd name="T6" fmla="*/ 0 w 38"/>
              <a:gd name="T7" fmla="*/ 19 h 114"/>
              <a:gd name="T8" fmla="*/ 19 w 38"/>
              <a:gd name="T9" fmla="*/ 0 h 114"/>
              <a:gd name="T10" fmla="*/ 38 w 38"/>
              <a:gd name="T11" fmla="*/ 19 h 114"/>
            </a:gdLst>
            <a:ahLst/>
            <a:cxnLst>
              <a:cxn ang="0">
                <a:pos x="T0" y="T1"/>
              </a:cxn>
              <a:cxn ang="0">
                <a:pos x="T2" y="T3"/>
              </a:cxn>
              <a:cxn ang="0">
                <a:pos x="T4" y="T5"/>
              </a:cxn>
              <a:cxn ang="0">
                <a:pos x="T6" y="T7"/>
              </a:cxn>
              <a:cxn ang="0">
                <a:pos x="T8" y="T9"/>
              </a:cxn>
              <a:cxn ang="0">
                <a:pos x="T10" y="T11"/>
              </a:cxn>
            </a:cxnLst>
            <a:rect l="0" t="0" r="r" b="b"/>
            <a:pathLst>
              <a:path w="38" h="114">
                <a:moveTo>
                  <a:pt x="38" y="19"/>
                </a:moveTo>
                <a:cubicBezTo>
                  <a:pt x="38" y="114"/>
                  <a:pt x="38" y="114"/>
                  <a:pt x="38" y="114"/>
                </a:cubicBezTo>
                <a:cubicBezTo>
                  <a:pt x="0" y="114"/>
                  <a:pt x="0" y="114"/>
                  <a:pt x="0" y="114"/>
                </a:cubicBezTo>
                <a:cubicBezTo>
                  <a:pt x="0" y="19"/>
                  <a:pt x="0" y="19"/>
                  <a:pt x="0" y="19"/>
                </a:cubicBezTo>
                <a:cubicBezTo>
                  <a:pt x="0" y="9"/>
                  <a:pt x="9" y="0"/>
                  <a:pt x="19" y="0"/>
                </a:cubicBezTo>
                <a:cubicBezTo>
                  <a:pt x="30" y="0"/>
                  <a:pt x="38" y="9"/>
                  <a:pt x="38" y="1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15" name="Rectangle 37"/>
          <p:cNvSpPr>
            <a:spLocks noChangeArrowheads="1"/>
          </p:cNvSpPr>
          <p:nvPr/>
        </p:nvSpPr>
        <p:spPr bwMode="auto">
          <a:xfrm>
            <a:off x="1163424" y="1586110"/>
            <a:ext cx="10976" cy="78046"/>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16" name="Rectangle 38"/>
          <p:cNvSpPr>
            <a:spLocks noChangeArrowheads="1"/>
          </p:cNvSpPr>
          <p:nvPr/>
        </p:nvSpPr>
        <p:spPr bwMode="auto">
          <a:xfrm>
            <a:off x="1121962" y="1554404"/>
            <a:ext cx="93899" cy="67070"/>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17" name="Rectangle 39"/>
          <p:cNvSpPr>
            <a:spLocks noChangeArrowheads="1"/>
          </p:cNvSpPr>
          <p:nvPr/>
        </p:nvSpPr>
        <p:spPr bwMode="auto">
          <a:xfrm>
            <a:off x="1121962" y="1570257"/>
            <a:ext cx="93899" cy="26828"/>
          </a:xfrm>
          <a:prstGeom prst="rect">
            <a:avLst/>
          </a:prstGeom>
          <a:solidFill>
            <a:srgbClr val="EB1B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18" name="Freeform 40"/>
          <p:cNvSpPr>
            <a:spLocks/>
          </p:cNvSpPr>
          <p:nvPr/>
        </p:nvSpPr>
        <p:spPr bwMode="auto">
          <a:xfrm>
            <a:off x="1130499" y="1576354"/>
            <a:ext cx="7317" cy="12195"/>
          </a:xfrm>
          <a:custGeom>
            <a:avLst/>
            <a:gdLst>
              <a:gd name="T0" fmla="*/ 6 w 6"/>
              <a:gd name="T1" fmla="*/ 2 h 10"/>
              <a:gd name="T2" fmla="*/ 2 w 6"/>
              <a:gd name="T3" fmla="*/ 2 h 10"/>
              <a:gd name="T4" fmla="*/ 2 w 6"/>
              <a:gd name="T5" fmla="*/ 5 h 10"/>
              <a:gd name="T6" fmla="*/ 6 w 6"/>
              <a:gd name="T7" fmla="*/ 5 h 10"/>
              <a:gd name="T8" fmla="*/ 6 w 6"/>
              <a:gd name="T9" fmla="*/ 6 h 10"/>
              <a:gd name="T10" fmla="*/ 2 w 6"/>
              <a:gd name="T11" fmla="*/ 6 h 10"/>
              <a:gd name="T12" fmla="*/ 2 w 6"/>
              <a:gd name="T13" fmla="*/ 10 h 10"/>
              <a:gd name="T14" fmla="*/ 0 w 6"/>
              <a:gd name="T15" fmla="*/ 10 h 10"/>
              <a:gd name="T16" fmla="*/ 0 w 6"/>
              <a:gd name="T17" fmla="*/ 0 h 10"/>
              <a:gd name="T18" fmla="*/ 6 w 6"/>
              <a:gd name="T19" fmla="*/ 0 h 10"/>
              <a:gd name="T20" fmla="*/ 6 w 6"/>
              <a:gd name="T2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
                <a:moveTo>
                  <a:pt x="6" y="2"/>
                </a:moveTo>
                <a:lnTo>
                  <a:pt x="2" y="2"/>
                </a:lnTo>
                <a:lnTo>
                  <a:pt x="2" y="5"/>
                </a:lnTo>
                <a:lnTo>
                  <a:pt x="6" y="5"/>
                </a:lnTo>
                <a:lnTo>
                  <a:pt x="6" y="6"/>
                </a:lnTo>
                <a:lnTo>
                  <a:pt x="2" y="6"/>
                </a:lnTo>
                <a:lnTo>
                  <a:pt x="2" y="10"/>
                </a:lnTo>
                <a:lnTo>
                  <a:pt x="0" y="10"/>
                </a:lnTo>
                <a:lnTo>
                  <a:pt x="0" y="0"/>
                </a:lnTo>
                <a:lnTo>
                  <a:pt x="6" y="0"/>
                </a:lnTo>
                <a:lnTo>
                  <a:pt x="6" y="2"/>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19" name="Freeform 41"/>
          <p:cNvSpPr>
            <a:spLocks noEditPoints="1"/>
          </p:cNvSpPr>
          <p:nvPr/>
        </p:nvSpPr>
        <p:spPr bwMode="auto">
          <a:xfrm>
            <a:off x="1139034" y="1576354"/>
            <a:ext cx="12195" cy="12195"/>
          </a:xfrm>
          <a:custGeom>
            <a:avLst/>
            <a:gdLst>
              <a:gd name="T0" fmla="*/ 10 w 20"/>
              <a:gd name="T1" fmla="*/ 20 h 20"/>
              <a:gd name="T2" fmla="*/ 3 w 20"/>
              <a:gd name="T3" fmla="*/ 17 h 20"/>
              <a:gd name="T4" fmla="*/ 0 w 20"/>
              <a:gd name="T5" fmla="*/ 10 h 20"/>
              <a:gd name="T6" fmla="*/ 3 w 20"/>
              <a:gd name="T7" fmla="*/ 3 h 20"/>
              <a:gd name="T8" fmla="*/ 10 w 20"/>
              <a:gd name="T9" fmla="*/ 0 h 20"/>
              <a:gd name="T10" fmla="*/ 17 w 20"/>
              <a:gd name="T11" fmla="*/ 2 h 20"/>
              <a:gd name="T12" fmla="*/ 20 w 20"/>
              <a:gd name="T13" fmla="*/ 10 h 20"/>
              <a:gd name="T14" fmla="*/ 17 w 20"/>
              <a:gd name="T15" fmla="*/ 17 h 20"/>
              <a:gd name="T16" fmla="*/ 10 w 20"/>
              <a:gd name="T17" fmla="*/ 20 h 20"/>
              <a:gd name="T18" fmla="*/ 10 w 20"/>
              <a:gd name="T19" fmla="*/ 4 h 20"/>
              <a:gd name="T20" fmla="*/ 6 w 20"/>
              <a:gd name="T21" fmla="*/ 5 h 20"/>
              <a:gd name="T22" fmla="*/ 5 w 20"/>
              <a:gd name="T23" fmla="*/ 10 h 20"/>
              <a:gd name="T24" fmla="*/ 6 w 20"/>
              <a:gd name="T25" fmla="*/ 15 h 20"/>
              <a:gd name="T26" fmla="*/ 10 w 20"/>
              <a:gd name="T27" fmla="*/ 16 h 20"/>
              <a:gd name="T28" fmla="*/ 14 w 20"/>
              <a:gd name="T29" fmla="*/ 15 h 20"/>
              <a:gd name="T30" fmla="*/ 15 w 20"/>
              <a:gd name="T31" fmla="*/ 10 h 20"/>
              <a:gd name="T32" fmla="*/ 14 w 20"/>
              <a:gd name="T33" fmla="*/ 5 h 20"/>
              <a:gd name="T34" fmla="*/ 10 w 20"/>
              <a:gd name="T3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0">
                <a:moveTo>
                  <a:pt x="10" y="20"/>
                </a:moveTo>
                <a:cubicBezTo>
                  <a:pt x="7" y="20"/>
                  <a:pt x="5" y="19"/>
                  <a:pt x="3" y="17"/>
                </a:cubicBezTo>
                <a:cubicBezTo>
                  <a:pt x="1" y="16"/>
                  <a:pt x="0" y="13"/>
                  <a:pt x="0" y="10"/>
                </a:cubicBezTo>
                <a:cubicBezTo>
                  <a:pt x="0" y="7"/>
                  <a:pt x="1" y="5"/>
                  <a:pt x="3" y="3"/>
                </a:cubicBezTo>
                <a:cubicBezTo>
                  <a:pt x="5" y="1"/>
                  <a:pt x="7" y="0"/>
                  <a:pt x="10" y="0"/>
                </a:cubicBezTo>
                <a:cubicBezTo>
                  <a:pt x="13" y="0"/>
                  <a:pt x="15" y="1"/>
                  <a:pt x="17" y="2"/>
                </a:cubicBezTo>
                <a:cubicBezTo>
                  <a:pt x="19" y="4"/>
                  <a:pt x="20" y="7"/>
                  <a:pt x="20" y="10"/>
                </a:cubicBezTo>
                <a:cubicBezTo>
                  <a:pt x="20" y="13"/>
                  <a:pt x="19" y="15"/>
                  <a:pt x="17" y="17"/>
                </a:cubicBezTo>
                <a:cubicBezTo>
                  <a:pt x="15" y="19"/>
                  <a:pt x="13" y="20"/>
                  <a:pt x="10" y="20"/>
                </a:cubicBezTo>
                <a:close/>
                <a:moveTo>
                  <a:pt x="10" y="4"/>
                </a:moveTo>
                <a:cubicBezTo>
                  <a:pt x="8" y="4"/>
                  <a:pt x="7" y="4"/>
                  <a:pt x="6" y="5"/>
                </a:cubicBezTo>
                <a:cubicBezTo>
                  <a:pt x="5" y="6"/>
                  <a:pt x="5" y="8"/>
                  <a:pt x="5" y="10"/>
                </a:cubicBezTo>
                <a:cubicBezTo>
                  <a:pt x="5" y="12"/>
                  <a:pt x="5" y="14"/>
                  <a:pt x="6" y="15"/>
                </a:cubicBezTo>
                <a:cubicBezTo>
                  <a:pt x="7" y="16"/>
                  <a:pt x="8" y="16"/>
                  <a:pt x="10" y="16"/>
                </a:cubicBezTo>
                <a:cubicBezTo>
                  <a:pt x="12" y="16"/>
                  <a:pt x="13" y="16"/>
                  <a:pt x="14" y="15"/>
                </a:cubicBezTo>
                <a:cubicBezTo>
                  <a:pt x="15" y="14"/>
                  <a:pt x="15" y="12"/>
                  <a:pt x="15" y="10"/>
                </a:cubicBezTo>
                <a:cubicBezTo>
                  <a:pt x="15" y="8"/>
                  <a:pt x="15" y="6"/>
                  <a:pt x="14" y="5"/>
                </a:cubicBezTo>
                <a:cubicBezTo>
                  <a:pt x="13" y="4"/>
                  <a:pt x="12" y="4"/>
                  <a:pt x="10" y="4"/>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20" name="Freeform 42"/>
          <p:cNvSpPr>
            <a:spLocks noEditPoints="1"/>
          </p:cNvSpPr>
          <p:nvPr/>
        </p:nvSpPr>
        <p:spPr bwMode="auto">
          <a:xfrm>
            <a:off x="1152449" y="1576354"/>
            <a:ext cx="10976" cy="12195"/>
          </a:xfrm>
          <a:custGeom>
            <a:avLst/>
            <a:gdLst>
              <a:gd name="T0" fmla="*/ 17 w 17"/>
              <a:gd name="T1" fmla="*/ 20 h 20"/>
              <a:gd name="T2" fmla="*/ 12 w 17"/>
              <a:gd name="T3" fmla="*/ 20 h 20"/>
              <a:gd name="T4" fmla="*/ 9 w 17"/>
              <a:gd name="T5" fmla="*/ 15 h 20"/>
              <a:gd name="T6" fmla="*/ 8 w 17"/>
              <a:gd name="T7" fmla="*/ 14 h 20"/>
              <a:gd name="T8" fmla="*/ 7 w 17"/>
              <a:gd name="T9" fmla="*/ 13 h 20"/>
              <a:gd name="T10" fmla="*/ 7 w 17"/>
              <a:gd name="T11" fmla="*/ 12 h 20"/>
              <a:gd name="T12" fmla="*/ 6 w 17"/>
              <a:gd name="T13" fmla="*/ 12 h 20"/>
              <a:gd name="T14" fmla="*/ 5 w 17"/>
              <a:gd name="T15" fmla="*/ 12 h 20"/>
              <a:gd name="T16" fmla="*/ 5 w 17"/>
              <a:gd name="T17" fmla="*/ 20 h 20"/>
              <a:gd name="T18" fmla="*/ 0 w 17"/>
              <a:gd name="T19" fmla="*/ 20 h 20"/>
              <a:gd name="T20" fmla="*/ 0 w 17"/>
              <a:gd name="T21" fmla="*/ 0 h 20"/>
              <a:gd name="T22" fmla="*/ 7 w 17"/>
              <a:gd name="T23" fmla="*/ 0 h 20"/>
              <a:gd name="T24" fmla="*/ 14 w 17"/>
              <a:gd name="T25" fmla="*/ 5 h 20"/>
              <a:gd name="T26" fmla="*/ 14 w 17"/>
              <a:gd name="T27" fmla="*/ 7 h 20"/>
              <a:gd name="T28" fmla="*/ 13 w 17"/>
              <a:gd name="T29" fmla="*/ 9 h 20"/>
              <a:gd name="T30" fmla="*/ 12 w 17"/>
              <a:gd name="T31" fmla="*/ 10 h 20"/>
              <a:gd name="T32" fmla="*/ 10 w 17"/>
              <a:gd name="T33" fmla="*/ 11 h 20"/>
              <a:gd name="T34" fmla="*/ 10 w 17"/>
              <a:gd name="T35" fmla="*/ 11 h 20"/>
              <a:gd name="T36" fmla="*/ 11 w 17"/>
              <a:gd name="T37" fmla="*/ 11 h 20"/>
              <a:gd name="T38" fmla="*/ 12 w 17"/>
              <a:gd name="T39" fmla="*/ 12 h 20"/>
              <a:gd name="T40" fmla="*/ 12 w 17"/>
              <a:gd name="T41" fmla="*/ 13 h 20"/>
              <a:gd name="T42" fmla="*/ 13 w 17"/>
              <a:gd name="T43" fmla="*/ 14 h 20"/>
              <a:gd name="T44" fmla="*/ 17 w 17"/>
              <a:gd name="T45" fmla="*/ 20 h 20"/>
              <a:gd name="T46" fmla="*/ 5 w 17"/>
              <a:gd name="T47" fmla="*/ 3 h 20"/>
              <a:gd name="T48" fmla="*/ 5 w 17"/>
              <a:gd name="T49" fmla="*/ 9 h 20"/>
              <a:gd name="T50" fmla="*/ 6 w 17"/>
              <a:gd name="T51" fmla="*/ 9 h 20"/>
              <a:gd name="T52" fmla="*/ 9 w 17"/>
              <a:gd name="T53" fmla="*/ 8 h 20"/>
              <a:gd name="T54" fmla="*/ 10 w 17"/>
              <a:gd name="T55" fmla="*/ 6 h 20"/>
              <a:gd name="T56" fmla="*/ 7 w 17"/>
              <a:gd name="T57" fmla="*/ 3 h 20"/>
              <a:gd name="T58" fmla="*/ 5 w 17"/>
              <a:gd name="T5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20">
                <a:moveTo>
                  <a:pt x="17" y="20"/>
                </a:moveTo>
                <a:cubicBezTo>
                  <a:pt x="12" y="20"/>
                  <a:pt x="12" y="20"/>
                  <a:pt x="12" y="20"/>
                </a:cubicBezTo>
                <a:cubicBezTo>
                  <a:pt x="9" y="15"/>
                  <a:pt x="9" y="15"/>
                  <a:pt x="9" y="15"/>
                </a:cubicBezTo>
                <a:cubicBezTo>
                  <a:pt x="8" y="14"/>
                  <a:pt x="8" y="14"/>
                  <a:pt x="8" y="14"/>
                </a:cubicBezTo>
                <a:cubicBezTo>
                  <a:pt x="8" y="13"/>
                  <a:pt x="7" y="13"/>
                  <a:pt x="7" y="13"/>
                </a:cubicBezTo>
                <a:cubicBezTo>
                  <a:pt x="7" y="13"/>
                  <a:pt x="7" y="13"/>
                  <a:pt x="7" y="12"/>
                </a:cubicBezTo>
                <a:cubicBezTo>
                  <a:pt x="6" y="12"/>
                  <a:pt x="6" y="12"/>
                  <a:pt x="6" y="12"/>
                </a:cubicBezTo>
                <a:cubicBezTo>
                  <a:pt x="5" y="12"/>
                  <a:pt x="5" y="12"/>
                  <a:pt x="5" y="12"/>
                </a:cubicBezTo>
                <a:cubicBezTo>
                  <a:pt x="5" y="20"/>
                  <a:pt x="5" y="20"/>
                  <a:pt x="5" y="20"/>
                </a:cubicBezTo>
                <a:cubicBezTo>
                  <a:pt x="0" y="20"/>
                  <a:pt x="0" y="20"/>
                  <a:pt x="0" y="20"/>
                </a:cubicBezTo>
                <a:cubicBezTo>
                  <a:pt x="0" y="0"/>
                  <a:pt x="0" y="0"/>
                  <a:pt x="0" y="0"/>
                </a:cubicBezTo>
                <a:cubicBezTo>
                  <a:pt x="7" y="0"/>
                  <a:pt x="7" y="0"/>
                  <a:pt x="7" y="0"/>
                </a:cubicBezTo>
                <a:cubicBezTo>
                  <a:pt x="12" y="0"/>
                  <a:pt x="14" y="2"/>
                  <a:pt x="14" y="5"/>
                </a:cubicBezTo>
                <a:cubicBezTo>
                  <a:pt x="14" y="6"/>
                  <a:pt x="14" y="7"/>
                  <a:pt x="14" y="7"/>
                </a:cubicBezTo>
                <a:cubicBezTo>
                  <a:pt x="14" y="8"/>
                  <a:pt x="14" y="8"/>
                  <a:pt x="13" y="9"/>
                </a:cubicBezTo>
                <a:cubicBezTo>
                  <a:pt x="13" y="9"/>
                  <a:pt x="12" y="10"/>
                  <a:pt x="12" y="10"/>
                </a:cubicBezTo>
                <a:cubicBezTo>
                  <a:pt x="11" y="10"/>
                  <a:pt x="11" y="11"/>
                  <a:pt x="10" y="11"/>
                </a:cubicBezTo>
                <a:cubicBezTo>
                  <a:pt x="10" y="11"/>
                  <a:pt x="10" y="11"/>
                  <a:pt x="10" y="11"/>
                </a:cubicBezTo>
                <a:cubicBezTo>
                  <a:pt x="10" y="11"/>
                  <a:pt x="11" y="11"/>
                  <a:pt x="11" y="11"/>
                </a:cubicBezTo>
                <a:cubicBezTo>
                  <a:pt x="11" y="12"/>
                  <a:pt x="11" y="12"/>
                  <a:pt x="12" y="12"/>
                </a:cubicBezTo>
                <a:cubicBezTo>
                  <a:pt x="12" y="12"/>
                  <a:pt x="12" y="13"/>
                  <a:pt x="12" y="13"/>
                </a:cubicBezTo>
                <a:cubicBezTo>
                  <a:pt x="13" y="13"/>
                  <a:pt x="13" y="14"/>
                  <a:pt x="13" y="14"/>
                </a:cubicBezTo>
                <a:lnTo>
                  <a:pt x="17" y="20"/>
                </a:lnTo>
                <a:close/>
                <a:moveTo>
                  <a:pt x="5" y="3"/>
                </a:moveTo>
                <a:cubicBezTo>
                  <a:pt x="5" y="9"/>
                  <a:pt x="5" y="9"/>
                  <a:pt x="5" y="9"/>
                </a:cubicBezTo>
                <a:cubicBezTo>
                  <a:pt x="6" y="9"/>
                  <a:pt x="6" y="9"/>
                  <a:pt x="6" y="9"/>
                </a:cubicBezTo>
                <a:cubicBezTo>
                  <a:pt x="7" y="9"/>
                  <a:pt x="8" y="9"/>
                  <a:pt x="9" y="8"/>
                </a:cubicBezTo>
                <a:cubicBezTo>
                  <a:pt x="9" y="8"/>
                  <a:pt x="10" y="7"/>
                  <a:pt x="10" y="6"/>
                </a:cubicBezTo>
                <a:cubicBezTo>
                  <a:pt x="10" y="4"/>
                  <a:pt x="9" y="3"/>
                  <a:pt x="7" y="3"/>
                </a:cubicBezTo>
                <a:lnTo>
                  <a:pt x="5" y="3"/>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21" name="Freeform 43"/>
          <p:cNvSpPr>
            <a:spLocks/>
          </p:cNvSpPr>
          <p:nvPr/>
        </p:nvSpPr>
        <p:spPr bwMode="auto">
          <a:xfrm>
            <a:off x="1168301" y="1576354"/>
            <a:ext cx="8537" cy="12195"/>
          </a:xfrm>
          <a:custGeom>
            <a:avLst/>
            <a:gdLst>
              <a:gd name="T0" fmla="*/ 0 w 13"/>
              <a:gd name="T1" fmla="*/ 19 h 20"/>
              <a:gd name="T2" fmla="*/ 0 w 13"/>
              <a:gd name="T3" fmla="*/ 15 h 20"/>
              <a:gd name="T4" fmla="*/ 2 w 13"/>
              <a:gd name="T5" fmla="*/ 16 h 20"/>
              <a:gd name="T6" fmla="*/ 5 w 13"/>
              <a:gd name="T7" fmla="*/ 17 h 20"/>
              <a:gd name="T8" fmla="*/ 7 w 13"/>
              <a:gd name="T9" fmla="*/ 17 h 20"/>
              <a:gd name="T10" fmla="*/ 8 w 13"/>
              <a:gd name="T11" fmla="*/ 16 h 20"/>
              <a:gd name="T12" fmla="*/ 8 w 13"/>
              <a:gd name="T13" fmla="*/ 16 h 20"/>
              <a:gd name="T14" fmla="*/ 8 w 13"/>
              <a:gd name="T15" fmla="*/ 15 h 20"/>
              <a:gd name="T16" fmla="*/ 8 w 13"/>
              <a:gd name="T17" fmla="*/ 14 h 20"/>
              <a:gd name="T18" fmla="*/ 7 w 13"/>
              <a:gd name="T19" fmla="*/ 13 h 20"/>
              <a:gd name="T20" fmla="*/ 6 w 13"/>
              <a:gd name="T21" fmla="*/ 12 h 20"/>
              <a:gd name="T22" fmla="*/ 4 w 13"/>
              <a:gd name="T23" fmla="*/ 11 h 20"/>
              <a:gd name="T24" fmla="*/ 1 w 13"/>
              <a:gd name="T25" fmla="*/ 9 h 20"/>
              <a:gd name="T26" fmla="*/ 0 w 13"/>
              <a:gd name="T27" fmla="*/ 6 h 20"/>
              <a:gd name="T28" fmla="*/ 0 w 13"/>
              <a:gd name="T29" fmla="*/ 3 h 20"/>
              <a:gd name="T30" fmla="*/ 2 w 13"/>
              <a:gd name="T31" fmla="*/ 1 h 20"/>
              <a:gd name="T32" fmla="*/ 4 w 13"/>
              <a:gd name="T33" fmla="*/ 0 h 20"/>
              <a:gd name="T34" fmla="*/ 7 w 13"/>
              <a:gd name="T35" fmla="*/ 0 h 20"/>
              <a:gd name="T36" fmla="*/ 10 w 13"/>
              <a:gd name="T37" fmla="*/ 0 h 20"/>
              <a:gd name="T38" fmla="*/ 12 w 13"/>
              <a:gd name="T39" fmla="*/ 0 h 20"/>
              <a:gd name="T40" fmla="*/ 12 w 13"/>
              <a:gd name="T41" fmla="*/ 5 h 20"/>
              <a:gd name="T42" fmla="*/ 11 w 13"/>
              <a:gd name="T43" fmla="*/ 4 h 20"/>
              <a:gd name="T44" fmla="*/ 10 w 13"/>
              <a:gd name="T45" fmla="*/ 4 h 20"/>
              <a:gd name="T46" fmla="*/ 9 w 13"/>
              <a:gd name="T47" fmla="*/ 3 h 20"/>
              <a:gd name="T48" fmla="*/ 8 w 13"/>
              <a:gd name="T49" fmla="*/ 3 h 20"/>
              <a:gd name="T50" fmla="*/ 6 w 13"/>
              <a:gd name="T51" fmla="*/ 3 h 20"/>
              <a:gd name="T52" fmla="*/ 5 w 13"/>
              <a:gd name="T53" fmla="*/ 4 h 20"/>
              <a:gd name="T54" fmla="*/ 4 w 13"/>
              <a:gd name="T55" fmla="*/ 4 h 20"/>
              <a:gd name="T56" fmla="*/ 4 w 13"/>
              <a:gd name="T57" fmla="*/ 5 h 20"/>
              <a:gd name="T58" fmla="*/ 5 w 13"/>
              <a:gd name="T59" fmla="*/ 6 h 20"/>
              <a:gd name="T60" fmla="*/ 5 w 13"/>
              <a:gd name="T61" fmla="*/ 7 h 20"/>
              <a:gd name="T62" fmla="*/ 6 w 13"/>
              <a:gd name="T63" fmla="*/ 8 h 20"/>
              <a:gd name="T64" fmla="*/ 8 w 13"/>
              <a:gd name="T65" fmla="*/ 8 h 20"/>
              <a:gd name="T66" fmla="*/ 10 w 13"/>
              <a:gd name="T67" fmla="*/ 9 h 20"/>
              <a:gd name="T68" fmla="*/ 12 w 13"/>
              <a:gd name="T69" fmla="*/ 11 h 20"/>
              <a:gd name="T70" fmla="*/ 13 w 13"/>
              <a:gd name="T71" fmla="*/ 12 h 20"/>
              <a:gd name="T72" fmla="*/ 13 w 13"/>
              <a:gd name="T73" fmla="*/ 14 h 20"/>
              <a:gd name="T74" fmla="*/ 13 w 13"/>
              <a:gd name="T75" fmla="*/ 17 h 20"/>
              <a:gd name="T76" fmla="*/ 11 w 13"/>
              <a:gd name="T77" fmla="*/ 19 h 20"/>
              <a:gd name="T78" fmla="*/ 8 w 13"/>
              <a:gd name="T79" fmla="*/ 20 h 20"/>
              <a:gd name="T80" fmla="*/ 5 w 13"/>
              <a:gd name="T81" fmla="*/ 20 h 20"/>
              <a:gd name="T82" fmla="*/ 2 w 13"/>
              <a:gd name="T83" fmla="*/ 20 h 20"/>
              <a:gd name="T84" fmla="*/ 0 w 13"/>
              <a:gd name="T85"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 h="20">
                <a:moveTo>
                  <a:pt x="0" y="19"/>
                </a:moveTo>
                <a:cubicBezTo>
                  <a:pt x="0" y="15"/>
                  <a:pt x="0" y="15"/>
                  <a:pt x="0" y="15"/>
                </a:cubicBezTo>
                <a:cubicBezTo>
                  <a:pt x="0" y="15"/>
                  <a:pt x="1" y="16"/>
                  <a:pt x="2" y="16"/>
                </a:cubicBezTo>
                <a:cubicBezTo>
                  <a:pt x="3" y="17"/>
                  <a:pt x="4" y="17"/>
                  <a:pt x="5" y="17"/>
                </a:cubicBezTo>
                <a:cubicBezTo>
                  <a:pt x="6" y="17"/>
                  <a:pt x="6" y="17"/>
                  <a:pt x="7" y="17"/>
                </a:cubicBezTo>
                <a:cubicBezTo>
                  <a:pt x="7" y="16"/>
                  <a:pt x="7" y="16"/>
                  <a:pt x="8" y="16"/>
                </a:cubicBezTo>
                <a:cubicBezTo>
                  <a:pt x="8" y="16"/>
                  <a:pt x="8" y="16"/>
                  <a:pt x="8" y="16"/>
                </a:cubicBezTo>
                <a:cubicBezTo>
                  <a:pt x="8" y="15"/>
                  <a:pt x="8" y="15"/>
                  <a:pt x="8" y="15"/>
                </a:cubicBezTo>
                <a:cubicBezTo>
                  <a:pt x="8" y="14"/>
                  <a:pt x="8" y="14"/>
                  <a:pt x="8" y="14"/>
                </a:cubicBezTo>
                <a:cubicBezTo>
                  <a:pt x="8" y="13"/>
                  <a:pt x="8" y="13"/>
                  <a:pt x="7" y="13"/>
                </a:cubicBezTo>
                <a:cubicBezTo>
                  <a:pt x="7" y="13"/>
                  <a:pt x="6" y="12"/>
                  <a:pt x="6" y="12"/>
                </a:cubicBezTo>
                <a:cubicBezTo>
                  <a:pt x="5" y="12"/>
                  <a:pt x="5" y="12"/>
                  <a:pt x="4" y="11"/>
                </a:cubicBezTo>
                <a:cubicBezTo>
                  <a:pt x="3" y="11"/>
                  <a:pt x="1" y="10"/>
                  <a:pt x="1" y="9"/>
                </a:cubicBezTo>
                <a:cubicBezTo>
                  <a:pt x="0" y="8"/>
                  <a:pt x="0" y="7"/>
                  <a:pt x="0" y="6"/>
                </a:cubicBezTo>
                <a:cubicBezTo>
                  <a:pt x="0" y="5"/>
                  <a:pt x="0" y="4"/>
                  <a:pt x="0" y="3"/>
                </a:cubicBezTo>
                <a:cubicBezTo>
                  <a:pt x="1" y="2"/>
                  <a:pt x="1" y="2"/>
                  <a:pt x="2" y="1"/>
                </a:cubicBezTo>
                <a:cubicBezTo>
                  <a:pt x="3" y="1"/>
                  <a:pt x="3" y="0"/>
                  <a:pt x="4" y="0"/>
                </a:cubicBezTo>
                <a:cubicBezTo>
                  <a:pt x="5" y="0"/>
                  <a:pt x="6" y="0"/>
                  <a:pt x="7" y="0"/>
                </a:cubicBezTo>
                <a:cubicBezTo>
                  <a:pt x="8" y="0"/>
                  <a:pt x="9" y="0"/>
                  <a:pt x="10" y="0"/>
                </a:cubicBezTo>
                <a:cubicBezTo>
                  <a:pt x="11" y="0"/>
                  <a:pt x="12" y="0"/>
                  <a:pt x="12" y="0"/>
                </a:cubicBezTo>
                <a:cubicBezTo>
                  <a:pt x="12" y="5"/>
                  <a:pt x="12" y="5"/>
                  <a:pt x="12" y="5"/>
                </a:cubicBezTo>
                <a:cubicBezTo>
                  <a:pt x="12" y="4"/>
                  <a:pt x="12" y="4"/>
                  <a:pt x="11" y="4"/>
                </a:cubicBezTo>
                <a:cubicBezTo>
                  <a:pt x="11" y="4"/>
                  <a:pt x="10" y="4"/>
                  <a:pt x="10" y="4"/>
                </a:cubicBezTo>
                <a:cubicBezTo>
                  <a:pt x="10" y="3"/>
                  <a:pt x="9" y="3"/>
                  <a:pt x="9" y="3"/>
                </a:cubicBezTo>
                <a:cubicBezTo>
                  <a:pt x="8" y="3"/>
                  <a:pt x="8" y="3"/>
                  <a:pt x="8" y="3"/>
                </a:cubicBezTo>
                <a:cubicBezTo>
                  <a:pt x="7" y="3"/>
                  <a:pt x="7" y="3"/>
                  <a:pt x="6" y="3"/>
                </a:cubicBezTo>
                <a:cubicBezTo>
                  <a:pt x="6" y="3"/>
                  <a:pt x="5" y="4"/>
                  <a:pt x="5" y="4"/>
                </a:cubicBezTo>
                <a:cubicBezTo>
                  <a:pt x="5" y="4"/>
                  <a:pt x="5" y="4"/>
                  <a:pt x="4" y="4"/>
                </a:cubicBezTo>
                <a:cubicBezTo>
                  <a:pt x="4" y="5"/>
                  <a:pt x="4" y="5"/>
                  <a:pt x="4" y="5"/>
                </a:cubicBezTo>
                <a:cubicBezTo>
                  <a:pt x="4" y="6"/>
                  <a:pt x="4" y="6"/>
                  <a:pt x="5" y="6"/>
                </a:cubicBezTo>
                <a:cubicBezTo>
                  <a:pt x="5" y="6"/>
                  <a:pt x="5" y="7"/>
                  <a:pt x="5" y="7"/>
                </a:cubicBezTo>
                <a:cubicBezTo>
                  <a:pt x="6" y="7"/>
                  <a:pt x="6" y="7"/>
                  <a:pt x="6" y="8"/>
                </a:cubicBezTo>
                <a:cubicBezTo>
                  <a:pt x="7" y="8"/>
                  <a:pt x="7" y="8"/>
                  <a:pt x="8" y="8"/>
                </a:cubicBezTo>
                <a:cubicBezTo>
                  <a:pt x="9" y="9"/>
                  <a:pt x="10" y="9"/>
                  <a:pt x="10" y="9"/>
                </a:cubicBezTo>
                <a:cubicBezTo>
                  <a:pt x="11" y="10"/>
                  <a:pt x="11" y="10"/>
                  <a:pt x="12" y="11"/>
                </a:cubicBezTo>
                <a:cubicBezTo>
                  <a:pt x="12" y="11"/>
                  <a:pt x="13" y="12"/>
                  <a:pt x="13" y="12"/>
                </a:cubicBezTo>
                <a:cubicBezTo>
                  <a:pt x="13" y="13"/>
                  <a:pt x="13" y="14"/>
                  <a:pt x="13" y="14"/>
                </a:cubicBezTo>
                <a:cubicBezTo>
                  <a:pt x="13" y="15"/>
                  <a:pt x="13" y="16"/>
                  <a:pt x="13" y="17"/>
                </a:cubicBezTo>
                <a:cubicBezTo>
                  <a:pt x="12" y="18"/>
                  <a:pt x="12" y="19"/>
                  <a:pt x="11" y="19"/>
                </a:cubicBezTo>
                <a:cubicBezTo>
                  <a:pt x="10" y="19"/>
                  <a:pt x="9" y="20"/>
                  <a:pt x="8" y="20"/>
                </a:cubicBezTo>
                <a:cubicBezTo>
                  <a:pt x="7" y="20"/>
                  <a:pt x="6" y="20"/>
                  <a:pt x="5" y="20"/>
                </a:cubicBezTo>
                <a:cubicBezTo>
                  <a:pt x="4" y="20"/>
                  <a:pt x="3" y="20"/>
                  <a:pt x="2" y="20"/>
                </a:cubicBezTo>
                <a:cubicBezTo>
                  <a:pt x="1" y="20"/>
                  <a:pt x="0" y="20"/>
                  <a:pt x="0" y="19"/>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22" name="Freeform 44"/>
          <p:cNvSpPr>
            <a:spLocks noEditPoints="1"/>
          </p:cNvSpPr>
          <p:nvPr/>
        </p:nvSpPr>
        <p:spPr bwMode="auto">
          <a:xfrm>
            <a:off x="1176838" y="1576354"/>
            <a:ext cx="12195" cy="12195"/>
          </a:xfrm>
          <a:custGeom>
            <a:avLst/>
            <a:gdLst>
              <a:gd name="T0" fmla="*/ 20 w 20"/>
              <a:gd name="T1" fmla="*/ 20 h 20"/>
              <a:gd name="T2" fmla="*/ 15 w 20"/>
              <a:gd name="T3" fmla="*/ 20 h 20"/>
              <a:gd name="T4" fmla="*/ 14 w 20"/>
              <a:gd name="T5" fmla="*/ 16 h 20"/>
              <a:gd name="T6" fmla="*/ 7 w 20"/>
              <a:gd name="T7" fmla="*/ 16 h 20"/>
              <a:gd name="T8" fmla="*/ 5 w 20"/>
              <a:gd name="T9" fmla="*/ 20 h 20"/>
              <a:gd name="T10" fmla="*/ 0 w 20"/>
              <a:gd name="T11" fmla="*/ 20 h 20"/>
              <a:gd name="T12" fmla="*/ 8 w 20"/>
              <a:gd name="T13" fmla="*/ 0 h 20"/>
              <a:gd name="T14" fmla="*/ 13 w 20"/>
              <a:gd name="T15" fmla="*/ 0 h 20"/>
              <a:gd name="T16" fmla="*/ 20 w 20"/>
              <a:gd name="T17" fmla="*/ 20 h 20"/>
              <a:gd name="T18" fmla="*/ 13 w 20"/>
              <a:gd name="T19" fmla="*/ 12 h 20"/>
              <a:gd name="T20" fmla="*/ 11 w 20"/>
              <a:gd name="T21" fmla="*/ 5 h 20"/>
              <a:gd name="T22" fmla="*/ 10 w 20"/>
              <a:gd name="T23" fmla="*/ 4 h 20"/>
              <a:gd name="T24" fmla="*/ 10 w 20"/>
              <a:gd name="T25" fmla="*/ 4 h 20"/>
              <a:gd name="T26" fmla="*/ 10 w 20"/>
              <a:gd name="T27" fmla="*/ 5 h 20"/>
              <a:gd name="T28" fmla="*/ 8 w 20"/>
              <a:gd name="T29" fmla="*/ 12 h 20"/>
              <a:gd name="T30" fmla="*/ 13 w 20"/>
              <a:gd name="T3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0">
                <a:moveTo>
                  <a:pt x="20" y="20"/>
                </a:moveTo>
                <a:cubicBezTo>
                  <a:pt x="15" y="20"/>
                  <a:pt x="15" y="20"/>
                  <a:pt x="15" y="20"/>
                </a:cubicBezTo>
                <a:cubicBezTo>
                  <a:pt x="14" y="16"/>
                  <a:pt x="14" y="16"/>
                  <a:pt x="14" y="16"/>
                </a:cubicBezTo>
                <a:cubicBezTo>
                  <a:pt x="7" y="16"/>
                  <a:pt x="7" y="16"/>
                  <a:pt x="7" y="16"/>
                </a:cubicBezTo>
                <a:cubicBezTo>
                  <a:pt x="5" y="20"/>
                  <a:pt x="5" y="20"/>
                  <a:pt x="5" y="20"/>
                </a:cubicBezTo>
                <a:cubicBezTo>
                  <a:pt x="0" y="20"/>
                  <a:pt x="0" y="20"/>
                  <a:pt x="0" y="20"/>
                </a:cubicBezTo>
                <a:cubicBezTo>
                  <a:pt x="8" y="0"/>
                  <a:pt x="8" y="0"/>
                  <a:pt x="8" y="0"/>
                </a:cubicBezTo>
                <a:cubicBezTo>
                  <a:pt x="13" y="0"/>
                  <a:pt x="13" y="0"/>
                  <a:pt x="13" y="0"/>
                </a:cubicBezTo>
                <a:lnTo>
                  <a:pt x="20" y="20"/>
                </a:lnTo>
                <a:close/>
                <a:moveTo>
                  <a:pt x="13" y="12"/>
                </a:moveTo>
                <a:cubicBezTo>
                  <a:pt x="11" y="5"/>
                  <a:pt x="11" y="5"/>
                  <a:pt x="11" y="5"/>
                </a:cubicBezTo>
                <a:cubicBezTo>
                  <a:pt x="10" y="5"/>
                  <a:pt x="10" y="4"/>
                  <a:pt x="10" y="4"/>
                </a:cubicBezTo>
                <a:cubicBezTo>
                  <a:pt x="10" y="4"/>
                  <a:pt x="10" y="4"/>
                  <a:pt x="10" y="4"/>
                </a:cubicBezTo>
                <a:cubicBezTo>
                  <a:pt x="10" y="4"/>
                  <a:pt x="10" y="5"/>
                  <a:pt x="10" y="5"/>
                </a:cubicBezTo>
                <a:cubicBezTo>
                  <a:pt x="8" y="12"/>
                  <a:pt x="8" y="12"/>
                  <a:pt x="8" y="12"/>
                </a:cubicBezTo>
                <a:lnTo>
                  <a:pt x="13" y="12"/>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59" name="Freeform 45"/>
          <p:cNvSpPr>
            <a:spLocks/>
          </p:cNvSpPr>
          <p:nvPr/>
        </p:nvSpPr>
        <p:spPr bwMode="auto">
          <a:xfrm>
            <a:off x="1191472" y="1576354"/>
            <a:ext cx="7317" cy="12195"/>
          </a:xfrm>
          <a:custGeom>
            <a:avLst/>
            <a:gdLst>
              <a:gd name="T0" fmla="*/ 6 w 6"/>
              <a:gd name="T1" fmla="*/ 10 h 10"/>
              <a:gd name="T2" fmla="*/ 0 w 6"/>
              <a:gd name="T3" fmla="*/ 10 h 10"/>
              <a:gd name="T4" fmla="*/ 0 w 6"/>
              <a:gd name="T5" fmla="*/ 0 h 10"/>
              <a:gd name="T6" fmla="*/ 2 w 6"/>
              <a:gd name="T7" fmla="*/ 0 h 10"/>
              <a:gd name="T8" fmla="*/ 2 w 6"/>
              <a:gd name="T9" fmla="*/ 8 h 10"/>
              <a:gd name="T10" fmla="*/ 6 w 6"/>
              <a:gd name="T11" fmla="*/ 8 h 10"/>
              <a:gd name="T12" fmla="*/ 6 w 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6" y="10"/>
                </a:moveTo>
                <a:lnTo>
                  <a:pt x="0" y="10"/>
                </a:lnTo>
                <a:lnTo>
                  <a:pt x="0" y="0"/>
                </a:lnTo>
                <a:lnTo>
                  <a:pt x="2" y="0"/>
                </a:lnTo>
                <a:lnTo>
                  <a:pt x="2" y="8"/>
                </a:lnTo>
                <a:lnTo>
                  <a:pt x="6" y="8"/>
                </a:lnTo>
                <a:lnTo>
                  <a:pt x="6" y="1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60" name="Freeform 46"/>
          <p:cNvSpPr>
            <a:spLocks/>
          </p:cNvSpPr>
          <p:nvPr/>
        </p:nvSpPr>
        <p:spPr bwMode="auto">
          <a:xfrm>
            <a:off x="1200007" y="1576354"/>
            <a:ext cx="7317" cy="12195"/>
          </a:xfrm>
          <a:custGeom>
            <a:avLst/>
            <a:gdLst>
              <a:gd name="T0" fmla="*/ 6 w 6"/>
              <a:gd name="T1" fmla="*/ 10 h 10"/>
              <a:gd name="T2" fmla="*/ 0 w 6"/>
              <a:gd name="T3" fmla="*/ 10 h 10"/>
              <a:gd name="T4" fmla="*/ 0 w 6"/>
              <a:gd name="T5" fmla="*/ 0 h 10"/>
              <a:gd name="T6" fmla="*/ 6 w 6"/>
              <a:gd name="T7" fmla="*/ 0 h 10"/>
              <a:gd name="T8" fmla="*/ 6 w 6"/>
              <a:gd name="T9" fmla="*/ 2 h 10"/>
              <a:gd name="T10" fmla="*/ 3 w 6"/>
              <a:gd name="T11" fmla="*/ 2 h 10"/>
              <a:gd name="T12" fmla="*/ 3 w 6"/>
              <a:gd name="T13" fmla="*/ 4 h 10"/>
              <a:gd name="T14" fmla="*/ 6 w 6"/>
              <a:gd name="T15" fmla="*/ 4 h 10"/>
              <a:gd name="T16" fmla="*/ 6 w 6"/>
              <a:gd name="T17" fmla="*/ 6 h 10"/>
              <a:gd name="T18" fmla="*/ 3 w 6"/>
              <a:gd name="T19" fmla="*/ 6 h 10"/>
              <a:gd name="T20" fmla="*/ 3 w 6"/>
              <a:gd name="T21" fmla="*/ 8 h 10"/>
              <a:gd name="T22" fmla="*/ 6 w 6"/>
              <a:gd name="T23" fmla="*/ 8 h 10"/>
              <a:gd name="T24" fmla="*/ 6 w 6"/>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0">
                <a:moveTo>
                  <a:pt x="6" y="10"/>
                </a:moveTo>
                <a:lnTo>
                  <a:pt x="0" y="10"/>
                </a:lnTo>
                <a:lnTo>
                  <a:pt x="0" y="0"/>
                </a:lnTo>
                <a:lnTo>
                  <a:pt x="6" y="0"/>
                </a:lnTo>
                <a:lnTo>
                  <a:pt x="6" y="2"/>
                </a:lnTo>
                <a:lnTo>
                  <a:pt x="3" y="2"/>
                </a:lnTo>
                <a:lnTo>
                  <a:pt x="3" y="4"/>
                </a:lnTo>
                <a:lnTo>
                  <a:pt x="6" y="4"/>
                </a:lnTo>
                <a:lnTo>
                  <a:pt x="6" y="6"/>
                </a:lnTo>
                <a:lnTo>
                  <a:pt x="3" y="6"/>
                </a:lnTo>
                <a:lnTo>
                  <a:pt x="3" y="8"/>
                </a:lnTo>
                <a:lnTo>
                  <a:pt x="6" y="8"/>
                </a:lnTo>
                <a:lnTo>
                  <a:pt x="6" y="1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61" name="Freeform 47"/>
          <p:cNvSpPr>
            <a:spLocks noEditPoints="1"/>
          </p:cNvSpPr>
          <p:nvPr/>
        </p:nvSpPr>
        <p:spPr bwMode="auto">
          <a:xfrm>
            <a:off x="739052" y="1256855"/>
            <a:ext cx="132921" cy="114629"/>
          </a:xfrm>
          <a:custGeom>
            <a:avLst/>
            <a:gdLst>
              <a:gd name="T0" fmla="*/ 108 w 216"/>
              <a:gd name="T1" fmla="*/ 0 h 188"/>
              <a:gd name="T2" fmla="*/ 0 w 216"/>
              <a:gd name="T3" fmla="*/ 85 h 188"/>
              <a:gd name="T4" fmla="*/ 28 w 216"/>
              <a:gd name="T5" fmla="*/ 143 h 188"/>
              <a:gd name="T6" fmla="*/ 14 w 216"/>
              <a:gd name="T7" fmla="*/ 188 h 188"/>
              <a:gd name="T8" fmla="*/ 68 w 216"/>
              <a:gd name="T9" fmla="*/ 164 h 188"/>
              <a:gd name="T10" fmla="*/ 108 w 216"/>
              <a:gd name="T11" fmla="*/ 170 h 188"/>
              <a:gd name="T12" fmla="*/ 216 w 216"/>
              <a:gd name="T13" fmla="*/ 85 h 188"/>
              <a:gd name="T14" fmla="*/ 108 w 216"/>
              <a:gd name="T15" fmla="*/ 0 h 188"/>
              <a:gd name="T16" fmla="*/ 108 w 216"/>
              <a:gd name="T17" fmla="*/ 0 h 188"/>
              <a:gd name="T18" fmla="*/ 108 w 216"/>
              <a:gd name="T1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88">
                <a:moveTo>
                  <a:pt x="108" y="0"/>
                </a:moveTo>
                <a:cubicBezTo>
                  <a:pt x="48" y="0"/>
                  <a:pt x="0" y="38"/>
                  <a:pt x="0" y="85"/>
                </a:cubicBezTo>
                <a:cubicBezTo>
                  <a:pt x="0" y="107"/>
                  <a:pt x="11" y="128"/>
                  <a:pt x="28" y="143"/>
                </a:cubicBezTo>
                <a:cubicBezTo>
                  <a:pt x="28" y="158"/>
                  <a:pt x="25" y="177"/>
                  <a:pt x="14" y="188"/>
                </a:cubicBezTo>
                <a:cubicBezTo>
                  <a:pt x="35" y="188"/>
                  <a:pt x="56" y="174"/>
                  <a:pt x="68" y="164"/>
                </a:cubicBezTo>
                <a:cubicBezTo>
                  <a:pt x="80" y="168"/>
                  <a:pt x="94" y="170"/>
                  <a:pt x="108" y="170"/>
                </a:cubicBezTo>
                <a:cubicBezTo>
                  <a:pt x="168" y="170"/>
                  <a:pt x="216" y="132"/>
                  <a:pt x="216" y="85"/>
                </a:cubicBezTo>
                <a:cubicBezTo>
                  <a:pt x="216" y="38"/>
                  <a:pt x="168" y="0"/>
                  <a:pt x="108" y="0"/>
                </a:cubicBezTo>
                <a:close/>
                <a:moveTo>
                  <a:pt x="108" y="0"/>
                </a:moveTo>
                <a:cubicBezTo>
                  <a:pt x="108" y="0"/>
                  <a:pt x="108" y="0"/>
                  <a:pt x="108"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62" name="Freeform 48"/>
          <p:cNvSpPr>
            <a:spLocks noEditPoints="1"/>
          </p:cNvSpPr>
          <p:nvPr/>
        </p:nvSpPr>
        <p:spPr bwMode="auto">
          <a:xfrm>
            <a:off x="998797" y="1256855"/>
            <a:ext cx="134141" cy="114629"/>
          </a:xfrm>
          <a:custGeom>
            <a:avLst/>
            <a:gdLst>
              <a:gd name="T0" fmla="*/ 108 w 217"/>
              <a:gd name="T1" fmla="*/ 0 h 188"/>
              <a:gd name="T2" fmla="*/ 0 w 217"/>
              <a:gd name="T3" fmla="*/ 85 h 188"/>
              <a:gd name="T4" fmla="*/ 108 w 217"/>
              <a:gd name="T5" fmla="*/ 170 h 188"/>
              <a:gd name="T6" fmla="*/ 148 w 217"/>
              <a:gd name="T7" fmla="*/ 164 h 188"/>
              <a:gd name="T8" fmla="*/ 202 w 217"/>
              <a:gd name="T9" fmla="*/ 188 h 188"/>
              <a:gd name="T10" fmla="*/ 188 w 217"/>
              <a:gd name="T11" fmla="*/ 143 h 188"/>
              <a:gd name="T12" fmla="*/ 217 w 217"/>
              <a:gd name="T13" fmla="*/ 85 h 188"/>
              <a:gd name="T14" fmla="*/ 108 w 217"/>
              <a:gd name="T15" fmla="*/ 0 h 188"/>
              <a:gd name="T16" fmla="*/ 108 w 217"/>
              <a:gd name="T17" fmla="*/ 0 h 188"/>
              <a:gd name="T18" fmla="*/ 108 w 217"/>
              <a:gd name="T1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88">
                <a:moveTo>
                  <a:pt x="108" y="0"/>
                </a:moveTo>
                <a:cubicBezTo>
                  <a:pt x="49" y="0"/>
                  <a:pt x="0" y="38"/>
                  <a:pt x="0" y="85"/>
                </a:cubicBezTo>
                <a:cubicBezTo>
                  <a:pt x="0" y="132"/>
                  <a:pt x="49" y="170"/>
                  <a:pt x="108" y="170"/>
                </a:cubicBezTo>
                <a:cubicBezTo>
                  <a:pt x="122" y="170"/>
                  <a:pt x="136" y="168"/>
                  <a:pt x="148" y="164"/>
                </a:cubicBezTo>
                <a:cubicBezTo>
                  <a:pt x="161" y="174"/>
                  <a:pt x="182" y="188"/>
                  <a:pt x="202" y="188"/>
                </a:cubicBezTo>
                <a:cubicBezTo>
                  <a:pt x="192" y="177"/>
                  <a:pt x="189" y="158"/>
                  <a:pt x="188" y="143"/>
                </a:cubicBezTo>
                <a:cubicBezTo>
                  <a:pt x="206" y="128"/>
                  <a:pt x="217" y="107"/>
                  <a:pt x="217" y="85"/>
                </a:cubicBezTo>
                <a:cubicBezTo>
                  <a:pt x="217" y="38"/>
                  <a:pt x="168" y="0"/>
                  <a:pt x="108" y="0"/>
                </a:cubicBezTo>
                <a:close/>
                <a:moveTo>
                  <a:pt x="108" y="0"/>
                </a:moveTo>
                <a:cubicBezTo>
                  <a:pt x="108" y="0"/>
                  <a:pt x="108" y="0"/>
                  <a:pt x="108"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63" name="Freeform 49"/>
          <p:cNvSpPr>
            <a:spLocks/>
          </p:cNvSpPr>
          <p:nvPr/>
        </p:nvSpPr>
        <p:spPr bwMode="auto">
          <a:xfrm>
            <a:off x="773197" y="1282464"/>
            <a:ext cx="52437" cy="53656"/>
          </a:xfrm>
          <a:custGeom>
            <a:avLst/>
            <a:gdLst>
              <a:gd name="T0" fmla="*/ 86 w 86"/>
              <a:gd name="T1" fmla="*/ 31 h 88"/>
              <a:gd name="T2" fmla="*/ 65 w 86"/>
              <a:gd name="T3" fmla="*/ 83 h 88"/>
              <a:gd name="T4" fmla="*/ 61 w 86"/>
              <a:gd name="T5" fmla="*/ 87 h 88"/>
              <a:gd name="T6" fmla="*/ 55 w 86"/>
              <a:gd name="T7" fmla="*/ 87 h 88"/>
              <a:gd name="T8" fmla="*/ 49 w 86"/>
              <a:gd name="T9" fmla="*/ 85 h 88"/>
              <a:gd name="T10" fmla="*/ 45 w 86"/>
              <a:gd name="T11" fmla="*/ 81 h 88"/>
              <a:gd name="T12" fmla="*/ 45 w 86"/>
              <a:gd name="T13" fmla="*/ 75 h 88"/>
              <a:gd name="T14" fmla="*/ 54 w 86"/>
              <a:gd name="T15" fmla="*/ 52 h 88"/>
              <a:gd name="T16" fmla="*/ 15 w 86"/>
              <a:gd name="T17" fmla="*/ 69 h 88"/>
              <a:gd name="T18" fmla="*/ 5 w 86"/>
              <a:gd name="T19" fmla="*/ 64 h 88"/>
              <a:gd name="T20" fmla="*/ 2 w 86"/>
              <a:gd name="T21" fmla="*/ 57 h 88"/>
              <a:gd name="T22" fmla="*/ 5 w 86"/>
              <a:gd name="T23" fmla="*/ 47 h 88"/>
              <a:gd name="T24" fmla="*/ 45 w 86"/>
              <a:gd name="T25" fmla="*/ 30 h 88"/>
              <a:gd name="T26" fmla="*/ 21 w 86"/>
              <a:gd name="T27" fmla="*/ 21 h 88"/>
              <a:gd name="T28" fmla="*/ 17 w 86"/>
              <a:gd name="T29" fmla="*/ 17 h 88"/>
              <a:gd name="T30" fmla="*/ 17 w 86"/>
              <a:gd name="T31" fmla="*/ 11 h 88"/>
              <a:gd name="T32" fmla="*/ 19 w 86"/>
              <a:gd name="T33" fmla="*/ 5 h 88"/>
              <a:gd name="T34" fmla="*/ 23 w 86"/>
              <a:gd name="T35" fmla="*/ 1 h 88"/>
              <a:gd name="T36" fmla="*/ 29 w 86"/>
              <a:gd name="T37" fmla="*/ 1 h 88"/>
              <a:gd name="T38" fmla="*/ 81 w 86"/>
              <a:gd name="T39" fmla="*/ 21 h 88"/>
              <a:gd name="T40" fmla="*/ 85 w 86"/>
              <a:gd name="T41" fmla="*/ 25 h 88"/>
              <a:gd name="T42" fmla="*/ 86 w 86"/>
              <a:gd name="T43" fmla="*/ 3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88">
                <a:moveTo>
                  <a:pt x="86" y="31"/>
                </a:moveTo>
                <a:cubicBezTo>
                  <a:pt x="65" y="83"/>
                  <a:pt x="65" y="83"/>
                  <a:pt x="65" y="83"/>
                </a:cubicBezTo>
                <a:cubicBezTo>
                  <a:pt x="64" y="85"/>
                  <a:pt x="63" y="87"/>
                  <a:pt x="61" y="87"/>
                </a:cubicBezTo>
                <a:cubicBezTo>
                  <a:pt x="59" y="88"/>
                  <a:pt x="57" y="88"/>
                  <a:pt x="55" y="87"/>
                </a:cubicBezTo>
                <a:cubicBezTo>
                  <a:pt x="49" y="85"/>
                  <a:pt x="49" y="85"/>
                  <a:pt x="49" y="85"/>
                </a:cubicBezTo>
                <a:cubicBezTo>
                  <a:pt x="47" y="84"/>
                  <a:pt x="45" y="83"/>
                  <a:pt x="45" y="81"/>
                </a:cubicBezTo>
                <a:cubicBezTo>
                  <a:pt x="44" y="79"/>
                  <a:pt x="44" y="77"/>
                  <a:pt x="45" y="75"/>
                </a:cubicBezTo>
                <a:cubicBezTo>
                  <a:pt x="54" y="52"/>
                  <a:pt x="54" y="52"/>
                  <a:pt x="54" y="52"/>
                </a:cubicBezTo>
                <a:cubicBezTo>
                  <a:pt x="15" y="69"/>
                  <a:pt x="15" y="69"/>
                  <a:pt x="15" y="69"/>
                </a:cubicBezTo>
                <a:cubicBezTo>
                  <a:pt x="11" y="70"/>
                  <a:pt x="7" y="68"/>
                  <a:pt x="5" y="64"/>
                </a:cubicBezTo>
                <a:cubicBezTo>
                  <a:pt x="2" y="57"/>
                  <a:pt x="2" y="57"/>
                  <a:pt x="2" y="57"/>
                </a:cubicBezTo>
                <a:cubicBezTo>
                  <a:pt x="0" y="53"/>
                  <a:pt x="1" y="49"/>
                  <a:pt x="5" y="47"/>
                </a:cubicBezTo>
                <a:cubicBezTo>
                  <a:pt x="45" y="30"/>
                  <a:pt x="45" y="30"/>
                  <a:pt x="45" y="30"/>
                </a:cubicBezTo>
                <a:cubicBezTo>
                  <a:pt x="21" y="21"/>
                  <a:pt x="21" y="21"/>
                  <a:pt x="21" y="21"/>
                </a:cubicBezTo>
                <a:cubicBezTo>
                  <a:pt x="19" y="20"/>
                  <a:pt x="18" y="19"/>
                  <a:pt x="17" y="17"/>
                </a:cubicBezTo>
                <a:cubicBezTo>
                  <a:pt x="16" y="15"/>
                  <a:pt x="16" y="13"/>
                  <a:pt x="17" y="11"/>
                </a:cubicBezTo>
                <a:cubicBezTo>
                  <a:pt x="19" y="5"/>
                  <a:pt x="19" y="5"/>
                  <a:pt x="19" y="5"/>
                </a:cubicBezTo>
                <a:cubicBezTo>
                  <a:pt x="20" y="3"/>
                  <a:pt x="21" y="2"/>
                  <a:pt x="23" y="1"/>
                </a:cubicBezTo>
                <a:cubicBezTo>
                  <a:pt x="25" y="0"/>
                  <a:pt x="27" y="0"/>
                  <a:pt x="29" y="1"/>
                </a:cubicBezTo>
                <a:cubicBezTo>
                  <a:pt x="81" y="21"/>
                  <a:pt x="81" y="21"/>
                  <a:pt x="81" y="21"/>
                </a:cubicBezTo>
                <a:cubicBezTo>
                  <a:pt x="83" y="22"/>
                  <a:pt x="85" y="23"/>
                  <a:pt x="85" y="25"/>
                </a:cubicBezTo>
                <a:cubicBezTo>
                  <a:pt x="86" y="27"/>
                  <a:pt x="86" y="29"/>
                  <a:pt x="86" y="31"/>
                </a:cubicBez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64" name="Freeform 50"/>
          <p:cNvSpPr>
            <a:spLocks/>
          </p:cNvSpPr>
          <p:nvPr/>
        </p:nvSpPr>
        <p:spPr bwMode="auto">
          <a:xfrm>
            <a:off x="1045136" y="1282464"/>
            <a:ext cx="52437" cy="53656"/>
          </a:xfrm>
          <a:custGeom>
            <a:avLst/>
            <a:gdLst>
              <a:gd name="T0" fmla="*/ 85 w 86"/>
              <a:gd name="T1" fmla="*/ 63 h 88"/>
              <a:gd name="T2" fmla="*/ 81 w 86"/>
              <a:gd name="T3" fmla="*/ 67 h 88"/>
              <a:gd name="T4" fmla="*/ 29 w 86"/>
              <a:gd name="T5" fmla="*/ 87 h 88"/>
              <a:gd name="T6" fmla="*/ 23 w 86"/>
              <a:gd name="T7" fmla="*/ 87 h 88"/>
              <a:gd name="T8" fmla="*/ 19 w 86"/>
              <a:gd name="T9" fmla="*/ 83 h 88"/>
              <a:gd name="T10" fmla="*/ 17 w 86"/>
              <a:gd name="T11" fmla="*/ 77 h 88"/>
              <a:gd name="T12" fmla="*/ 17 w 86"/>
              <a:gd name="T13" fmla="*/ 71 h 88"/>
              <a:gd name="T14" fmla="*/ 21 w 86"/>
              <a:gd name="T15" fmla="*/ 67 h 88"/>
              <a:gd name="T16" fmla="*/ 45 w 86"/>
              <a:gd name="T17" fmla="*/ 58 h 88"/>
              <a:gd name="T18" fmla="*/ 5 w 86"/>
              <a:gd name="T19" fmla="*/ 41 h 88"/>
              <a:gd name="T20" fmla="*/ 2 w 86"/>
              <a:gd name="T21" fmla="*/ 31 h 88"/>
              <a:gd name="T22" fmla="*/ 5 w 86"/>
              <a:gd name="T23" fmla="*/ 24 h 88"/>
              <a:gd name="T24" fmla="*/ 15 w 86"/>
              <a:gd name="T25" fmla="*/ 20 h 88"/>
              <a:gd name="T26" fmla="*/ 54 w 86"/>
              <a:gd name="T27" fmla="*/ 36 h 88"/>
              <a:gd name="T28" fmla="*/ 44 w 86"/>
              <a:gd name="T29" fmla="*/ 13 h 88"/>
              <a:gd name="T30" fmla="*/ 45 w 86"/>
              <a:gd name="T31" fmla="*/ 7 h 88"/>
              <a:gd name="T32" fmla="*/ 49 w 86"/>
              <a:gd name="T33" fmla="*/ 3 h 88"/>
              <a:gd name="T34" fmla="*/ 55 w 86"/>
              <a:gd name="T35" fmla="*/ 1 h 88"/>
              <a:gd name="T36" fmla="*/ 61 w 86"/>
              <a:gd name="T37" fmla="*/ 1 h 88"/>
              <a:gd name="T38" fmla="*/ 65 w 86"/>
              <a:gd name="T39" fmla="*/ 5 h 88"/>
              <a:gd name="T40" fmla="*/ 85 w 86"/>
              <a:gd name="T41" fmla="*/ 57 h 88"/>
              <a:gd name="T42" fmla="*/ 85 w 86"/>
              <a:gd name="T43" fmla="*/ 6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88">
                <a:moveTo>
                  <a:pt x="85" y="63"/>
                </a:moveTo>
                <a:cubicBezTo>
                  <a:pt x="84" y="65"/>
                  <a:pt x="83" y="66"/>
                  <a:pt x="81" y="67"/>
                </a:cubicBezTo>
                <a:cubicBezTo>
                  <a:pt x="29" y="87"/>
                  <a:pt x="29" y="87"/>
                  <a:pt x="29" y="87"/>
                </a:cubicBezTo>
                <a:cubicBezTo>
                  <a:pt x="27" y="88"/>
                  <a:pt x="25" y="88"/>
                  <a:pt x="23" y="87"/>
                </a:cubicBezTo>
                <a:cubicBezTo>
                  <a:pt x="21" y="87"/>
                  <a:pt x="20" y="85"/>
                  <a:pt x="19" y="83"/>
                </a:cubicBezTo>
                <a:cubicBezTo>
                  <a:pt x="17" y="77"/>
                  <a:pt x="17" y="77"/>
                  <a:pt x="17" y="77"/>
                </a:cubicBezTo>
                <a:cubicBezTo>
                  <a:pt x="16" y="75"/>
                  <a:pt x="16" y="73"/>
                  <a:pt x="17" y="71"/>
                </a:cubicBezTo>
                <a:cubicBezTo>
                  <a:pt x="18" y="69"/>
                  <a:pt x="19" y="68"/>
                  <a:pt x="21" y="67"/>
                </a:cubicBezTo>
                <a:cubicBezTo>
                  <a:pt x="45" y="58"/>
                  <a:pt x="45" y="58"/>
                  <a:pt x="45" y="58"/>
                </a:cubicBezTo>
                <a:cubicBezTo>
                  <a:pt x="5" y="41"/>
                  <a:pt x="5" y="41"/>
                  <a:pt x="5" y="41"/>
                </a:cubicBezTo>
                <a:cubicBezTo>
                  <a:pt x="1" y="39"/>
                  <a:pt x="0" y="35"/>
                  <a:pt x="2" y="31"/>
                </a:cubicBezTo>
                <a:cubicBezTo>
                  <a:pt x="5" y="24"/>
                  <a:pt x="5" y="24"/>
                  <a:pt x="5" y="24"/>
                </a:cubicBezTo>
                <a:cubicBezTo>
                  <a:pt x="7" y="20"/>
                  <a:pt x="11" y="18"/>
                  <a:pt x="15" y="20"/>
                </a:cubicBezTo>
                <a:cubicBezTo>
                  <a:pt x="54" y="36"/>
                  <a:pt x="54" y="36"/>
                  <a:pt x="54" y="36"/>
                </a:cubicBezTo>
                <a:cubicBezTo>
                  <a:pt x="44" y="13"/>
                  <a:pt x="44" y="13"/>
                  <a:pt x="44" y="13"/>
                </a:cubicBezTo>
                <a:cubicBezTo>
                  <a:pt x="44" y="11"/>
                  <a:pt x="44" y="9"/>
                  <a:pt x="45" y="7"/>
                </a:cubicBezTo>
                <a:cubicBezTo>
                  <a:pt x="45" y="5"/>
                  <a:pt x="47" y="4"/>
                  <a:pt x="49" y="3"/>
                </a:cubicBezTo>
                <a:cubicBezTo>
                  <a:pt x="55" y="1"/>
                  <a:pt x="55" y="1"/>
                  <a:pt x="55" y="1"/>
                </a:cubicBezTo>
                <a:cubicBezTo>
                  <a:pt x="57" y="0"/>
                  <a:pt x="59" y="0"/>
                  <a:pt x="61" y="1"/>
                </a:cubicBezTo>
                <a:cubicBezTo>
                  <a:pt x="63" y="2"/>
                  <a:pt x="64" y="3"/>
                  <a:pt x="65" y="5"/>
                </a:cubicBezTo>
                <a:cubicBezTo>
                  <a:pt x="85" y="57"/>
                  <a:pt x="85" y="57"/>
                  <a:pt x="85" y="57"/>
                </a:cubicBezTo>
                <a:cubicBezTo>
                  <a:pt x="86" y="59"/>
                  <a:pt x="86" y="61"/>
                  <a:pt x="85" y="63"/>
                </a:cubicBezTo>
                <a:close/>
              </a:path>
            </a:pathLst>
          </a:custGeom>
          <a:solidFill>
            <a:srgbClr val="109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65" name="Freeform 51"/>
          <p:cNvSpPr>
            <a:spLocks noEditPoints="1"/>
          </p:cNvSpPr>
          <p:nvPr/>
        </p:nvSpPr>
        <p:spPr bwMode="auto">
          <a:xfrm>
            <a:off x="519549" y="1059303"/>
            <a:ext cx="840208" cy="841428"/>
          </a:xfrm>
          <a:custGeom>
            <a:avLst/>
            <a:gdLst>
              <a:gd name="T0" fmla="*/ 684 w 1369"/>
              <a:gd name="T1" fmla="*/ 1370 h 1370"/>
              <a:gd name="T2" fmla="*/ 0 w 1369"/>
              <a:gd name="T3" fmla="*/ 685 h 1370"/>
              <a:gd name="T4" fmla="*/ 684 w 1369"/>
              <a:gd name="T5" fmla="*/ 0 h 1370"/>
              <a:gd name="T6" fmla="*/ 1369 w 1369"/>
              <a:gd name="T7" fmla="*/ 685 h 1370"/>
              <a:gd name="T8" fmla="*/ 684 w 1369"/>
              <a:gd name="T9" fmla="*/ 1370 h 1370"/>
              <a:gd name="T10" fmla="*/ 684 w 1369"/>
              <a:gd name="T11" fmla="*/ 96 h 1370"/>
              <a:gd name="T12" fmla="*/ 96 w 1369"/>
              <a:gd name="T13" fmla="*/ 685 h 1370"/>
              <a:gd name="T14" fmla="*/ 684 w 1369"/>
              <a:gd name="T15" fmla="*/ 1274 h 1370"/>
              <a:gd name="T16" fmla="*/ 1273 w 1369"/>
              <a:gd name="T17" fmla="*/ 685 h 1370"/>
              <a:gd name="T18" fmla="*/ 684 w 1369"/>
              <a:gd name="T19" fmla="*/ 96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9" h="1370">
                <a:moveTo>
                  <a:pt x="684" y="1370"/>
                </a:moveTo>
                <a:cubicBezTo>
                  <a:pt x="307" y="1370"/>
                  <a:pt x="0" y="1063"/>
                  <a:pt x="0" y="685"/>
                </a:cubicBezTo>
                <a:cubicBezTo>
                  <a:pt x="0" y="307"/>
                  <a:pt x="307" y="0"/>
                  <a:pt x="684" y="0"/>
                </a:cubicBezTo>
                <a:cubicBezTo>
                  <a:pt x="1062" y="0"/>
                  <a:pt x="1369" y="307"/>
                  <a:pt x="1369" y="685"/>
                </a:cubicBezTo>
                <a:cubicBezTo>
                  <a:pt x="1369" y="1063"/>
                  <a:pt x="1062" y="1370"/>
                  <a:pt x="684" y="1370"/>
                </a:cubicBezTo>
                <a:close/>
                <a:moveTo>
                  <a:pt x="684" y="96"/>
                </a:moveTo>
                <a:cubicBezTo>
                  <a:pt x="360" y="96"/>
                  <a:pt x="96" y="360"/>
                  <a:pt x="96" y="685"/>
                </a:cubicBezTo>
                <a:cubicBezTo>
                  <a:pt x="96" y="1010"/>
                  <a:pt x="360" y="1274"/>
                  <a:pt x="684" y="1274"/>
                </a:cubicBezTo>
                <a:cubicBezTo>
                  <a:pt x="1009" y="1274"/>
                  <a:pt x="1273" y="1010"/>
                  <a:pt x="1273" y="685"/>
                </a:cubicBezTo>
                <a:cubicBezTo>
                  <a:pt x="1273" y="360"/>
                  <a:pt x="1009" y="96"/>
                  <a:pt x="684" y="96"/>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66" name="Oval 165"/>
          <p:cNvSpPr/>
          <p:nvPr userDrawn="1"/>
        </p:nvSpPr>
        <p:spPr>
          <a:xfrm>
            <a:off x="546620" y="1092771"/>
            <a:ext cx="789016" cy="779433"/>
          </a:xfrm>
          <a:prstGeom prst="ellipse">
            <a:avLst/>
          </a:prstGeom>
          <a:noFill/>
          <a:ln w="57150">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170" name="Freeform 8"/>
          <p:cNvSpPr>
            <a:spLocks/>
          </p:cNvSpPr>
          <p:nvPr userDrawn="1"/>
        </p:nvSpPr>
        <p:spPr bwMode="auto">
          <a:xfrm>
            <a:off x="7299297" y="3457595"/>
            <a:ext cx="673790" cy="779324"/>
          </a:xfrm>
          <a:custGeom>
            <a:avLst/>
            <a:gdLst>
              <a:gd name="T0" fmla="*/ 16 w 329"/>
              <a:gd name="T1" fmla="*/ 258 h 381"/>
              <a:gd name="T2" fmla="*/ 8 w 329"/>
              <a:gd name="T3" fmla="*/ 140 h 381"/>
              <a:gd name="T4" fmla="*/ 42 w 329"/>
              <a:gd name="T5" fmla="*/ 54 h 381"/>
              <a:gd name="T6" fmla="*/ 165 w 329"/>
              <a:gd name="T7" fmla="*/ 0 h 381"/>
              <a:gd name="T8" fmla="*/ 289 w 329"/>
              <a:gd name="T9" fmla="*/ 54 h 381"/>
              <a:gd name="T10" fmla="*/ 323 w 329"/>
              <a:gd name="T11" fmla="*/ 140 h 381"/>
              <a:gd name="T12" fmla="*/ 315 w 329"/>
              <a:gd name="T13" fmla="*/ 258 h 381"/>
              <a:gd name="T14" fmla="*/ 165 w 329"/>
              <a:gd name="T15" fmla="*/ 381 h 381"/>
              <a:gd name="T16" fmla="*/ 16 w 329"/>
              <a:gd name="T17" fmla="*/ 25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381">
                <a:moveTo>
                  <a:pt x="16" y="258"/>
                </a:moveTo>
                <a:cubicBezTo>
                  <a:pt x="0" y="180"/>
                  <a:pt x="8" y="140"/>
                  <a:pt x="8" y="140"/>
                </a:cubicBezTo>
                <a:cubicBezTo>
                  <a:pt x="13" y="105"/>
                  <a:pt x="24" y="76"/>
                  <a:pt x="42" y="54"/>
                </a:cubicBezTo>
                <a:cubicBezTo>
                  <a:pt x="69" y="18"/>
                  <a:pt x="111" y="0"/>
                  <a:pt x="165" y="0"/>
                </a:cubicBezTo>
                <a:cubicBezTo>
                  <a:pt x="220" y="0"/>
                  <a:pt x="262" y="18"/>
                  <a:pt x="289" y="54"/>
                </a:cubicBezTo>
                <a:cubicBezTo>
                  <a:pt x="306" y="76"/>
                  <a:pt x="318" y="105"/>
                  <a:pt x="323" y="140"/>
                </a:cubicBezTo>
                <a:cubicBezTo>
                  <a:pt x="323" y="140"/>
                  <a:pt x="329" y="206"/>
                  <a:pt x="315" y="258"/>
                </a:cubicBezTo>
                <a:cubicBezTo>
                  <a:pt x="288" y="335"/>
                  <a:pt x="217" y="381"/>
                  <a:pt x="165" y="381"/>
                </a:cubicBezTo>
                <a:cubicBezTo>
                  <a:pt x="114" y="381"/>
                  <a:pt x="43" y="335"/>
                  <a:pt x="16" y="258"/>
                </a:cubicBezTo>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71" name="Oval 9"/>
          <p:cNvSpPr>
            <a:spLocks noChangeArrowheads="1"/>
          </p:cNvSpPr>
          <p:nvPr userDrawn="1"/>
        </p:nvSpPr>
        <p:spPr bwMode="auto">
          <a:xfrm>
            <a:off x="7705195" y="3802607"/>
            <a:ext cx="93358" cy="9335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72" name="Oval 10"/>
          <p:cNvSpPr>
            <a:spLocks noChangeArrowheads="1"/>
          </p:cNvSpPr>
          <p:nvPr userDrawn="1"/>
        </p:nvSpPr>
        <p:spPr bwMode="auto">
          <a:xfrm>
            <a:off x="7477892" y="3802607"/>
            <a:ext cx="89297" cy="9335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73" name="Freeform 11"/>
          <p:cNvSpPr>
            <a:spLocks noEditPoints="1"/>
          </p:cNvSpPr>
          <p:nvPr userDrawn="1"/>
        </p:nvSpPr>
        <p:spPr bwMode="auto">
          <a:xfrm>
            <a:off x="7364241" y="3619954"/>
            <a:ext cx="547963" cy="564197"/>
          </a:xfrm>
          <a:custGeom>
            <a:avLst/>
            <a:gdLst>
              <a:gd name="T0" fmla="*/ 268 w 269"/>
              <a:gd name="T1" fmla="*/ 85 h 276"/>
              <a:gd name="T2" fmla="*/ 269 w 269"/>
              <a:gd name="T3" fmla="*/ 113 h 276"/>
              <a:gd name="T4" fmla="*/ 134 w 269"/>
              <a:gd name="T5" fmla="*/ 276 h 276"/>
              <a:gd name="T6" fmla="*/ 29 w 269"/>
              <a:gd name="T7" fmla="*/ 208 h 276"/>
              <a:gd name="T8" fmla="*/ 9 w 269"/>
              <a:gd name="T9" fmla="*/ 168 h 276"/>
              <a:gd name="T10" fmla="*/ 0 w 269"/>
              <a:gd name="T11" fmla="*/ 113 h 276"/>
              <a:gd name="T12" fmla="*/ 0 w 269"/>
              <a:gd name="T13" fmla="*/ 96 h 276"/>
              <a:gd name="T14" fmla="*/ 73 w 269"/>
              <a:gd name="T15" fmla="*/ 5 h 276"/>
              <a:gd name="T16" fmla="*/ 82 w 269"/>
              <a:gd name="T17" fmla="*/ 13 h 276"/>
              <a:gd name="T18" fmla="*/ 82 w 269"/>
              <a:gd name="T19" fmla="*/ 13 h 276"/>
              <a:gd name="T20" fmla="*/ 82 w 269"/>
              <a:gd name="T21" fmla="*/ 13 h 276"/>
              <a:gd name="T22" fmla="*/ 87 w 269"/>
              <a:gd name="T23" fmla="*/ 20 h 276"/>
              <a:gd name="T24" fmla="*/ 193 w 269"/>
              <a:gd name="T25" fmla="*/ 76 h 276"/>
              <a:gd name="T26" fmla="*/ 181 w 269"/>
              <a:gd name="T27" fmla="*/ 53 h 276"/>
              <a:gd name="T28" fmla="*/ 268 w 269"/>
              <a:gd name="T29" fmla="*/ 85 h 276"/>
              <a:gd name="T30" fmla="*/ 213 w 269"/>
              <a:gd name="T31" fmla="*/ 112 h 276"/>
              <a:gd name="T32" fmla="*/ 190 w 269"/>
              <a:gd name="T33" fmla="*/ 90 h 276"/>
              <a:gd name="T34" fmla="*/ 168 w 269"/>
              <a:gd name="T35" fmla="*/ 112 h 276"/>
              <a:gd name="T36" fmla="*/ 190 w 269"/>
              <a:gd name="T37" fmla="*/ 135 h 276"/>
              <a:gd name="T38" fmla="*/ 213 w 269"/>
              <a:gd name="T39" fmla="*/ 112 h 276"/>
              <a:gd name="T40" fmla="*/ 101 w 269"/>
              <a:gd name="T41" fmla="*/ 112 h 276"/>
              <a:gd name="T42" fmla="*/ 78 w 269"/>
              <a:gd name="T43" fmla="*/ 90 h 276"/>
              <a:gd name="T44" fmla="*/ 56 w 269"/>
              <a:gd name="T45" fmla="*/ 112 h 276"/>
              <a:gd name="T46" fmla="*/ 78 w 269"/>
              <a:gd name="T47" fmla="*/ 135 h 276"/>
              <a:gd name="T48" fmla="*/ 101 w 269"/>
              <a:gd name="T49" fmla="*/ 11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76">
                <a:moveTo>
                  <a:pt x="268" y="85"/>
                </a:moveTo>
                <a:cubicBezTo>
                  <a:pt x="269" y="94"/>
                  <a:pt x="269" y="103"/>
                  <a:pt x="269" y="113"/>
                </a:cubicBezTo>
                <a:cubicBezTo>
                  <a:pt x="269" y="218"/>
                  <a:pt x="180" y="276"/>
                  <a:pt x="134" y="276"/>
                </a:cubicBezTo>
                <a:cubicBezTo>
                  <a:pt x="105" y="276"/>
                  <a:pt x="59" y="253"/>
                  <a:pt x="29" y="208"/>
                </a:cubicBezTo>
                <a:cubicBezTo>
                  <a:pt x="15" y="187"/>
                  <a:pt x="13" y="180"/>
                  <a:pt x="9" y="168"/>
                </a:cubicBezTo>
                <a:cubicBezTo>
                  <a:pt x="3" y="152"/>
                  <a:pt x="0" y="133"/>
                  <a:pt x="0" y="113"/>
                </a:cubicBezTo>
                <a:cubicBezTo>
                  <a:pt x="0" y="107"/>
                  <a:pt x="0" y="102"/>
                  <a:pt x="0" y="96"/>
                </a:cubicBezTo>
                <a:cubicBezTo>
                  <a:pt x="38" y="91"/>
                  <a:pt x="72" y="53"/>
                  <a:pt x="73" y="5"/>
                </a:cubicBezTo>
                <a:cubicBezTo>
                  <a:pt x="74" y="0"/>
                  <a:pt x="76" y="5"/>
                  <a:pt x="82" y="13"/>
                </a:cubicBezTo>
                <a:cubicBezTo>
                  <a:pt x="82" y="13"/>
                  <a:pt x="82" y="13"/>
                  <a:pt x="82" y="13"/>
                </a:cubicBezTo>
                <a:cubicBezTo>
                  <a:pt x="82" y="13"/>
                  <a:pt x="82" y="13"/>
                  <a:pt x="82" y="13"/>
                </a:cubicBezTo>
                <a:cubicBezTo>
                  <a:pt x="84" y="15"/>
                  <a:pt x="85" y="17"/>
                  <a:pt x="87" y="20"/>
                </a:cubicBezTo>
                <a:cubicBezTo>
                  <a:pt x="123" y="62"/>
                  <a:pt x="170" y="57"/>
                  <a:pt x="193" y="76"/>
                </a:cubicBezTo>
                <a:cubicBezTo>
                  <a:pt x="191" y="66"/>
                  <a:pt x="186" y="59"/>
                  <a:pt x="181" y="53"/>
                </a:cubicBezTo>
                <a:cubicBezTo>
                  <a:pt x="220" y="57"/>
                  <a:pt x="251" y="69"/>
                  <a:pt x="268" y="85"/>
                </a:cubicBezTo>
                <a:close/>
                <a:moveTo>
                  <a:pt x="213" y="112"/>
                </a:moveTo>
                <a:cubicBezTo>
                  <a:pt x="213" y="100"/>
                  <a:pt x="203" y="90"/>
                  <a:pt x="190" y="90"/>
                </a:cubicBezTo>
                <a:cubicBezTo>
                  <a:pt x="178" y="90"/>
                  <a:pt x="168" y="100"/>
                  <a:pt x="168" y="112"/>
                </a:cubicBezTo>
                <a:cubicBezTo>
                  <a:pt x="168" y="125"/>
                  <a:pt x="178" y="135"/>
                  <a:pt x="190" y="135"/>
                </a:cubicBezTo>
                <a:cubicBezTo>
                  <a:pt x="203" y="135"/>
                  <a:pt x="213" y="125"/>
                  <a:pt x="213" y="112"/>
                </a:cubicBezTo>
                <a:close/>
                <a:moveTo>
                  <a:pt x="101" y="112"/>
                </a:moveTo>
                <a:cubicBezTo>
                  <a:pt x="101" y="100"/>
                  <a:pt x="91" y="90"/>
                  <a:pt x="78" y="90"/>
                </a:cubicBezTo>
                <a:cubicBezTo>
                  <a:pt x="66" y="90"/>
                  <a:pt x="56" y="100"/>
                  <a:pt x="56" y="112"/>
                </a:cubicBezTo>
                <a:cubicBezTo>
                  <a:pt x="56" y="125"/>
                  <a:pt x="66" y="135"/>
                  <a:pt x="78" y="135"/>
                </a:cubicBezTo>
                <a:cubicBezTo>
                  <a:pt x="91" y="135"/>
                  <a:pt x="101" y="125"/>
                  <a:pt x="101"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74" name="Freeform 12"/>
          <p:cNvSpPr>
            <a:spLocks/>
          </p:cNvSpPr>
          <p:nvPr userDrawn="1"/>
        </p:nvSpPr>
        <p:spPr bwMode="auto">
          <a:xfrm>
            <a:off x="7254647" y="4165039"/>
            <a:ext cx="763088" cy="638959"/>
          </a:xfrm>
          <a:custGeom>
            <a:avLst/>
            <a:gdLst>
              <a:gd name="T0" fmla="*/ 233 w 373"/>
              <a:gd name="T1" fmla="*/ 0 h 218"/>
              <a:gd name="T2" fmla="*/ 140 w 373"/>
              <a:gd name="T3" fmla="*/ 0 h 218"/>
              <a:gd name="T4" fmla="*/ 0 w 373"/>
              <a:gd name="T5" fmla="*/ 140 h 218"/>
              <a:gd name="T6" fmla="*/ 0 w 373"/>
              <a:gd name="T7" fmla="*/ 218 h 218"/>
              <a:gd name="T8" fmla="*/ 373 w 373"/>
              <a:gd name="T9" fmla="*/ 218 h 218"/>
              <a:gd name="T10" fmla="*/ 373 w 373"/>
              <a:gd name="T11" fmla="*/ 140 h 218"/>
              <a:gd name="T12" fmla="*/ 233 w 373"/>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373" h="218">
                <a:moveTo>
                  <a:pt x="233" y="0"/>
                </a:moveTo>
                <a:cubicBezTo>
                  <a:pt x="140" y="0"/>
                  <a:pt x="140" y="0"/>
                  <a:pt x="140" y="0"/>
                </a:cubicBezTo>
                <a:cubicBezTo>
                  <a:pt x="63" y="0"/>
                  <a:pt x="0" y="63"/>
                  <a:pt x="0" y="140"/>
                </a:cubicBezTo>
                <a:cubicBezTo>
                  <a:pt x="0" y="218"/>
                  <a:pt x="0" y="218"/>
                  <a:pt x="0" y="218"/>
                </a:cubicBezTo>
                <a:cubicBezTo>
                  <a:pt x="373" y="218"/>
                  <a:pt x="373" y="218"/>
                  <a:pt x="373" y="218"/>
                </a:cubicBezTo>
                <a:cubicBezTo>
                  <a:pt x="373" y="140"/>
                  <a:pt x="373" y="140"/>
                  <a:pt x="373" y="140"/>
                </a:cubicBezTo>
                <a:cubicBezTo>
                  <a:pt x="373" y="63"/>
                  <a:pt x="310" y="0"/>
                  <a:pt x="233"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75" name="Freeform 13"/>
          <p:cNvSpPr>
            <a:spLocks/>
          </p:cNvSpPr>
          <p:nvPr userDrawn="1"/>
        </p:nvSpPr>
        <p:spPr bwMode="auto">
          <a:xfrm>
            <a:off x="7546893" y="4175376"/>
            <a:ext cx="190773" cy="133945"/>
          </a:xfrm>
          <a:custGeom>
            <a:avLst/>
            <a:gdLst>
              <a:gd name="T0" fmla="*/ 60 w 92"/>
              <a:gd name="T1" fmla="*/ 65 h 65"/>
              <a:gd name="T2" fmla="*/ 32 w 92"/>
              <a:gd name="T3" fmla="*/ 65 h 65"/>
              <a:gd name="T4" fmla="*/ 0 w 92"/>
              <a:gd name="T5" fmla="*/ 32 h 65"/>
              <a:gd name="T6" fmla="*/ 0 w 92"/>
              <a:gd name="T7" fmla="*/ 32 h 65"/>
              <a:gd name="T8" fmla="*/ 32 w 92"/>
              <a:gd name="T9" fmla="*/ 0 h 65"/>
              <a:gd name="T10" fmla="*/ 60 w 92"/>
              <a:gd name="T11" fmla="*/ 0 h 65"/>
              <a:gd name="T12" fmla="*/ 92 w 92"/>
              <a:gd name="T13" fmla="*/ 32 h 65"/>
              <a:gd name="T14" fmla="*/ 92 w 92"/>
              <a:gd name="T15" fmla="*/ 32 h 65"/>
              <a:gd name="T16" fmla="*/ 60 w 92"/>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5">
                <a:moveTo>
                  <a:pt x="60" y="65"/>
                </a:moveTo>
                <a:cubicBezTo>
                  <a:pt x="32" y="65"/>
                  <a:pt x="32" y="65"/>
                  <a:pt x="32" y="65"/>
                </a:cubicBezTo>
                <a:cubicBezTo>
                  <a:pt x="14" y="65"/>
                  <a:pt x="0" y="50"/>
                  <a:pt x="0" y="32"/>
                </a:cubicBezTo>
                <a:cubicBezTo>
                  <a:pt x="0" y="32"/>
                  <a:pt x="0" y="32"/>
                  <a:pt x="0" y="32"/>
                </a:cubicBezTo>
                <a:cubicBezTo>
                  <a:pt x="0" y="15"/>
                  <a:pt x="14" y="0"/>
                  <a:pt x="32" y="0"/>
                </a:cubicBezTo>
                <a:cubicBezTo>
                  <a:pt x="60" y="0"/>
                  <a:pt x="60" y="0"/>
                  <a:pt x="60" y="0"/>
                </a:cubicBezTo>
                <a:cubicBezTo>
                  <a:pt x="77" y="0"/>
                  <a:pt x="92" y="15"/>
                  <a:pt x="92" y="32"/>
                </a:cubicBezTo>
                <a:cubicBezTo>
                  <a:pt x="92" y="32"/>
                  <a:pt x="92" y="32"/>
                  <a:pt x="92" y="32"/>
                </a:cubicBezTo>
                <a:cubicBezTo>
                  <a:pt x="92" y="50"/>
                  <a:pt x="77" y="65"/>
                  <a:pt x="60" y="65"/>
                </a:cubicBez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76" name="Freeform 14"/>
          <p:cNvSpPr>
            <a:spLocks/>
          </p:cNvSpPr>
          <p:nvPr userDrawn="1"/>
        </p:nvSpPr>
        <p:spPr bwMode="auto">
          <a:xfrm>
            <a:off x="7563129" y="4284973"/>
            <a:ext cx="158301" cy="461711"/>
          </a:xfrm>
          <a:custGeom>
            <a:avLst/>
            <a:gdLst>
              <a:gd name="T0" fmla="*/ 31 w 39"/>
              <a:gd name="T1" fmla="*/ 87 h 87"/>
              <a:gd name="T2" fmla="*/ 9 w 39"/>
              <a:gd name="T3" fmla="*/ 87 h 87"/>
              <a:gd name="T4" fmla="*/ 0 w 39"/>
              <a:gd name="T5" fmla="*/ 73 h 87"/>
              <a:gd name="T6" fmla="*/ 5 w 39"/>
              <a:gd name="T7" fmla="*/ 0 h 87"/>
              <a:gd name="T8" fmla="*/ 34 w 39"/>
              <a:gd name="T9" fmla="*/ 0 h 87"/>
              <a:gd name="T10" fmla="*/ 39 w 39"/>
              <a:gd name="T11" fmla="*/ 73 h 87"/>
              <a:gd name="T12" fmla="*/ 31 w 39"/>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39" h="87">
                <a:moveTo>
                  <a:pt x="31" y="87"/>
                </a:moveTo>
                <a:lnTo>
                  <a:pt x="9" y="87"/>
                </a:lnTo>
                <a:lnTo>
                  <a:pt x="0" y="73"/>
                </a:lnTo>
                <a:lnTo>
                  <a:pt x="5" y="0"/>
                </a:lnTo>
                <a:lnTo>
                  <a:pt x="34" y="0"/>
                </a:lnTo>
                <a:lnTo>
                  <a:pt x="39" y="73"/>
                </a:lnTo>
                <a:lnTo>
                  <a:pt x="31" y="87"/>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77" name="Freeform 15"/>
          <p:cNvSpPr>
            <a:spLocks/>
          </p:cNvSpPr>
          <p:nvPr/>
        </p:nvSpPr>
        <p:spPr bwMode="auto">
          <a:xfrm>
            <a:off x="8102974" y="3299294"/>
            <a:ext cx="706262" cy="292247"/>
          </a:xfrm>
          <a:custGeom>
            <a:avLst/>
            <a:gdLst>
              <a:gd name="T0" fmla="*/ 247 w 345"/>
              <a:gd name="T1" fmla="*/ 1 h 143"/>
              <a:gd name="T2" fmla="*/ 345 w 345"/>
              <a:gd name="T3" fmla="*/ 140 h 143"/>
              <a:gd name="T4" fmla="*/ 329 w 345"/>
              <a:gd name="T5" fmla="*/ 143 h 143"/>
              <a:gd name="T6" fmla="*/ 245 w 345"/>
              <a:gd name="T7" fmla="*/ 18 h 143"/>
              <a:gd name="T8" fmla="*/ 158 w 345"/>
              <a:gd name="T9" fmla="*/ 118 h 143"/>
              <a:gd name="T10" fmla="*/ 15 w 345"/>
              <a:gd name="T11" fmla="*/ 124 h 143"/>
              <a:gd name="T12" fmla="*/ 0 w 345"/>
              <a:gd name="T13" fmla="*/ 124 h 143"/>
              <a:gd name="T14" fmla="*/ 0 w 345"/>
              <a:gd name="T15" fmla="*/ 105 h 143"/>
              <a:gd name="T16" fmla="*/ 81 w 345"/>
              <a:gd name="T17" fmla="*/ 32 h 143"/>
              <a:gd name="T18" fmla="*/ 114 w 345"/>
              <a:gd name="T19" fmla="*/ 26 h 143"/>
              <a:gd name="T20" fmla="*/ 114 w 345"/>
              <a:gd name="T21" fmla="*/ 5 h 143"/>
              <a:gd name="T22" fmla="*/ 139 w 345"/>
              <a:gd name="T23" fmla="*/ 0 h 143"/>
              <a:gd name="T24" fmla="*/ 147 w 345"/>
              <a:gd name="T25" fmla="*/ 2 h 143"/>
              <a:gd name="T26" fmla="*/ 147 w 345"/>
              <a:gd name="T27" fmla="*/ 19 h 143"/>
              <a:gd name="T28" fmla="*/ 247 w 345"/>
              <a:gd name="T29"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 h="143">
                <a:moveTo>
                  <a:pt x="247" y="1"/>
                </a:moveTo>
                <a:cubicBezTo>
                  <a:pt x="345" y="140"/>
                  <a:pt x="345" y="140"/>
                  <a:pt x="345" y="140"/>
                </a:cubicBezTo>
                <a:cubicBezTo>
                  <a:pt x="329" y="143"/>
                  <a:pt x="329" y="143"/>
                  <a:pt x="329" y="143"/>
                </a:cubicBezTo>
                <a:cubicBezTo>
                  <a:pt x="245" y="18"/>
                  <a:pt x="245" y="18"/>
                  <a:pt x="245" y="18"/>
                </a:cubicBezTo>
                <a:cubicBezTo>
                  <a:pt x="158" y="118"/>
                  <a:pt x="158" y="118"/>
                  <a:pt x="158" y="118"/>
                </a:cubicBezTo>
                <a:cubicBezTo>
                  <a:pt x="15" y="124"/>
                  <a:pt x="15" y="124"/>
                  <a:pt x="15" y="124"/>
                </a:cubicBezTo>
                <a:cubicBezTo>
                  <a:pt x="8" y="124"/>
                  <a:pt x="0" y="124"/>
                  <a:pt x="0" y="124"/>
                </a:cubicBezTo>
                <a:cubicBezTo>
                  <a:pt x="0" y="105"/>
                  <a:pt x="0" y="105"/>
                  <a:pt x="0" y="105"/>
                </a:cubicBezTo>
                <a:cubicBezTo>
                  <a:pt x="81" y="32"/>
                  <a:pt x="81" y="32"/>
                  <a:pt x="81" y="32"/>
                </a:cubicBezTo>
                <a:cubicBezTo>
                  <a:pt x="114" y="26"/>
                  <a:pt x="114" y="26"/>
                  <a:pt x="114" y="26"/>
                </a:cubicBezTo>
                <a:cubicBezTo>
                  <a:pt x="114" y="5"/>
                  <a:pt x="114" y="5"/>
                  <a:pt x="114" y="5"/>
                </a:cubicBezTo>
                <a:cubicBezTo>
                  <a:pt x="139" y="0"/>
                  <a:pt x="139" y="0"/>
                  <a:pt x="139" y="0"/>
                </a:cubicBezTo>
                <a:cubicBezTo>
                  <a:pt x="147" y="2"/>
                  <a:pt x="147" y="2"/>
                  <a:pt x="147" y="2"/>
                </a:cubicBezTo>
                <a:cubicBezTo>
                  <a:pt x="147" y="19"/>
                  <a:pt x="147" y="19"/>
                  <a:pt x="147" y="19"/>
                </a:cubicBezTo>
                <a:lnTo>
                  <a:pt x="247" y="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78" name="Freeform 16"/>
          <p:cNvSpPr>
            <a:spLocks/>
          </p:cNvSpPr>
          <p:nvPr/>
        </p:nvSpPr>
        <p:spPr bwMode="auto">
          <a:xfrm>
            <a:off x="8102974" y="3335826"/>
            <a:ext cx="673790" cy="255714"/>
          </a:xfrm>
          <a:custGeom>
            <a:avLst/>
            <a:gdLst>
              <a:gd name="T0" fmla="*/ 245 w 329"/>
              <a:gd name="T1" fmla="*/ 0 h 125"/>
              <a:gd name="T2" fmla="*/ 329 w 329"/>
              <a:gd name="T3" fmla="*/ 125 h 125"/>
              <a:gd name="T4" fmla="*/ 323 w 329"/>
              <a:gd name="T5" fmla="*/ 125 h 125"/>
              <a:gd name="T6" fmla="*/ 245 w 329"/>
              <a:gd name="T7" fmla="*/ 8 h 125"/>
              <a:gd name="T8" fmla="*/ 161 w 329"/>
              <a:gd name="T9" fmla="*/ 106 h 125"/>
              <a:gd name="T10" fmla="*/ 23 w 329"/>
              <a:gd name="T11" fmla="*/ 111 h 125"/>
              <a:gd name="T12" fmla="*/ 0 w 329"/>
              <a:gd name="T13" fmla="*/ 111 h 125"/>
              <a:gd name="T14" fmla="*/ 0 w 329"/>
              <a:gd name="T15" fmla="*/ 106 h 125"/>
              <a:gd name="T16" fmla="*/ 15 w 329"/>
              <a:gd name="T17" fmla="*/ 106 h 125"/>
              <a:gd name="T18" fmla="*/ 158 w 329"/>
              <a:gd name="T19" fmla="*/ 100 h 125"/>
              <a:gd name="T20" fmla="*/ 245 w 329"/>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125">
                <a:moveTo>
                  <a:pt x="245" y="0"/>
                </a:moveTo>
                <a:cubicBezTo>
                  <a:pt x="329" y="125"/>
                  <a:pt x="329" y="125"/>
                  <a:pt x="329" y="125"/>
                </a:cubicBezTo>
                <a:cubicBezTo>
                  <a:pt x="323" y="125"/>
                  <a:pt x="323" y="125"/>
                  <a:pt x="323" y="125"/>
                </a:cubicBezTo>
                <a:cubicBezTo>
                  <a:pt x="245" y="8"/>
                  <a:pt x="245" y="8"/>
                  <a:pt x="245" y="8"/>
                </a:cubicBezTo>
                <a:cubicBezTo>
                  <a:pt x="161" y="106"/>
                  <a:pt x="161" y="106"/>
                  <a:pt x="161" y="106"/>
                </a:cubicBezTo>
                <a:cubicBezTo>
                  <a:pt x="23" y="111"/>
                  <a:pt x="23" y="111"/>
                  <a:pt x="23" y="111"/>
                </a:cubicBezTo>
                <a:cubicBezTo>
                  <a:pt x="0" y="111"/>
                  <a:pt x="0" y="111"/>
                  <a:pt x="0" y="111"/>
                </a:cubicBezTo>
                <a:cubicBezTo>
                  <a:pt x="0" y="106"/>
                  <a:pt x="0" y="106"/>
                  <a:pt x="0" y="106"/>
                </a:cubicBezTo>
                <a:cubicBezTo>
                  <a:pt x="0" y="106"/>
                  <a:pt x="8" y="106"/>
                  <a:pt x="15" y="106"/>
                </a:cubicBezTo>
                <a:cubicBezTo>
                  <a:pt x="158" y="100"/>
                  <a:pt x="158" y="100"/>
                  <a:pt x="158" y="100"/>
                </a:cubicBezTo>
                <a:lnTo>
                  <a:pt x="245" y="0"/>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79" name="Freeform 17"/>
          <p:cNvSpPr>
            <a:spLocks noEditPoints="1"/>
          </p:cNvSpPr>
          <p:nvPr/>
        </p:nvSpPr>
        <p:spPr bwMode="auto">
          <a:xfrm>
            <a:off x="8147622" y="3352062"/>
            <a:ext cx="616964" cy="483017"/>
          </a:xfrm>
          <a:custGeom>
            <a:avLst/>
            <a:gdLst>
              <a:gd name="T0" fmla="*/ 152 w 152"/>
              <a:gd name="T1" fmla="*/ 59 h 119"/>
              <a:gd name="T2" fmla="*/ 152 w 152"/>
              <a:gd name="T3" fmla="*/ 108 h 119"/>
              <a:gd name="T4" fmla="*/ 122 w 152"/>
              <a:gd name="T5" fmla="*/ 112 h 119"/>
              <a:gd name="T6" fmla="*/ 122 w 152"/>
              <a:gd name="T7" fmla="*/ 68 h 119"/>
              <a:gd name="T8" fmla="*/ 120 w 152"/>
              <a:gd name="T9" fmla="*/ 68 h 119"/>
              <a:gd name="T10" fmla="*/ 104 w 152"/>
              <a:gd name="T11" fmla="*/ 68 h 119"/>
              <a:gd name="T12" fmla="*/ 104 w 152"/>
              <a:gd name="T13" fmla="*/ 114 h 119"/>
              <a:gd name="T14" fmla="*/ 64 w 152"/>
              <a:gd name="T15" fmla="*/ 119 h 119"/>
              <a:gd name="T16" fmla="*/ 64 w 152"/>
              <a:gd name="T17" fmla="*/ 119 h 119"/>
              <a:gd name="T18" fmla="*/ 0 w 152"/>
              <a:gd name="T19" fmla="*/ 111 h 119"/>
              <a:gd name="T20" fmla="*/ 0 w 152"/>
              <a:gd name="T21" fmla="*/ 52 h 119"/>
              <a:gd name="T22" fmla="*/ 70 w 152"/>
              <a:gd name="T23" fmla="*/ 50 h 119"/>
              <a:gd name="T24" fmla="*/ 112 w 152"/>
              <a:gd name="T25" fmla="*/ 0 h 119"/>
              <a:gd name="T26" fmla="*/ 152 w 152"/>
              <a:gd name="T27" fmla="*/ 59 h 119"/>
              <a:gd name="T28" fmla="*/ 146 w 152"/>
              <a:gd name="T29" fmla="*/ 90 h 119"/>
              <a:gd name="T30" fmla="*/ 146 w 152"/>
              <a:gd name="T31" fmla="*/ 73 h 119"/>
              <a:gd name="T32" fmla="*/ 146 w 152"/>
              <a:gd name="T33" fmla="*/ 68 h 119"/>
              <a:gd name="T34" fmla="*/ 129 w 152"/>
              <a:gd name="T35" fmla="*/ 68 h 119"/>
              <a:gd name="T36" fmla="*/ 129 w 152"/>
              <a:gd name="T37" fmla="*/ 73 h 119"/>
              <a:gd name="T38" fmla="*/ 129 w 152"/>
              <a:gd name="T39" fmla="*/ 91 h 119"/>
              <a:gd name="T40" fmla="*/ 146 w 152"/>
              <a:gd name="T41" fmla="*/ 90 h 119"/>
              <a:gd name="T42" fmla="*/ 95 w 152"/>
              <a:gd name="T43" fmla="*/ 93 h 119"/>
              <a:gd name="T44" fmla="*/ 95 w 152"/>
              <a:gd name="T45" fmla="*/ 73 h 119"/>
              <a:gd name="T46" fmla="*/ 95 w 152"/>
              <a:gd name="T47" fmla="*/ 68 h 119"/>
              <a:gd name="T48" fmla="*/ 72 w 152"/>
              <a:gd name="T49" fmla="*/ 68 h 119"/>
              <a:gd name="T50" fmla="*/ 72 w 152"/>
              <a:gd name="T51" fmla="*/ 73 h 119"/>
              <a:gd name="T52" fmla="*/ 72 w 152"/>
              <a:gd name="T53" fmla="*/ 95 h 119"/>
              <a:gd name="T54" fmla="*/ 95 w 152"/>
              <a:gd name="T55" fmla="*/ 93 h 119"/>
              <a:gd name="T56" fmla="*/ 59 w 152"/>
              <a:gd name="T57" fmla="*/ 94 h 119"/>
              <a:gd name="T58" fmla="*/ 59 w 152"/>
              <a:gd name="T59" fmla="*/ 73 h 119"/>
              <a:gd name="T60" fmla="*/ 59 w 152"/>
              <a:gd name="T61" fmla="*/ 68 h 119"/>
              <a:gd name="T62" fmla="*/ 37 w 152"/>
              <a:gd name="T63" fmla="*/ 68 h 119"/>
              <a:gd name="T64" fmla="*/ 37 w 152"/>
              <a:gd name="T65" fmla="*/ 73 h 119"/>
              <a:gd name="T66" fmla="*/ 37 w 152"/>
              <a:gd name="T67" fmla="*/ 93 h 119"/>
              <a:gd name="T68" fmla="*/ 59 w 152"/>
              <a:gd name="T69" fmla="*/ 94 h 119"/>
              <a:gd name="T70" fmla="*/ 28 w 152"/>
              <a:gd name="T71" fmla="*/ 92 h 119"/>
              <a:gd name="T72" fmla="*/ 28 w 152"/>
              <a:gd name="T73" fmla="*/ 73 h 119"/>
              <a:gd name="T74" fmla="*/ 28 w 152"/>
              <a:gd name="T75" fmla="*/ 68 h 119"/>
              <a:gd name="T76" fmla="*/ 9 w 152"/>
              <a:gd name="T77" fmla="*/ 68 h 119"/>
              <a:gd name="T78" fmla="*/ 9 w 152"/>
              <a:gd name="T79" fmla="*/ 73 h 119"/>
              <a:gd name="T80" fmla="*/ 9 w 152"/>
              <a:gd name="T81" fmla="*/ 91 h 119"/>
              <a:gd name="T82" fmla="*/ 28 w 152"/>
              <a:gd name="T83" fmla="*/ 9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119">
                <a:moveTo>
                  <a:pt x="152" y="59"/>
                </a:moveTo>
                <a:lnTo>
                  <a:pt x="152" y="108"/>
                </a:lnTo>
                <a:lnTo>
                  <a:pt x="122" y="112"/>
                </a:lnTo>
                <a:lnTo>
                  <a:pt x="122" y="68"/>
                </a:lnTo>
                <a:lnTo>
                  <a:pt x="120" y="68"/>
                </a:lnTo>
                <a:lnTo>
                  <a:pt x="104" y="68"/>
                </a:lnTo>
                <a:lnTo>
                  <a:pt x="104" y="114"/>
                </a:lnTo>
                <a:lnTo>
                  <a:pt x="64" y="119"/>
                </a:lnTo>
                <a:lnTo>
                  <a:pt x="64" y="119"/>
                </a:lnTo>
                <a:lnTo>
                  <a:pt x="0" y="111"/>
                </a:lnTo>
                <a:lnTo>
                  <a:pt x="0" y="52"/>
                </a:lnTo>
                <a:lnTo>
                  <a:pt x="70" y="50"/>
                </a:lnTo>
                <a:lnTo>
                  <a:pt x="112" y="0"/>
                </a:lnTo>
                <a:lnTo>
                  <a:pt x="152" y="59"/>
                </a:lnTo>
                <a:close/>
                <a:moveTo>
                  <a:pt x="146" y="90"/>
                </a:moveTo>
                <a:lnTo>
                  <a:pt x="146" y="73"/>
                </a:lnTo>
                <a:lnTo>
                  <a:pt x="146" y="68"/>
                </a:lnTo>
                <a:lnTo>
                  <a:pt x="129" y="68"/>
                </a:lnTo>
                <a:lnTo>
                  <a:pt x="129" y="73"/>
                </a:lnTo>
                <a:lnTo>
                  <a:pt x="129" y="91"/>
                </a:lnTo>
                <a:lnTo>
                  <a:pt x="146" y="90"/>
                </a:lnTo>
                <a:close/>
                <a:moveTo>
                  <a:pt x="95" y="93"/>
                </a:moveTo>
                <a:lnTo>
                  <a:pt x="95" y="73"/>
                </a:lnTo>
                <a:lnTo>
                  <a:pt x="95" y="68"/>
                </a:lnTo>
                <a:lnTo>
                  <a:pt x="72" y="68"/>
                </a:lnTo>
                <a:lnTo>
                  <a:pt x="72" y="73"/>
                </a:lnTo>
                <a:lnTo>
                  <a:pt x="72" y="95"/>
                </a:lnTo>
                <a:lnTo>
                  <a:pt x="95" y="93"/>
                </a:lnTo>
                <a:close/>
                <a:moveTo>
                  <a:pt x="59" y="94"/>
                </a:moveTo>
                <a:lnTo>
                  <a:pt x="59" y="73"/>
                </a:lnTo>
                <a:lnTo>
                  <a:pt x="59" y="68"/>
                </a:lnTo>
                <a:lnTo>
                  <a:pt x="37" y="68"/>
                </a:lnTo>
                <a:lnTo>
                  <a:pt x="37" y="73"/>
                </a:lnTo>
                <a:lnTo>
                  <a:pt x="37" y="93"/>
                </a:lnTo>
                <a:lnTo>
                  <a:pt x="59" y="94"/>
                </a:lnTo>
                <a:close/>
                <a:moveTo>
                  <a:pt x="28" y="92"/>
                </a:moveTo>
                <a:lnTo>
                  <a:pt x="28" y="73"/>
                </a:lnTo>
                <a:lnTo>
                  <a:pt x="28" y="68"/>
                </a:lnTo>
                <a:lnTo>
                  <a:pt x="9" y="68"/>
                </a:lnTo>
                <a:lnTo>
                  <a:pt x="9" y="73"/>
                </a:lnTo>
                <a:lnTo>
                  <a:pt x="9" y="91"/>
                </a:lnTo>
                <a:lnTo>
                  <a:pt x="28" y="92"/>
                </a:lnTo>
                <a:close/>
              </a:path>
            </a:pathLst>
          </a:custGeom>
          <a:solidFill>
            <a:srgbClr val="109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80" name="Freeform 18"/>
          <p:cNvSpPr>
            <a:spLocks/>
          </p:cNvSpPr>
          <p:nvPr/>
        </p:nvSpPr>
        <p:spPr bwMode="auto">
          <a:xfrm>
            <a:off x="8671231" y="3648366"/>
            <a:ext cx="69004" cy="73062"/>
          </a:xfrm>
          <a:custGeom>
            <a:avLst/>
            <a:gdLst>
              <a:gd name="T0" fmla="*/ 17 w 17"/>
              <a:gd name="T1" fmla="*/ 0 h 18"/>
              <a:gd name="T2" fmla="*/ 17 w 17"/>
              <a:gd name="T3" fmla="*/ 17 h 18"/>
              <a:gd name="T4" fmla="*/ 0 w 17"/>
              <a:gd name="T5" fmla="*/ 18 h 18"/>
              <a:gd name="T6" fmla="*/ 0 w 17"/>
              <a:gd name="T7" fmla="*/ 0 h 18"/>
              <a:gd name="T8" fmla="*/ 17 w 17"/>
              <a:gd name="T9" fmla="*/ 0 h 18"/>
            </a:gdLst>
            <a:ahLst/>
            <a:cxnLst>
              <a:cxn ang="0">
                <a:pos x="T0" y="T1"/>
              </a:cxn>
              <a:cxn ang="0">
                <a:pos x="T2" y="T3"/>
              </a:cxn>
              <a:cxn ang="0">
                <a:pos x="T4" y="T5"/>
              </a:cxn>
              <a:cxn ang="0">
                <a:pos x="T6" y="T7"/>
              </a:cxn>
              <a:cxn ang="0">
                <a:pos x="T8" y="T9"/>
              </a:cxn>
            </a:cxnLst>
            <a:rect l="0" t="0" r="r" b="b"/>
            <a:pathLst>
              <a:path w="17" h="18">
                <a:moveTo>
                  <a:pt x="17" y="0"/>
                </a:moveTo>
                <a:lnTo>
                  <a:pt x="17" y="17"/>
                </a:lnTo>
                <a:lnTo>
                  <a:pt x="0" y="18"/>
                </a:lnTo>
                <a:lnTo>
                  <a:pt x="0" y="0"/>
                </a:lnTo>
                <a:lnTo>
                  <a:pt x="17"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81" name="Rectangle 19"/>
          <p:cNvSpPr>
            <a:spLocks noChangeArrowheads="1"/>
          </p:cNvSpPr>
          <p:nvPr/>
        </p:nvSpPr>
        <p:spPr bwMode="auto">
          <a:xfrm>
            <a:off x="8671231" y="3628072"/>
            <a:ext cx="69004" cy="2029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82" name="Freeform 20"/>
          <p:cNvSpPr>
            <a:spLocks/>
          </p:cNvSpPr>
          <p:nvPr/>
        </p:nvSpPr>
        <p:spPr bwMode="auto">
          <a:xfrm>
            <a:off x="8634699" y="3628072"/>
            <a:ext cx="8118" cy="178595"/>
          </a:xfrm>
          <a:custGeom>
            <a:avLst/>
            <a:gdLst>
              <a:gd name="T0" fmla="*/ 2 w 2"/>
              <a:gd name="T1" fmla="*/ 0 h 44"/>
              <a:gd name="T2" fmla="*/ 2 w 2"/>
              <a:gd name="T3" fmla="*/ 44 h 44"/>
              <a:gd name="T4" fmla="*/ 0 w 2"/>
              <a:gd name="T5" fmla="*/ 44 h 44"/>
              <a:gd name="T6" fmla="*/ 0 w 2"/>
              <a:gd name="T7" fmla="*/ 44 h 44"/>
              <a:gd name="T8" fmla="*/ 0 w 2"/>
              <a:gd name="T9" fmla="*/ 0 h 44"/>
              <a:gd name="T10" fmla="*/ 2 w 2"/>
              <a:gd name="T11" fmla="*/ 0 h 44"/>
            </a:gdLst>
            <a:ahLst/>
            <a:cxnLst>
              <a:cxn ang="0">
                <a:pos x="T0" y="T1"/>
              </a:cxn>
              <a:cxn ang="0">
                <a:pos x="T2" y="T3"/>
              </a:cxn>
              <a:cxn ang="0">
                <a:pos x="T4" y="T5"/>
              </a:cxn>
              <a:cxn ang="0">
                <a:pos x="T6" y="T7"/>
              </a:cxn>
              <a:cxn ang="0">
                <a:pos x="T8" y="T9"/>
              </a:cxn>
              <a:cxn ang="0">
                <a:pos x="T10" y="T11"/>
              </a:cxn>
            </a:cxnLst>
            <a:rect l="0" t="0" r="r" b="b"/>
            <a:pathLst>
              <a:path w="2" h="44">
                <a:moveTo>
                  <a:pt x="2" y="0"/>
                </a:moveTo>
                <a:lnTo>
                  <a:pt x="2" y="44"/>
                </a:lnTo>
                <a:lnTo>
                  <a:pt x="0" y="44"/>
                </a:lnTo>
                <a:lnTo>
                  <a:pt x="0" y="44"/>
                </a:lnTo>
                <a:lnTo>
                  <a:pt x="0" y="0"/>
                </a:lnTo>
                <a:lnTo>
                  <a:pt x="2" y="0"/>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83" name="Freeform 21"/>
          <p:cNvSpPr>
            <a:spLocks noEditPoints="1"/>
          </p:cNvSpPr>
          <p:nvPr/>
        </p:nvSpPr>
        <p:spPr bwMode="auto">
          <a:xfrm>
            <a:off x="8569755" y="3628072"/>
            <a:ext cx="64944" cy="186713"/>
          </a:xfrm>
          <a:custGeom>
            <a:avLst/>
            <a:gdLst>
              <a:gd name="T0" fmla="*/ 32 w 32"/>
              <a:gd name="T1" fmla="*/ 86 h 91"/>
              <a:gd name="T2" fmla="*/ 32 w 32"/>
              <a:gd name="T3" fmla="*/ 87 h 91"/>
              <a:gd name="T4" fmla="*/ 0 w 32"/>
              <a:gd name="T5" fmla="*/ 91 h 91"/>
              <a:gd name="T6" fmla="*/ 0 w 32"/>
              <a:gd name="T7" fmla="*/ 0 h 91"/>
              <a:gd name="T8" fmla="*/ 32 w 32"/>
              <a:gd name="T9" fmla="*/ 0 h 91"/>
              <a:gd name="T10" fmla="*/ 32 w 32"/>
              <a:gd name="T11" fmla="*/ 86 h 91"/>
              <a:gd name="T12" fmla="*/ 7 w 32"/>
              <a:gd name="T13" fmla="*/ 47 h 91"/>
              <a:gd name="T14" fmla="*/ 5 w 32"/>
              <a:gd name="T15" fmla="*/ 45 h 91"/>
              <a:gd name="T16" fmla="*/ 3 w 32"/>
              <a:gd name="T17" fmla="*/ 47 h 91"/>
              <a:gd name="T18" fmla="*/ 5 w 32"/>
              <a:gd name="T19" fmla="*/ 50 h 91"/>
              <a:gd name="T20" fmla="*/ 7 w 32"/>
              <a:gd name="T2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1">
                <a:moveTo>
                  <a:pt x="32" y="86"/>
                </a:moveTo>
                <a:cubicBezTo>
                  <a:pt x="32" y="87"/>
                  <a:pt x="32" y="87"/>
                  <a:pt x="32" y="87"/>
                </a:cubicBezTo>
                <a:cubicBezTo>
                  <a:pt x="0" y="91"/>
                  <a:pt x="0" y="91"/>
                  <a:pt x="0" y="91"/>
                </a:cubicBezTo>
                <a:cubicBezTo>
                  <a:pt x="0" y="0"/>
                  <a:pt x="0" y="0"/>
                  <a:pt x="0" y="0"/>
                </a:cubicBezTo>
                <a:cubicBezTo>
                  <a:pt x="32" y="0"/>
                  <a:pt x="32" y="0"/>
                  <a:pt x="32" y="0"/>
                </a:cubicBezTo>
                <a:lnTo>
                  <a:pt x="32" y="86"/>
                </a:lnTo>
                <a:close/>
                <a:moveTo>
                  <a:pt x="7" y="47"/>
                </a:moveTo>
                <a:cubicBezTo>
                  <a:pt x="7" y="46"/>
                  <a:pt x="6" y="45"/>
                  <a:pt x="5" y="45"/>
                </a:cubicBezTo>
                <a:cubicBezTo>
                  <a:pt x="4" y="45"/>
                  <a:pt x="3" y="46"/>
                  <a:pt x="3" y="47"/>
                </a:cubicBezTo>
                <a:cubicBezTo>
                  <a:pt x="3" y="48"/>
                  <a:pt x="4" y="50"/>
                  <a:pt x="5" y="50"/>
                </a:cubicBezTo>
                <a:cubicBezTo>
                  <a:pt x="6" y="50"/>
                  <a:pt x="7" y="48"/>
                  <a:pt x="7" y="47"/>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84" name="Oval 22"/>
          <p:cNvSpPr>
            <a:spLocks noChangeArrowheads="1"/>
          </p:cNvSpPr>
          <p:nvPr/>
        </p:nvSpPr>
        <p:spPr bwMode="auto">
          <a:xfrm>
            <a:off x="8573816" y="3721428"/>
            <a:ext cx="8118" cy="8118"/>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85" name="Freeform 23"/>
          <p:cNvSpPr>
            <a:spLocks/>
          </p:cNvSpPr>
          <p:nvPr/>
        </p:nvSpPr>
        <p:spPr bwMode="auto">
          <a:xfrm>
            <a:off x="8439868" y="3648366"/>
            <a:ext cx="93358" cy="89298"/>
          </a:xfrm>
          <a:custGeom>
            <a:avLst/>
            <a:gdLst>
              <a:gd name="T0" fmla="*/ 23 w 23"/>
              <a:gd name="T1" fmla="*/ 0 h 22"/>
              <a:gd name="T2" fmla="*/ 23 w 23"/>
              <a:gd name="T3" fmla="*/ 20 h 22"/>
              <a:gd name="T4" fmla="*/ 0 w 23"/>
              <a:gd name="T5" fmla="*/ 22 h 22"/>
              <a:gd name="T6" fmla="*/ 0 w 23"/>
              <a:gd name="T7" fmla="*/ 0 h 22"/>
              <a:gd name="T8" fmla="*/ 23 w 23"/>
              <a:gd name="T9" fmla="*/ 0 h 22"/>
            </a:gdLst>
            <a:ahLst/>
            <a:cxnLst>
              <a:cxn ang="0">
                <a:pos x="T0" y="T1"/>
              </a:cxn>
              <a:cxn ang="0">
                <a:pos x="T2" y="T3"/>
              </a:cxn>
              <a:cxn ang="0">
                <a:pos x="T4" y="T5"/>
              </a:cxn>
              <a:cxn ang="0">
                <a:pos x="T6" y="T7"/>
              </a:cxn>
              <a:cxn ang="0">
                <a:pos x="T8" y="T9"/>
              </a:cxn>
            </a:cxnLst>
            <a:rect l="0" t="0" r="r" b="b"/>
            <a:pathLst>
              <a:path w="23" h="22">
                <a:moveTo>
                  <a:pt x="23" y="0"/>
                </a:moveTo>
                <a:lnTo>
                  <a:pt x="23" y="20"/>
                </a:lnTo>
                <a:lnTo>
                  <a:pt x="0" y="22"/>
                </a:lnTo>
                <a:lnTo>
                  <a:pt x="0" y="0"/>
                </a:lnTo>
                <a:lnTo>
                  <a:pt x="23"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86" name="Rectangle 24"/>
          <p:cNvSpPr>
            <a:spLocks noChangeArrowheads="1"/>
          </p:cNvSpPr>
          <p:nvPr/>
        </p:nvSpPr>
        <p:spPr bwMode="auto">
          <a:xfrm>
            <a:off x="8439868" y="3628072"/>
            <a:ext cx="93358" cy="2029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87" name="Freeform 25"/>
          <p:cNvSpPr>
            <a:spLocks/>
          </p:cNvSpPr>
          <p:nvPr userDrawn="1"/>
        </p:nvSpPr>
        <p:spPr bwMode="auto">
          <a:xfrm>
            <a:off x="8297805" y="3648366"/>
            <a:ext cx="89297" cy="85237"/>
          </a:xfrm>
          <a:custGeom>
            <a:avLst/>
            <a:gdLst>
              <a:gd name="T0" fmla="*/ 22 w 22"/>
              <a:gd name="T1" fmla="*/ 0 h 21"/>
              <a:gd name="T2" fmla="*/ 22 w 22"/>
              <a:gd name="T3" fmla="*/ 21 h 21"/>
              <a:gd name="T4" fmla="*/ 0 w 22"/>
              <a:gd name="T5" fmla="*/ 20 h 21"/>
              <a:gd name="T6" fmla="*/ 0 w 22"/>
              <a:gd name="T7" fmla="*/ 0 h 21"/>
              <a:gd name="T8" fmla="*/ 22 w 22"/>
              <a:gd name="T9" fmla="*/ 0 h 21"/>
            </a:gdLst>
            <a:ahLst/>
            <a:cxnLst>
              <a:cxn ang="0">
                <a:pos x="T0" y="T1"/>
              </a:cxn>
              <a:cxn ang="0">
                <a:pos x="T2" y="T3"/>
              </a:cxn>
              <a:cxn ang="0">
                <a:pos x="T4" y="T5"/>
              </a:cxn>
              <a:cxn ang="0">
                <a:pos x="T6" y="T7"/>
              </a:cxn>
              <a:cxn ang="0">
                <a:pos x="T8" y="T9"/>
              </a:cxn>
            </a:cxnLst>
            <a:rect l="0" t="0" r="r" b="b"/>
            <a:pathLst>
              <a:path w="22" h="21">
                <a:moveTo>
                  <a:pt x="22" y="0"/>
                </a:moveTo>
                <a:lnTo>
                  <a:pt x="22" y="21"/>
                </a:lnTo>
                <a:lnTo>
                  <a:pt x="0" y="20"/>
                </a:lnTo>
                <a:lnTo>
                  <a:pt x="0" y="0"/>
                </a:lnTo>
                <a:lnTo>
                  <a:pt x="22"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88" name="Rectangle 26"/>
          <p:cNvSpPr>
            <a:spLocks noChangeArrowheads="1"/>
          </p:cNvSpPr>
          <p:nvPr userDrawn="1"/>
        </p:nvSpPr>
        <p:spPr bwMode="auto">
          <a:xfrm>
            <a:off x="8297805" y="3628072"/>
            <a:ext cx="89297" cy="2029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89" name="Freeform 27"/>
          <p:cNvSpPr>
            <a:spLocks/>
          </p:cNvSpPr>
          <p:nvPr userDrawn="1"/>
        </p:nvSpPr>
        <p:spPr bwMode="auto">
          <a:xfrm>
            <a:off x="8184154" y="3648366"/>
            <a:ext cx="77122" cy="77119"/>
          </a:xfrm>
          <a:custGeom>
            <a:avLst/>
            <a:gdLst>
              <a:gd name="T0" fmla="*/ 19 w 19"/>
              <a:gd name="T1" fmla="*/ 0 h 19"/>
              <a:gd name="T2" fmla="*/ 19 w 19"/>
              <a:gd name="T3" fmla="*/ 19 h 19"/>
              <a:gd name="T4" fmla="*/ 0 w 19"/>
              <a:gd name="T5" fmla="*/ 18 h 19"/>
              <a:gd name="T6" fmla="*/ 0 w 19"/>
              <a:gd name="T7" fmla="*/ 0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lnTo>
                  <a:pt x="19" y="19"/>
                </a:lnTo>
                <a:lnTo>
                  <a:pt x="0" y="18"/>
                </a:lnTo>
                <a:lnTo>
                  <a:pt x="0" y="0"/>
                </a:lnTo>
                <a:lnTo>
                  <a:pt x="19"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90" name="Rectangle 28"/>
          <p:cNvSpPr>
            <a:spLocks noChangeArrowheads="1"/>
          </p:cNvSpPr>
          <p:nvPr userDrawn="1"/>
        </p:nvSpPr>
        <p:spPr bwMode="auto">
          <a:xfrm>
            <a:off x="8184154" y="3628072"/>
            <a:ext cx="77122" cy="2029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91" name="Freeform 29"/>
          <p:cNvSpPr>
            <a:spLocks/>
          </p:cNvSpPr>
          <p:nvPr/>
        </p:nvSpPr>
        <p:spPr bwMode="auto">
          <a:xfrm>
            <a:off x="6515913" y="3477889"/>
            <a:ext cx="629143" cy="32472"/>
          </a:xfrm>
          <a:custGeom>
            <a:avLst/>
            <a:gdLst>
              <a:gd name="T0" fmla="*/ 155 w 155"/>
              <a:gd name="T1" fmla="*/ 0 h 8"/>
              <a:gd name="T2" fmla="*/ 155 w 155"/>
              <a:gd name="T3" fmla="*/ 8 h 8"/>
              <a:gd name="T4" fmla="*/ 0 w 155"/>
              <a:gd name="T5" fmla="*/ 8 h 8"/>
              <a:gd name="T6" fmla="*/ 0 w 155"/>
              <a:gd name="T7" fmla="*/ 0 h 8"/>
              <a:gd name="T8" fmla="*/ 5 w 155"/>
              <a:gd name="T9" fmla="*/ 0 h 8"/>
              <a:gd name="T10" fmla="*/ 150 w 155"/>
              <a:gd name="T11" fmla="*/ 0 h 8"/>
              <a:gd name="T12" fmla="*/ 155 w 15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5" h="8">
                <a:moveTo>
                  <a:pt x="155" y="0"/>
                </a:moveTo>
                <a:lnTo>
                  <a:pt x="155" y="8"/>
                </a:lnTo>
                <a:lnTo>
                  <a:pt x="0" y="8"/>
                </a:lnTo>
                <a:lnTo>
                  <a:pt x="0" y="0"/>
                </a:lnTo>
                <a:lnTo>
                  <a:pt x="5" y="0"/>
                </a:lnTo>
                <a:lnTo>
                  <a:pt x="150" y="0"/>
                </a:lnTo>
                <a:lnTo>
                  <a:pt x="155" y="0"/>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92" name="Freeform 30"/>
          <p:cNvSpPr>
            <a:spLocks/>
          </p:cNvSpPr>
          <p:nvPr/>
        </p:nvSpPr>
        <p:spPr bwMode="auto">
          <a:xfrm>
            <a:off x="6519974" y="3782314"/>
            <a:ext cx="621025" cy="77119"/>
          </a:xfrm>
          <a:custGeom>
            <a:avLst/>
            <a:gdLst>
              <a:gd name="T0" fmla="*/ 153 w 153"/>
              <a:gd name="T1" fmla="*/ 0 h 19"/>
              <a:gd name="T2" fmla="*/ 153 w 153"/>
              <a:gd name="T3" fmla="*/ 19 h 19"/>
              <a:gd name="T4" fmla="*/ 0 w 153"/>
              <a:gd name="T5" fmla="*/ 19 h 19"/>
              <a:gd name="T6" fmla="*/ 0 w 153"/>
              <a:gd name="T7" fmla="*/ 0 h 19"/>
              <a:gd name="T8" fmla="*/ 11 w 153"/>
              <a:gd name="T9" fmla="*/ 0 h 19"/>
              <a:gd name="T10" fmla="*/ 26 w 153"/>
              <a:gd name="T11" fmla="*/ 0 h 19"/>
              <a:gd name="T12" fmla="*/ 45 w 153"/>
              <a:gd name="T13" fmla="*/ 0 h 19"/>
              <a:gd name="T14" fmla="*/ 67 w 153"/>
              <a:gd name="T15" fmla="*/ 0 h 19"/>
              <a:gd name="T16" fmla="*/ 86 w 153"/>
              <a:gd name="T17" fmla="*/ 0 h 19"/>
              <a:gd name="T18" fmla="*/ 107 w 153"/>
              <a:gd name="T19" fmla="*/ 0 h 19"/>
              <a:gd name="T20" fmla="*/ 126 w 153"/>
              <a:gd name="T21" fmla="*/ 0 h 19"/>
              <a:gd name="T22" fmla="*/ 142 w 153"/>
              <a:gd name="T23" fmla="*/ 0 h 19"/>
              <a:gd name="T24" fmla="*/ 153 w 153"/>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9">
                <a:moveTo>
                  <a:pt x="153" y="0"/>
                </a:moveTo>
                <a:lnTo>
                  <a:pt x="153" y="19"/>
                </a:lnTo>
                <a:lnTo>
                  <a:pt x="0" y="19"/>
                </a:lnTo>
                <a:lnTo>
                  <a:pt x="0" y="0"/>
                </a:lnTo>
                <a:lnTo>
                  <a:pt x="11" y="0"/>
                </a:lnTo>
                <a:lnTo>
                  <a:pt x="26" y="0"/>
                </a:lnTo>
                <a:lnTo>
                  <a:pt x="45" y="0"/>
                </a:lnTo>
                <a:lnTo>
                  <a:pt x="67" y="0"/>
                </a:lnTo>
                <a:lnTo>
                  <a:pt x="86" y="0"/>
                </a:lnTo>
                <a:lnTo>
                  <a:pt x="107" y="0"/>
                </a:lnTo>
                <a:lnTo>
                  <a:pt x="126" y="0"/>
                </a:lnTo>
                <a:lnTo>
                  <a:pt x="142" y="0"/>
                </a:lnTo>
                <a:lnTo>
                  <a:pt x="153" y="0"/>
                </a:lnTo>
                <a:close/>
              </a:path>
            </a:pathLst>
          </a:custGeom>
          <a:solidFill>
            <a:srgbClr val="109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93" name="Freeform 31"/>
          <p:cNvSpPr>
            <a:spLocks noEditPoints="1"/>
          </p:cNvSpPr>
          <p:nvPr/>
        </p:nvSpPr>
        <p:spPr bwMode="auto">
          <a:xfrm>
            <a:off x="6536210" y="3270882"/>
            <a:ext cx="588553" cy="207007"/>
          </a:xfrm>
          <a:custGeom>
            <a:avLst/>
            <a:gdLst>
              <a:gd name="T0" fmla="*/ 289 w 289"/>
              <a:gd name="T1" fmla="*/ 91 h 102"/>
              <a:gd name="T2" fmla="*/ 289 w 289"/>
              <a:gd name="T3" fmla="*/ 102 h 102"/>
              <a:gd name="T4" fmla="*/ 0 w 289"/>
              <a:gd name="T5" fmla="*/ 102 h 102"/>
              <a:gd name="T6" fmla="*/ 0 w 289"/>
              <a:gd name="T7" fmla="*/ 91 h 102"/>
              <a:gd name="T8" fmla="*/ 145 w 289"/>
              <a:gd name="T9" fmla="*/ 0 h 102"/>
              <a:gd name="T10" fmla="*/ 289 w 289"/>
              <a:gd name="T11" fmla="*/ 91 h 102"/>
              <a:gd name="T12" fmla="*/ 169 w 289"/>
              <a:gd name="T13" fmla="*/ 63 h 102"/>
              <a:gd name="T14" fmla="*/ 145 w 289"/>
              <a:gd name="T15" fmla="*/ 40 h 102"/>
              <a:gd name="T16" fmla="*/ 121 w 289"/>
              <a:gd name="T17" fmla="*/ 63 h 102"/>
              <a:gd name="T18" fmla="*/ 145 w 289"/>
              <a:gd name="T19" fmla="*/ 87 h 102"/>
              <a:gd name="T20" fmla="*/ 169 w 289"/>
              <a:gd name="T21" fmla="*/ 6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102">
                <a:moveTo>
                  <a:pt x="289" y="91"/>
                </a:moveTo>
                <a:cubicBezTo>
                  <a:pt x="289" y="102"/>
                  <a:pt x="289" y="102"/>
                  <a:pt x="289" y="102"/>
                </a:cubicBezTo>
                <a:cubicBezTo>
                  <a:pt x="0" y="102"/>
                  <a:pt x="0" y="102"/>
                  <a:pt x="0" y="102"/>
                </a:cubicBezTo>
                <a:cubicBezTo>
                  <a:pt x="0" y="91"/>
                  <a:pt x="0" y="91"/>
                  <a:pt x="0" y="91"/>
                </a:cubicBezTo>
                <a:cubicBezTo>
                  <a:pt x="145" y="0"/>
                  <a:pt x="145" y="0"/>
                  <a:pt x="145" y="0"/>
                </a:cubicBezTo>
                <a:lnTo>
                  <a:pt x="289" y="91"/>
                </a:lnTo>
                <a:close/>
                <a:moveTo>
                  <a:pt x="169" y="63"/>
                </a:moveTo>
                <a:cubicBezTo>
                  <a:pt x="169" y="50"/>
                  <a:pt x="158" y="40"/>
                  <a:pt x="145" y="40"/>
                </a:cubicBezTo>
                <a:cubicBezTo>
                  <a:pt x="132" y="40"/>
                  <a:pt x="121" y="50"/>
                  <a:pt x="121" y="63"/>
                </a:cubicBezTo>
                <a:cubicBezTo>
                  <a:pt x="121" y="76"/>
                  <a:pt x="132" y="87"/>
                  <a:pt x="145" y="87"/>
                </a:cubicBezTo>
                <a:cubicBezTo>
                  <a:pt x="158" y="87"/>
                  <a:pt x="169" y="76"/>
                  <a:pt x="169" y="6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94" name="Freeform 32"/>
          <p:cNvSpPr>
            <a:spLocks/>
          </p:cNvSpPr>
          <p:nvPr/>
        </p:nvSpPr>
        <p:spPr bwMode="auto">
          <a:xfrm>
            <a:off x="6564621" y="3534715"/>
            <a:ext cx="531727" cy="247597"/>
          </a:xfrm>
          <a:custGeom>
            <a:avLst/>
            <a:gdLst>
              <a:gd name="T0" fmla="*/ 260 w 260"/>
              <a:gd name="T1" fmla="*/ 0 h 123"/>
              <a:gd name="T2" fmla="*/ 260 w 260"/>
              <a:gd name="T3" fmla="*/ 123 h 123"/>
              <a:gd name="T4" fmla="*/ 229 w 260"/>
              <a:gd name="T5" fmla="*/ 123 h 123"/>
              <a:gd name="T6" fmla="*/ 229 w 260"/>
              <a:gd name="T7" fmla="*/ 28 h 123"/>
              <a:gd name="T8" fmla="*/ 210 w 260"/>
              <a:gd name="T9" fmla="*/ 9 h 123"/>
              <a:gd name="T10" fmla="*/ 191 w 260"/>
              <a:gd name="T11" fmla="*/ 28 h 123"/>
              <a:gd name="T12" fmla="*/ 191 w 260"/>
              <a:gd name="T13" fmla="*/ 123 h 123"/>
              <a:gd name="T14" fmla="*/ 149 w 260"/>
              <a:gd name="T15" fmla="*/ 123 h 123"/>
              <a:gd name="T16" fmla="*/ 149 w 260"/>
              <a:gd name="T17" fmla="*/ 28 h 123"/>
              <a:gd name="T18" fmla="*/ 130 w 260"/>
              <a:gd name="T19" fmla="*/ 9 h 123"/>
              <a:gd name="T20" fmla="*/ 111 w 260"/>
              <a:gd name="T21" fmla="*/ 28 h 123"/>
              <a:gd name="T22" fmla="*/ 111 w 260"/>
              <a:gd name="T23" fmla="*/ 123 h 123"/>
              <a:gd name="T24" fmla="*/ 68 w 260"/>
              <a:gd name="T25" fmla="*/ 123 h 123"/>
              <a:gd name="T26" fmla="*/ 68 w 260"/>
              <a:gd name="T27" fmla="*/ 28 h 123"/>
              <a:gd name="T28" fmla="*/ 49 w 260"/>
              <a:gd name="T29" fmla="*/ 9 h 123"/>
              <a:gd name="T30" fmla="*/ 30 w 260"/>
              <a:gd name="T31" fmla="*/ 28 h 123"/>
              <a:gd name="T32" fmla="*/ 30 w 260"/>
              <a:gd name="T33" fmla="*/ 123 h 123"/>
              <a:gd name="T34" fmla="*/ 0 w 260"/>
              <a:gd name="T35" fmla="*/ 123 h 123"/>
              <a:gd name="T36" fmla="*/ 0 w 260"/>
              <a:gd name="T37" fmla="*/ 0 h 123"/>
              <a:gd name="T38" fmla="*/ 260 w 260"/>
              <a:gd name="T3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123">
                <a:moveTo>
                  <a:pt x="260" y="0"/>
                </a:moveTo>
                <a:cubicBezTo>
                  <a:pt x="260" y="123"/>
                  <a:pt x="260" y="123"/>
                  <a:pt x="260" y="123"/>
                </a:cubicBezTo>
                <a:cubicBezTo>
                  <a:pt x="229" y="123"/>
                  <a:pt x="229" y="123"/>
                  <a:pt x="229" y="123"/>
                </a:cubicBezTo>
                <a:cubicBezTo>
                  <a:pt x="229" y="28"/>
                  <a:pt x="229" y="28"/>
                  <a:pt x="229" y="28"/>
                </a:cubicBezTo>
                <a:cubicBezTo>
                  <a:pt x="229" y="18"/>
                  <a:pt x="220" y="9"/>
                  <a:pt x="210" y="9"/>
                </a:cubicBezTo>
                <a:cubicBezTo>
                  <a:pt x="199" y="9"/>
                  <a:pt x="191" y="18"/>
                  <a:pt x="191" y="28"/>
                </a:cubicBezTo>
                <a:cubicBezTo>
                  <a:pt x="191" y="123"/>
                  <a:pt x="191" y="123"/>
                  <a:pt x="191" y="123"/>
                </a:cubicBezTo>
                <a:cubicBezTo>
                  <a:pt x="149" y="123"/>
                  <a:pt x="149" y="123"/>
                  <a:pt x="149" y="123"/>
                </a:cubicBezTo>
                <a:cubicBezTo>
                  <a:pt x="149" y="28"/>
                  <a:pt x="149" y="28"/>
                  <a:pt x="149" y="28"/>
                </a:cubicBezTo>
                <a:cubicBezTo>
                  <a:pt x="149" y="18"/>
                  <a:pt x="140" y="9"/>
                  <a:pt x="130" y="9"/>
                </a:cubicBezTo>
                <a:cubicBezTo>
                  <a:pt x="119" y="9"/>
                  <a:pt x="111" y="18"/>
                  <a:pt x="111" y="28"/>
                </a:cubicBezTo>
                <a:cubicBezTo>
                  <a:pt x="111" y="123"/>
                  <a:pt x="111" y="123"/>
                  <a:pt x="111" y="123"/>
                </a:cubicBezTo>
                <a:cubicBezTo>
                  <a:pt x="68" y="123"/>
                  <a:pt x="68" y="123"/>
                  <a:pt x="68" y="123"/>
                </a:cubicBezTo>
                <a:cubicBezTo>
                  <a:pt x="68" y="28"/>
                  <a:pt x="68" y="28"/>
                  <a:pt x="68" y="28"/>
                </a:cubicBezTo>
                <a:cubicBezTo>
                  <a:pt x="68" y="18"/>
                  <a:pt x="60" y="9"/>
                  <a:pt x="49" y="9"/>
                </a:cubicBezTo>
                <a:cubicBezTo>
                  <a:pt x="39" y="9"/>
                  <a:pt x="30" y="18"/>
                  <a:pt x="30" y="28"/>
                </a:cubicBezTo>
                <a:cubicBezTo>
                  <a:pt x="30" y="123"/>
                  <a:pt x="30" y="123"/>
                  <a:pt x="30" y="123"/>
                </a:cubicBezTo>
                <a:cubicBezTo>
                  <a:pt x="0" y="123"/>
                  <a:pt x="0" y="123"/>
                  <a:pt x="0" y="123"/>
                </a:cubicBezTo>
                <a:cubicBezTo>
                  <a:pt x="0" y="0"/>
                  <a:pt x="0" y="0"/>
                  <a:pt x="0" y="0"/>
                </a:cubicBezTo>
                <a:lnTo>
                  <a:pt x="26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95" name="Freeform 33"/>
          <p:cNvSpPr>
            <a:spLocks/>
          </p:cNvSpPr>
          <p:nvPr/>
        </p:nvSpPr>
        <p:spPr bwMode="auto">
          <a:xfrm>
            <a:off x="6954283" y="3550951"/>
            <a:ext cx="77122" cy="231361"/>
          </a:xfrm>
          <a:custGeom>
            <a:avLst/>
            <a:gdLst>
              <a:gd name="T0" fmla="*/ 38 w 38"/>
              <a:gd name="T1" fmla="*/ 19 h 114"/>
              <a:gd name="T2" fmla="*/ 38 w 38"/>
              <a:gd name="T3" fmla="*/ 114 h 114"/>
              <a:gd name="T4" fmla="*/ 0 w 38"/>
              <a:gd name="T5" fmla="*/ 114 h 114"/>
              <a:gd name="T6" fmla="*/ 0 w 38"/>
              <a:gd name="T7" fmla="*/ 19 h 114"/>
              <a:gd name="T8" fmla="*/ 19 w 38"/>
              <a:gd name="T9" fmla="*/ 0 h 114"/>
              <a:gd name="T10" fmla="*/ 38 w 38"/>
              <a:gd name="T11" fmla="*/ 19 h 114"/>
            </a:gdLst>
            <a:ahLst/>
            <a:cxnLst>
              <a:cxn ang="0">
                <a:pos x="T0" y="T1"/>
              </a:cxn>
              <a:cxn ang="0">
                <a:pos x="T2" y="T3"/>
              </a:cxn>
              <a:cxn ang="0">
                <a:pos x="T4" y="T5"/>
              </a:cxn>
              <a:cxn ang="0">
                <a:pos x="T6" y="T7"/>
              </a:cxn>
              <a:cxn ang="0">
                <a:pos x="T8" y="T9"/>
              </a:cxn>
              <a:cxn ang="0">
                <a:pos x="T10" y="T11"/>
              </a:cxn>
            </a:cxnLst>
            <a:rect l="0" t="0" r="r" b="b"/>
            <a:pathLst>
              <a:path w="38" h="114">
                <a:moveTo>
                  <a:pt x="38" y="19"/>
                </a:moveTo>
                <a:cubicBezTo>
                  <a:pt x="38" y="114"/>
                  <a:pt x="38" y="114"/>
                  <a:pt x="38" y="114"/>
                </a:cubicBezTo>
                <a:cubicBezTo>
                  <a:pt x="0" y="114"/>
                  <a:pt x="0" y="114"/>
                  <a:pt x="0" y="114"/>
                </a:cubicBezTo>
                <a:cubicBezTo>
                  <a:pt x="0" y="19"/>
                  <a:pt x="0" y="19"/>
                  <a:pt x="0" y="19"/>
                </a:cubicBezTo>
                <a:cubicBezTo>
                  <a:pt x="0" y="9"/>
                  <a:pt x="8" y="0"/>
                  <a:pt x="19" y="0"/>
                </a:cubicBezTo>
                <a:cubicBezTo>
                  <a:pt x="29" y="0"/>
                  <a:pt x="38" y="9"/>
                  <a:pt x="38" y="1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96" name="Freeform 34"/>
          <p:cNvSpPr>
            <a:spLocks/>
          </p:cNvSpPr>
          <p:nvPr/>
        </p:nvSpPr>
        <p:spPr bwMode="auto">
          <a:xfrm>
            <a:off x="6791924" y="3550951"/>
            <a:ext cx="77122" cy="231361"/>
          </a:xfrm>
          <a:custGeom>
            <a:avLst/>
            <a:gdLst>
              <a:gd name="T0" fmla="*/ 38 w 38"/>
              <a:gd name="T1" fmla="*/ 19 h 114"/>
              <a:gd name="T2" fmla="*/ 38 w 38"/>
              <a:gd name="T3" fmla="*/ 114 h 114"/>
              <a:gd name="T4" fmla="*/ 0 w 38"/>
              <a:gd name="T5" fmla="*/ 114 h 114"/>
              <a:gd name="T6" fmla="*/ 0 w 38"/>
              <a:gd name="T7" fmla="*/ 19 h 114"/>
              <a:gd name="T8" fmla="*/ 19 w 38"/>
              <a:gd name="T9" fmla="*/ 0 h 114"/>
              <a:gd name="T10" fmla="*/ 38 w 38"/>
              <a:gd name="T11" fmla="*/ 19 h 114"/>
            </a:gdLst>
            <a:ahLst/>
            <a:cxnLst>
              <a:cxn ang="0">
                <a:pos x="T0" y="T1"/>
              </a:cxn>
              <a:cxn ang="0">
                <a:pos x="T2" y="T3"/>
              </a:cxn>
              <a:cxn ang="0">
                <a:pos x="T4" y="T5"/>
              </a:cxn>
              <a:cxn ang="0">
                <a:pos x="T6" y="T7"/>
              </a:cxn>
              <a:cxn ang="0">
                <a:pos x="T8" y="T9"/>
              </a:cxn>
              <a:cxn ang="0">
                <a:pos x="T10" y="T11"/>
              </a:cxn>
            </a:cxnLst>
            <a:rect l="0" t="0" r="r" b="b"/>
            <a:pathLst>
              <a:path w="38" h="114">
                <a:moveTo>
                  <a:pt x="38" y="19"/>
                </a:moveTo>
                <a:cubicBezTo>
                  <a:pt x="38" y="114"/>
                  <a:pt x="38" y="114"/>
                  <a:pt x="38" y="114"/>
                </a:cubicBezTo>
                <a:cubicBezTo>
                  <a:pt x="0" y="114"/>
                  <a:pt x="0" y="114"/>
                  <a:pt x="0" y="114"/>
                </a:cubicBezTo>
                <a:cubicBezTo>
                  <a:pt x="0" y="19"/>
                  <a:pt x="0" y="19"/>
                  <a:pt x="0" y="19"/>
                </a:cubicBezTo>
                <a:cubicBezTo>
                  <a:pt x="0" y="9"/>
                  <a:pt x="8" y="0"/>
                  <a:pt x="19" y="0"/>
                </a:cubicBezTo>
                <a:cubicBezTo>
                  <a:pt x="29" y="0"/>
                  <a:pt x="38" y="9"/>
                  <a:pt x="38" y="1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97" name="Oval 35"/>
          <p:cNvSpPr>
            <a:spLocks noChangeArrowheads="1"/>
          </p:cNvSpPr>
          <p:nvPr/>
        </p:nvSpPr>
        <p:spPr bwMode="auto">
          <a:xfrm>
            <a:off x="6779748" y="3352062"/>
            <a:ext cx="101476" cy="97416"/>
          </a:xfrm>
          <a:prstGeom prst="ellipse">
            <a:avLst/>
          </a:pr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98" name="Freeform 36"/>
          <p:cNvSpPr>
            <a:spLocks/>
          </p:cNvSpPr>
          <p:nvPr/>
        </p:nvSpPr>
        <p:spPr bwMode="auto">
          <a:xfrm>
            <a:off x="6625507" y="3550951"/>
            <a:ext cx="77122" cy="231361"/>
          </a:xfrm>
          <a:custGeom>
            <a:avLst/>
            <a:gdLst>
              <a:gd name="T0" fmla="*/ 38 w 38"/>
              <a:gd name="T1" fmla="*/ 19 h 114"/>
              <a:gd name="T2" fmla="*/ 38 w 38"/>
              <a:gd name="T3" fmla="*/ 114 h 114"/>
              <a:gd name="T4" fmla="*/ 0 w 38"/>
              <a:gd name="T5" fmla="*/ 114 h 114"/>
              <a:gd name="T6" fmla="*/ 0 w 38"/>
              <a:gd name="T7" fmla="*/ 19 h 114"/>
              <a:gd name="T8" fmla="*/ 19 w 38"/>
              <a:gd name="T9" fmla="*/ 0 h 114"/>
              <a:gd name="T10" fmla="*/ 38 w 38"/>
              <a:gd name="T11" fmla="*/ 19 h 114"/>
            </a:gdLst>
            <a:ahLst/>
            <a:cxnLst>
              <a:cxn ang="0">
                <a:pos x="T0" y="T1"/>
              </a:cxn>
              <a:cxn ang="0">
                <a:pos x="T2" y="T3"/>
              </a:cxn>
              <a:cxn ang="0">
                <a:pos x="T4" y="T5"/>
              </a:cxn>
              <a:cxn ang="0">
                <a:pos x="T6" y="T7"/>
              </a:cxn>
              <a:cxn ang="0">
                <a:pos x="T8" y="T9"/>
              </a:cxn>
              <a:cxn ang="0">
                <a:pos x="T10" y="T11"/>
              </a:cxn>
            </a:cxnLst>
            <a:rect l="0" t="0" r="r" b="b"/>
            <a:pathLst>
              <a:path w="38" h="114">
                <a:moveTo>
                  <a:pt x="38" y="19"/>
                </a:moveTo>
                <a:cubicBezTo>
                  <a:pt x="38" y="114"/>
                  <a:pt x="38" y="114"/>
                  <a:pt x="38" y="114"/>
                </a:cubicBezTo>
                <a:cubicBezTo>
                  <a:pt x="0" y="114"/>
                  <a:pt x="0" y="114"/>
                  <a:pt x="0" y="114"/>
                </a:cubicBezTo>
                <a:cubicBezTo>
                  <a:pt x="0" y="19"/>
                  <a:pt x="0" y="19"/>
                  <a:pt x="0" y="19"/>
                </a:cubicBezTo>
                <a:cubicBezTo>
                  <a:pt x="0" y="9"/>
                  <a:pt x="9" y="0"/>
                  <a:pt x="19" y="0"/>
                </a:cubicBezTo>
                <a:cubicBezTo>
                  <a:pt x="30" y="0"/>
                  <a:pt x="38" y="9"/>
                  <a:pt x="38" y="1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99" name="Rectangle 37"/>
          <p:cNvSpPr>
            <a:spLocks noChangeArrowheads="1"/>
          </p:cNvSpPr>
          <p:nvPr/>
        </p:nvSpPr>
        <p:spPr bwMode="auto">
          <a:xfrm>
            <a:off x="8383043" y="3859433"/>
            <a:ext cx="36532" cy="259775"/>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00" name="Rectangle 38"/>
          <p:cNvSpPr>
            <a:spLocks noChangeArrowheads="1"/>
          </p:cNvSpPr>
          <p:nvPr/>
        </p:nvSpPr>
        <p:spPr bwMode="auto">
          <a:xfrm>
            <a:off x="8245037" y="3753900"/>
            <a:ext cx="312542" cy="223243"/>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01" name="Rectangle 39"/>
          <p:cNvSpPr>
            <a:spLocks noChangeArrowheads="1"/>
          </p:cNvSpPr>
          <p:nvPr/>
        </p:nvSpPr>
        <p:spPr bwMode="auto">
          <a:xfrm>
            <a:off x="8245037" y="3806668"/>
            <a:ext cx="312542" cy="89298"/>
          </a:xfrm>
          <a:prstGeom prst="rect">
            <a:avLst/>
          </a:prstGeom>
          <a:solidFill>
            <a:srgbClr val="EB1B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02" name="Freeform 40"/>
          <p:cNvSpPr>
            <a:spLocks/>
          </p:cNvSpPr>
          <p:nvPr userDrawn="1"/>
        </p:nvSpPr>
        <p:spPr bwMode="auto">
          <a:xfrm>
            <a:off x="8273451" y="3826961"/>
            <a:ext cx="24354" cy="40590"/>
          </a:xfrm>
          <a:custGeom>
            <a:avLst/>
            <a:gdLst>
              <a:gd name="T0" fmla="*/ 6 w 6"/>
              <a:gd name="T1" fmla="*/ 2 h 10"/>
              <a:gd name="T2" fmla="*/ 2 w 6"/>
              <a:gd name="T3" fmla="*/ 2 h 10"/>
              <a:gd name="T4" fmla="*/ 2 w 6"/>
              <a:gd name="T5" fmla="*/ 5 h 10"/>
              <a:gd name="T6" fmla="*/ 6 w 6"/>
              <a:gd name="T7" fmla="*/ 5 h 10"/>
              <a:gd name="T8" fmla="*/ 6 w 6"/>
              <a:gd name="T9" fmla="*/ 6 h 10"/>
              <a:gd name="T10" fmla="*/ 2 w 6"/>
              <a:gd name="T11" fmla="*/ 6 h 10"/>
              <a:gd name="T12" fmla="*/ 2 w 6"/>
              <a:gd name="T13" fmla="*/ 10 h 10"/>
              <a:gd name="T14" fmla="*/ 0 w 6"/>
              <a:gd name="T15" fmla="*/ 10 h 10"/>
              <a:gd name="T16" fmla="*/ 0 w 6"/>
              <a:gd name="T17" fmla="*/ 0 h 10"/>
              <a:gd name="T18" fmla="*/ 6 w 6"/>
              <a:gd name="T19" fmla="*/ 0 h 10"/>
              <a:gd name="T20" fmla="*/ 6 w 6"/>
              <a:gd name="T2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
                <a:moveTo>
                  <a:pt x="6" y="2"/>
                </a:moveTo>
                <a:lnTo>
                  <a:pt x="2" y="2"/>
                </a:lnTo>
                <a:lnTo>
                  <a:pt x="2" y="5"/>
                </a:lnTo>
                <a:lnTo>
                  <a:pt x="6" y="5"/>
                </a:lnTo>
                <a:lnTo>
                  <a:pt x="6" y="6"/>
                </a:lnTo>
                <a:lnTo>
                  <a:pt x="2" y="6"/>
                </a:lnTo>
                <a:lnTo>
                  <a:pt x="2" y="10"/>
                </a:lnTo>
                <a:lnTo>
                  <a:pt x="0" y="10"/>
                </a:lnTo>
                <a:lnTo>
                  <a:pt x="0" y="0"/>
                </a:lnTo>
                <a:lnTo>
                  <a:pt x="6" y="0"/>
                </a:lnTo>
                <a:lnTo>
                  <a:pt x="6" y="2"/>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03" name="Freeform 41"/>
          <p:cNvSpPr>
            <a:spLocks noEditPoints="1"/>
          </p:cNvSpPr>
          <p:nvPr userDrawn="1"/>
        </p:nvSpPr>
        <p:spPr bwMode="auto">
          <a:xfrm>
            <a:off x="8301863" y="3826961"/>
            <a:ext cx="40590" cy="40590"/>
          </a:xfrm>
          <a:custGeom>
            <a:avLst/>
            <a:gdLst>
              <a:gd name="T0" fmla="*/ 10 w 20"/>
              <a:gd name="T1" fmla="*/ 20 h 20"/>
              <a:gd name="T2" fmla="*/ 3 w 20"/>
              <a:gd name="T3" fmla="*/ 17 h 20"/>
              <a:gd name="T4" fmla="*/ 0 w 20"/>
              <a:gd name="T5" fmla="*/ 10 h 20"/>
              <a:gd name="T6" fmla="*/ 3 w 20"/>
              <a:gd name="T7" fmla="*/ 3 h 20"/>
              <a:gd name="T8" fmla="*/ 10 w 20"/>
              <a:gd name="T9" fmla="*/ 0 h 20"/>
              <a:gd name="T10" fmla="*/ 17 w 20"/>
              <a:gd name="T11" fmla="*/ 2 h 20"/>
              <a:gd name="T12" fmla="*/ 20 w 20"/>
              <a:gd name="T13" fmla="*/ 10 h 20"/>
              <a:gd name="T14" fmla="*/ 17 w 20"/>
              <a:gd name="T15" fmla="*/ 17 h 20"/>
              <a:gd name="T16" fmla="*/ 10 w 20"/>
              <a:gd name="T17" fmla="*/ 20 h 20"/>
              <a:gd name="T18" fmla="*/ 10 w 20"/>
              <a:gd name="T19" fmla="*/ 4 h 20"/>
              <a:gd name="T20" fmla="*/ 6 w 20"/>
              <a:gd name="T21" fmla="*/ 5 h 20"/>
              <a:gd name="T22" fmla="*/ 5 w 20"/>
              <a:gd name="T23" fmla="*/ 10 h 20"/>
              <a:gd name="T24" fmla="*/ 6 w 20"/>
              <a:gd name="T25" fmla="*/ 15 h 20"/>
              <a:gd name="T26" fmla="*/ 10 w 20"/>
              <a:gd name="T27" fmla="*/ 16 h 20"/>
              <a:gd name="T28" fmla="*/ 14 w 20"/>
              <a:gd name="T29" fmla="*/ 15 h 20"/>
              <a:gd name="T30" fmla="*/ 15 w 20"/>
              <a:gd name="T31" fmla="*/ 10 h 20"/>
              <a:gd name="T32" fmla="*/ 14 w 20"/>
              <a:gd name="T33" fmla="*/ 5 h 20"/>
              <a:gd name="T34" fmla="*/ 10 w 20"/>
              <a:gd name="T3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0">
                <a:moveTo>
                  <a:pt x="10" y="20"/>
                </a:moveTo>
                <a:cubicBezTo>
                  <a:pt x="7" y="20"/>
                  <a:pt x="5" y="19"/>
                  <a:pt x="3" y="17"/>
                </a:cubicBezTo>
                <a:cubicBezTo>
                  <a:pt x="1" y="16"/>
                  <a:pt x="0" y="13"/>
                  <a:pt x="0" y="10"/>
                </a:cubicBezTo>
                <a:cubicBezTo>
                  <a:pt x="0" y="7"/>
                  <a:pt x="1" y="5"/>
                  <a:pt x="3" y="3"/>
                </a:cubicBezTo>
                <a:cubicBezTo>
                  <a:pt x="5" y="1"/>
                  <a:pt x="7" y="0"/>
                  <a:pt x="10" y="0"/>
                </a:cubicBezTo>
                <a:cubicBezTo>
                  <a:pt x="13" y="0"/>
                  <a:pt x="15" y="1"/>
                  <a:pt x="17" y="2"/>
                </a:cubicBezTo>
                <a:cubicBezTo>
                  <a:pt x="19" y="4"/>
                  <a:pt x="20" y="7"/>
                  <a:pt x="20" y="10"/>
                </a:cubicBezTo>
                <a:cubicBezTo>
                  <a:pt x="20" y="13"/>
                  <a:pt x="19" y="15"/>
                  <a:pt x="17" y="17"/>
                </a:cubicBezTo>
                <a:cubicBezTo>
                  <a:pt x="15" y="19"/>
                  <a:pt x="13" y="20"/>
                  <a:pt x="10" y="20"/>
                </a:cubicBezTo>
                <a:close/>
                <a:moveTo>
                  <a:pt x="10" y="4"/>
                </a:moveTo>
                <a:cubicBezTo>
                  <a:pt x="8" y="4"/>
                  <a:pt x="7" y="4"/>
                  <a:pt x="6" y="5"/>
                </a:cubicBezTo>
                <a:cubicBezTo>
                  <a:pt x="5" y="6"/>
                  <a:pt x="5" y="8"/>
                  <a:pt x="5" y="10"/>
                </a:cubicBezTo>
                <a:cubicBezTo>
                  <a:pt x="5" y="12"/>
                  <a:pt x="5" y="14"/>
                  <a:pt x="6" y="15"/>
                </a:cubicBezTo>
                <a:cubicBezTo>
                  <a:pt x="7" y="16"/>
                  <a:pt x="8" y="16"/>
                  <a:pt x="10" y="16"/>
                </a:cubicBezTo>
                <a:cubicBezTo>
                  <a:pt x="12" y="16"/>
                  <a:pt x="13" y="16"/>
                  <a:pt x="14" y="15"/>
                </a:cubicBezTo>
                <a:cubicBezTo>
                  <a:pt x="15" y="14"/>
                  <a:pt x="15" y="12"/>
                  <a:pt x="15" y="10"/>
                </a:cubicBezTo>
                <a:cubicBezTo>
                  <a:pt x="15" y="8"/>
                  <a:pt x="15" y="6"/>
                  <a:pt x="14" y="5"/>
                </a:cubicBezTo>
                <a:cubicBezTo>
                  <a:pt x="13" y="4"/>
                  <a:pt x="12" y="4"/>
                  <a:pt x="10" y="4"/>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04" name="Freeform 42"/>
          <p:cNvSpPr>
            <a:spLocks noEditPoints="1"/>
          </p:cNvSpPr>
          <p:nvPr userDrawn="1"/>
        </p:nvSpPr>
        <p:spPr bwMode="auto">
          <a:xfrm>
            <a:off x="8346513" y="3826961"/>
            <a:ext cx="36532" cy="40590"/>
          </a:xfrm>
          <a:custGeom>
            <a:avLst/>
            <a:gdLst>
              <a:gd name="T0" fmla="*/ 17 w 17"/>
              <a:gd name="T1" fmla="*/ 20 h 20"/>
              <a:gd name="T2" fmla="*/ 12 w 17"/>
              <a:gd name="T3" fmla="*/ 20 h 20"/>
              <a:gd name="T4" fmla="*/ 9 w 17"/>
              <a:gd name="T5" fmla="*/ 15 h 20"/>
              <a:gd name="T6" fmla="*/ 8 w 17"/>
              <a:gd name="T7" fmla="*/ 14 h 20"/>
              <a:gd name="T8" fmla="*/ 7 w 17"/>
              <a:gd name="T9" fmla="*/ 13 h 20"/>
              <a:gd name="T10" fmla="*/ 7 w 17"/>
              <a:gd name="T11" fmla="*/ 12 h 20"/>
              <a:gd name="T12" fmla="*/ 6 w 17"/>
              <a:gd name="T13" fmla="*/ 12 h 20"/>
              <a:gd name="T14" fmla="*/ 5 w 17"/>
              <a:gd name="T15" fmla="*/ 12 h 20"/>
              <a:gd name="T16" fmla="*/ 5 w 17"/>
              <a:gd name="T17" fmla="*/ 20 h 20"/>
              <a:gd name="T18" fmla="*/ 0 w 17"/>
              <a:gd name="T19" fmla="*/ 20 h 20"/>
              <a:gd name="T20" fmla="*/ 0 w 17"/>
              <a:gd name="T21" fmla="*/ 0 h 20"/>
              <a:gd name="T22" fmla="*/ 7 w 17"/>
              <a:gd name="T23" fmla="*/ 0 h 20"/>
              <a:gd name="T24" fmla="*/ 14 w 17"/>
              <a:gd name="T25" fmla="*/ 5 h 20"/>
              <a:gd name="T26" fmla="*/ 14 w 17"/>
              <a:gd name="T27" fmla="*/ 7 h 20"/>
              <a:gd name="T28" fmla="*/ 13 w 17"/>
              <a:gd name="T29" fmla="*/ 9 h 20"/>
              <a:gd name="T30" fmla="*/ 12 w 17"/>
              <a:gd name="T31" fmla="*/ 10 h 20"/>
              <a:gd name="T32" fmla="*/ 10 w 17"/>
              <a:gd name="T33" fmla="*/ 11 h 20"/>
              <a:gd name="T34" fmla="*/ 10 w 17"/>
              <a:gd name="T35" fmla="*/ 11 h 20"/>
              <a:gd name="T36" fmla="*/ 11 w 17"/>
              <a:gd name="T37" fmla="*/ 11 h 20"/>
              <a:gd name="T38" fmla="*/ 12 w 17"/>
              <a:gd name="T39" fmla="*/ 12 h 20"/>
              <a:gd name="T40" fmla="*/ 12 w 17"/>
              <a:gd name="T41" fmla="*/ 13 h 20"/>
              <a:gd name="T42" fmla="*/ 13 w 17"/>
              <a:gd name="T43" fmla="*/ 14 h 20"/>
              <a:gd name="T44" fmla="*/ 17 w 17"/>
              <a:gd name="T45" fmla="*/ 20 h 20"/>
              <a:gd name="T46" fmla="*/ 5 w 17"/>
              <a:gd name="T47" fmla="*/ 3 h 20"/>
              <a:gd name="T48" fmla="*/ 5 w 17"/>
              <a:gd name="T49" fmla="*/ 9 h 20"/>
              <a:gd name="T50" fmla="*/ 6 w 17"/>
              <a:gd name="T51" fmla="*/ 9 h 20"/>
              <a:gd name="T52" fmla="*/ 9 w 17"/>
              <a:gd name="T53" fmla="*/ 8 h 20"/>
              <a:gd name="T54" fmla="*/ 10 w 17"/>
              <a:gd name="T55" fmla="*/ 6 h 20"/>
              <a:gd name="T56" fmla="*/ 7 w 17"/>
              <a:gd name="T57" fmla="*/ 3 h 20"/>
              <a:gd name="T58" fmla="*/ 5 w 17"/>
              <a:gd name="T5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20">
                <a:moveTo>
                  <a:pt x="17" y="20"/>
                </a:moveTo>
                <a:cubicBezTo>
                  <a:pt x="12" y="20"/>
                  <a:pt x="12" y="20"/>
                  <a:pt x="12" y="20"/>
                </a:cubicBezTo>
                <a:cubicBezTo>
                  <a:pt x="9" y="15"/>
                  <a:pt x="9" y="15"/>
                  <a:pt x="9" y="15"/>
                </a:cubicBezTo>
                <a:cubicBezTo>
                  <a:pt x="8" y="14"/>
                  <a:pt x="8" y="14"/>
                  <a:pt x="8" y="14"/>
                </a:cubicBezTo>
                <a:cubicBezTo>
                  <a:pt x="8" y="13"/>
                  <a:pt x="7" y="13"/>
                  <a:pt x="7" y="13"/>
                </a:cubicBezTo>
                <a:cubicBezTo>
                  <a:pt x="7" y="13"/>
                  <a:pt x="7" y="13"/>
                  <a:pt x="7" y="12"/>
                </a:cubicBezTo>
                <a:cubicBezTo>
                  <a:pt x="6" y="12"/>
                  <a:pt x="6" y="12"/>
                  <a:pt x="6" y="12"/>
                </a:cubicBezTo>
                <a:cubicBezTo>
                  <a:pt x="5" y="12"/>
                  <a:pt x="5" y="12"/>
                  <a:pt x="5" y="12"/>
                </a:cubicBezTo>
                <a:cubicBezTo>
                  <a:pt x="5" y="20"/>
                  <a:pt x="5" y="20"/>
                  <a:pt x="5" y="20"/>
                </a:cubicBezTo>
                <a:cubicBezTo>
                  <a:pt x="0" y="20"/>
                  <a:pt x="0" y="20"/>
                  <a:pt x="0" y="20"/>
                </a:cubicBezTo>
                <a:cubicBezTo>
                  <a:pt x="0" y="0"/>
                  <a:pt x="0" y="0"/>
                  <a:pt x="0" y="0"/>
                </a:cubicBezTo>
                <a:cubicBezTo>
                  <a:pt x="7" y="0"/>
                  <a:pt x="7" y="0"/>
                  <a:pt x="7" y="0"/>
                </a:cubicBezTo>
                <a:cubicBezTo>
                  <a:pt x="12" y="0"/>
                  <a:pt x="14" y="2"/>
                  <a:pt x="14" y="5"/>
                </a:cubicBezTo>
                <a:cubicBezTo>
                  <a:pt x="14" y="6"/>
                  <a:pt x="14" y="7"/>
                  <a:pt x="14" y="7"/>
                </a:cubicBezTo>
                <a:cubicBezTo>
                  <a:pt x="14" y="8"/>
                  <a:pt x="14" y="8"/>
                  <a:pt x="13" y="9"/>
                </a:cubicBezTo>
                <a:cubicBezTo>
                  <a:pt x="13" y="9"/>
                  <a:pt x="12" y="10"/>
                  <a:pt x="12" y="10"/>
                </a:cubicBezTo>
                <a:cubicBezTo>
                  <a:pt x="11" y="10"/>
                  <a:pt x="11" y="11"/>
                  <a:pt x="10" y="11"/>
                </a:cubicBezTo>
                <a:cubicBezTo>
                  <a:pt x="10" y="11"/>
                  <a:pt x="10" y="11"/>
                  <a:pt x="10" y="11"/>
                </a:cubicBezTo>
                <a:cubicBezTo>
                  <a:pt x="10" y="11"/>
                  <a:pt x="11" y="11"/>
                  <a:pt x="11" y="11"/>
                </a:cubicBezTo>
                <a:cubicBezTo>
                  <a:pt x="11" y="12"/>
                  <a:pt x="11" y="12"/>
                  <a:pt x="12" y="12"/>
                </a:cubicBezTo>
                <a:cubicBezTo>
                  <a:pt x="12" y="12"/>
                  <a:pt x="12" y="13"/>
                  <a:pt x="12" y="13"/>
                </a:cubicBezTo>
                <a:cubicBezTo>
                  <a:pt x="13" y="13"/>
                  <a:pt x="13" y="14"/>
                  <a:pt x="13" y="14"/>
                </a:cubicBezTo>
                <a:lnTo>
                  <a:pt x="17" y="20"/>
                </a:lnTo>
                <a:close/>
                <a:moveTo>
                  <a:pt x="5" y="3"/>
                </a:moveTo>
                <a:cubicBezTo>
                  <a:pt x="5" y="9"/>
                  <a:pt x="5" y="9"/>
                  <a:pt x="5" y="9"/>
                </a:cubicBezTo>
                <a:cubicBezTo>
                  <a:pt x="6" y="9"/>
                  <a:pt x="6" y="9"/>
                  <a:pt x="6" y="9"/>
                </a:cubicBezTo>
                <a:cubicBezTo>
                  <a:pt x="7" y="9"/>
                  <a:pt x="8" y="9"/>
                  <a:pt x="9" y="8"/>
                </a:cubicBezTo>
                <a:cubicBezTo>
                  <a:pt x="9" y="8"/>
                  <a:pt x="10" y="7"/>
                  <a:pt x="10" y="6"/>
                </a:cubicBezTo>
                <a:cubicBezTo>
                  <a:pt x="10" y="4"/>
                  <a:pt x="9" y="3"/>
                  <a:pt x="7" y="3"/>
                </a:cubicBezTo>
                <a:lnTo>
                  <a:pt x="5" y="3"/>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05" name="Freeform 43"/>
          <p:cNvSpPr>
            <a:spLocks/>
          </p:cNvSpPr>
          <p:nvPr/>
        </p:nvSpPr>
        <p:spPr bwMode="auto">
          <a:xfrm>
            <a:off x="8399278" y="3826961"/>
            <a:ext cx="28414" cy="40590"/>
          </a:xfrm>
          <a:custGeom>
            <a:avLst/>
            <a:gdLst>
              <a:gd name="T0" fmla="*/ 0 w 13"/>
              <a:gd name="T1" fmla="*/ 19 h 20"/>
              <a:gd name="T2" fmla="*/ 0 w 13"/>
              <a:gd name="T3" fmla="*/ 15 h 20"/>
              <a:gd name="T4" fmla="*/ 2 w 13"/>
              <a:gd name="T5" fmla="*/ 16 h 20"/>
              <a:gd name="T6" fmla="*/ 5 w 13"/>
              <a:gd name="T7" fmla="*/ 17 h 20"/>
              <a:gd name="T8" fmla="*/ 7 w 13"/>
              <a:gd name="T9" fmla="*/ 17 h 20"/>
              <a:gd name="T10" fmla="*/ 8 w 13"/>
              <a:gd name="T11" fmla="*/ 16 h 20"/>
              <a:gd name="T12" fmla="*/ 8 w 13"/>
              <a:gd name="T13" fmla="*/ 16 h 20"/>
              <a:gd name="T14" fmla="*/ 8 w 13"/>
              <a:gd name="T15" fmla="*/ 15 h 20"/>
              <a:gd name="T16" fmla="*/ 8 w 13"/>
              <a:gd name="T17" fmla="*/ 14 h 20"/>
              <a:gd name="T18" fmla="*/ 7 w 13"/>
              <a:gd name="T19" fmla="*/ 13 h 20"/>
              <a:gd name="T20" fmla="*/ 6 w 13"/>
              <a:gd name="T21" fmla="*/ 12 h 20"/>
              <a:gd name="T22" fmla="*/ 4 w 13"/>
              <a:gd name="T23" fmla="*/ 11 h 20"/>
              <a:gd name="T24" fmla="*/ 1 w 13"/>
              <a:gd name="T25" fmla="*/ 9 h 20"/>
              <a:gd name="T26" fmla="*/ 0 w 13"/>
              <a:gd name="T27" fmla="*/ 6 h 20"/>
              <a:gd name="T28" fmla="*/ 0 w 13"/>
              <a:gd name="T29" fmla="*/ 3 h 20"/>
              <a:gd name="T30" fmla="*/ 2 w 13"/>
              <a:gd name="T31" fmla="*/ 1 h 20"/>
              <a:gd name="T32" fmla="*/ 4 w 13"/>
              <a:gd name="T33" fmla="*/ 0 h 20"/>
              <a:gd name="T34" fmla="*/ 7 w 13"/>
              <a:gd name="T35" fmla="*/ 0 h 20"/>
              <a:gd name="T36" fmla="*/ 10 w 13"/>
              <a:gd name="T37" fmla="*/ 0 h 20"/>
              <a:gd name="T38" fmla="*/ 12 w 13"/>
              <a:gd name="T39" fmla="*/ 0 h 20"/>
              <a:gd name="T40" fmla="*/ 12 w 13"/>
              <a:gd name="T41" fmla="*/ 5 h 20"/>
              <a:gd name="T42" fmla="*/ 11 w 13"/>
              <a:gd name="T43" fmla="*/ 4 h 20"/>
              <a:gd name="T44" fmla="*/ 10 w 13"/>
              <a:gd name="T45" fmla="*/ 4 h 20"/>
              <a:gd name="T46" fmla="*/ 9 w 13"/>
              <a:gd name="T47" fmla="*/ 3 h 20"/>
              <a:gd name="T48" fmla="*/ 8 w 13"/>
              <a:gd name="T49" fmla="*/ 3 h 20"/>
              <a:gd name="T50" fmla="*/ 6 w 13"/>
              <a:gd name="T51" fmla="*/ 3 h 20"/>
              <a:gd name="T52" fmla="*/ 5 w 13"/>
              <a:gd name="T53" fmla="*/ 4 h 20"/>
              <a:gd name="T54" fmla="*/ 4 w 13"/>
              <a:gd name="T55" fmla="*/ 4 h 20"/>
              <a:gd name="T56" fmla="*/ 4 w 13"/>
              <a:gd name="T57" fmla="*/ 5 h 20"/>
              <a:gd name="T58" fmla="*/ 5 w 13"/>
              <a:gd name="T59" fmla="*/ 6 h 20"/>
              <a:gd name="T60" fmla="*/ 5 w 13"/>
              <a:gd name="T61" fmla="*/ 7 h 20"/>
              <a:gd name="T62" fmla="*/ 6 w 13"/>
              <a:gd name="T63" fmla="*/ 8 h 20"/>
              <a:gd name="T64" fmla="*/ 8 w 13"/>
              <a:gd name="T65" fmla="*/ 8 h 20"/>
              <a:gd name="T66" fmla="*/ 10 w 13"/>
              <a:gd name="T67" fmla="*/ 9 h 20"/>
              <a:gd name="T68" fmla="*/ 12 w 13"/>
              <a:gd name="T69" fmla="*/ 11 h 20"/>
              <a:gd name="T70" fmla="*/ 13 w 13"/>
              <a:gd name="T71" fmla="*/ 12 h 20"/>
              <a:gd name="T72" fmla="*/ 13 w 13"/>
              <a:gd name="T73" fmla="*/ 14 h 20"/>
              <a:gd name="T74" fmla="*/ 13 w 13"/>
              <a:gd name="T75" fmla="*/ 17 h 20"/>
              <a:gd name="T76" fmla="*/ 11 w 13"/>
              <a:gd name="T77" fmla="*/ 19 h 20"/>
              <a:gd name="T78" fmla="*/ 8 w 13"/>
              <a:gd name="T79" fmla="*/ 20 h 20"/>
              <a:gd name="T80" fmla="*/ 5 w 13"/>
              <a:gd name="T81" fmla="*/ 20 h 20"/>
              <a:gd name="T82" fmla="*/ 2 w 13"/>
              <a:gd name="T83" fmla="*/ 20 h 20"/>
              <a:gd name="T84" fmla="*/ 0 w 13"/>
              <a:gd name="T85"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 h="20">
                <a:moveTo>
                  <a:pt x="0" y="19"/>
                </a:moveTo>
                <a:cubicBezTo>
                  <a:pt x="0" y="15"/>
                  <a:pt x="0" y="15"/>
                  <a:pt x="0" y="15"/>
                </a:cubicBezTo>
                <a:cubicBezTo>
                  <a:pt x="0" y="15"/>
                  <a:pt x="1" y="16"/>
                  <a:pt x="2" y="16"/>
                </a:cubicBezTo>
                <a:cubicBezTo>
                  <a:pt x="3" y="17"/>
                  <a:pt x="4" y="17"/>
                  <a:pt x="5" y="17"/>
                </a:cubicBezTo>
                <a:cubicBezTo>
                  <a:pt x="6" y="17"/>
                  <a:pt x="6" y="17"/>
                  <a:pt x="7" y="17"/>
                </a:cubicBezTo>
                <a:cubicBezTo>
                  <a:pt x="7" y="16"/>
                  <a:pt x="7" y="16"/>
                  <a:pt x="8" y="16"/>
                </a:cubicBezTo>
                <a:cubicBezTo>
                  <a:pt x="8" y="16"/>
                  <a:pt x="8" y="16"/>
                  <a:pt x="8" y="16"/>
                </a:cubicBezTo>
                <a:cubicBezTo>
                  <a:pt x="8" y="15"/>
                  <a:pt x="8" y="15"/>
                  <a:pt x="8" y="15"/>
                </a:cubicBezTo>
                <a:cubicBezTo>
                  <a:pt x="8" y="14"/>
                  <a:pt x="8" y="14"/>
                  <a:pt x="8" y="14"/>
                </a:cubicBezTo>
                <a:cubicBezTo>
                  <a:pt x="8" y="13"/>
                  <a:pt x="8" y="13"/>
                  <a:pt x="7" y="13"/>
                </a:cubicBezTo>
                <a:cubicBezTo>
                  <a:pt x="7" y="13"/>
                  <a:pt x="6" y="12"/>
                  <a:pt x="6" y="12"/>
                </a:cubicBezTo>
                <a:cubicBezTo>
                  <a:pt x="5" y="12"/>
                  <a:pt x="5" y="12"/>
                  <a:pt x="4" y="11"/>
                </a:cubicBezTo>
                <a:cubicBezTo>
                  <a:pt x="3" y="11"/>
                  <a:pt x="1" y="10"/>
                  <a:pt x="1" y="9"/>
                </a:cubicBezTo>
                <a:cubicBezTo>
                  <a:pt x="0" y="8"/>
                  <a:pt x="0" y="7"/>
                  <a:pt x="0" y="6"/>
                </a:cubicBezTo>
                <a:cubicBezTo>
                  <a:pt x="0" y="5"/>
                  <a:pt x="0" y="4"/>
                  <a:pt x="0" y="3"/>
                </a:cubicBezTo>
                <a:cubicBezTo>
                  <a:pt x="1" y="2"/>
                  <a:pt x="1" y="2"/>
                  <a:pt x="2" y="1"/>
                </a:cubicBezTo>
                <a:cubicBezTo>
                  <a:pt x="3" y="1"/>
                  <a:pt x="3" y="0"/>
                  <a:pt x="4" y="0"/>
                </a:cubicBezTo>
                <a:cubicBezTo>
                  <a:pt x="5" y="0"/>
                  <a:pt x="6" y="0"/>
                  <a:pt x="7" y="0"/>
                </a:cubicBezTo>
                <a:cubicBezTo>
                  <a:pt x="8" y="0"/>
                  <a:pt x="9" y="0"/>
                  <a:pt x="10" y="0"/>
                </a:cubicBezTo>
                <a:cubicBezTo>
                  <a:pt x="11" y="0"/>
                  <a:pt x="12" y="0"/>
                  <a:pt x="12" y="0"/>
                </a:cubicBezTo>
                <a:cubicBezTo>
                  <a:pt x="12" y="5"/>
                  <a:pt x="12" y="5"/>
                  <a:pt x="12" y="5"/>
                </a:cubicBezTo>
                <a:cubicBezTo>
                  <a:pt x="12" y="4"/>
                  <a:pt x="12" y="4"/>
                  <a:pt x="11" y="4"/>
                </a:cubicBezTo>
                <a:cubicBezTo>
                  <a:pt x="11" y="4"/>
                  <a:pt x="10" y="4"/>
                  <a:pt x="10" y="4"/>
                </a:cubicBezTo>
                <a:cubicBezTo>
                  <a:pt x="10" y="3"/>
                  <a:pt x="9" y="3"/>
                  <a:pt x="9" y="3"/>
                </a:cubicBezTo>
                <a:cubicBezTo>
                  <a:pt x="8" y="3"/>
                  <a:pt x="8" y="3"/>
                  <a:pt x="8" y="3"/>
                </a:cubicBezTo>
                <a:cubicBezTo>
                  <a:pt x="7" y="3"/>
                  <a:pt x="7" y="3"/>
                  <a:pt x="6" y="3"/>
                </a:cubicBezTo>
                <a:cubicBezTo>
                  <a:pt x="6" y="3"/>
                  <a:pt x="5" y="4"/>
                  <a:pt x="5" y="4"/>
                </a:cubicBezTo>
                <a:cubicBezTo>
                  <a:pt x="5" y="4"/>
                  <a:pt x="5" y="4"/>
                  <a:pt x="4" y="4"/>
                </a:cubicBezTo>
                <a:cubicBezTo>
                  <a:pt x="4" y="5"/>
                  <a:pt x="4" y="5"/>
                  <a:pt x="4" y="5"/>
                </a:cubicBezTo>
                <a:cubicBezTo>
                  <a:pt x="4" y="6"/>
                  <a:pt x="4" y="6"/>
                  <a:pt x="5" y="6"/>
                </a:cubicBezTo>
                <a:cubicBezTo>
                  <a:pt x="5" y="6"/>
                  <a:pt x="5" y="7"/>
                  <a:pt x="5" y="7"/>
                </a:cubicBezTo>
                <a:cubicBezTo>
                  <a:pt x="6" y="7"/>
                  <a:pt x="6" y="7"/>
                  <a:pt x="6" y="8"/>
                </a:cubicBezTo>
                <a:cubicBezTo>
                  <a:pt x="7" y="8"/>
                  <a:pt x="7" y="8"/>
                  <a:pt x="8" y="8"/>
                </a:cubicBezTo>
                <a:cubicBezTo>
                  <a:pt x="9" y="9"/>
                  <a:pt x="10" y="9"/>
                  <a:pt x="10" y="9"/>
                </a:cubicBezTo>
                <a:cubicBezTo>
                  <a:pt x="11" y="10"/>
                  <a:pt x="11" y="10"/>
                  <a:pt x="12" y="11"/>
                </a:cubicBezTo>
                <a:cubicBezTo>
                  <a:pt x="12" y="11"/>
                  <a:pt x="13" y="12"/>
                  <a:pt x="13" y="12"/>
                </a:cubicBezTo>
                <a:cubicBezTo>
                  <a:pt x="13" y="13"/>
                  <a:pt x="13" y="14"/>
                  <a:pt x="13" y="14"/>
                </a:cubicBezTo>
                <a:cubicBezTo>
                  <a:pt x="13" y="15"/>
                  <a:pt x="13" y="16"/>
                  <a:pt x="13" y="17"/>
                </a:cubicBezTo>
                <a:cubicBezTo>
                  <a:pt x="12" y="18"/>
                  <a:pt x="12" y="19"/>
                  <a:pt x="11" y="19"/>
                </a:cubicBezTo>
                <a:cubicBezTo>
                  <a:pt x="10" y="19"/>
                  <a:pt x="9" y="20"/>
                  <a:pt x="8" y="20"/>
                </a:cubicBezTo>
                <a:cubicBezTo>
                  <a:pt x="7" y="20"/>
                  <a:pt x="6" y="20"/>
                  <a:pt x="5" y="20"/>
                </a:cubicBezTo>
                <a:cubicBezTo>
                  <a:pt x="4" y="20"/>
                  <a:pt x="3" y="20"/>
                  <a:pt x="2" y="20"/>
                </a:cubicBezTo>
                <a:cubicBezTo>
                  <a:pt x="1" y="20"/>
                  <a:pt x="0" y="20"/>
                  <a:pt x="0" y="19"/>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06" name="Freeform 44"/>
          <p:cNvSpPr>
            <a:spLocks noEditPoints="1"/>
          </p:cNvSpPr>
          <p:nvPr/>
        </p:nvSpPr>
        <p:spPr bwMode="auto">
          <a:xfrm>
            <a:off x="8427693" y="3826961"/>
            <a:ext cx="40590" cy="40590"/>
          </a:xfrm>
          <a:custGeom>
            <a:avLst/>
            <a:gdLst>
              <a:gd name="T0" fmla="*/ 20 w 20"/>
              <a:gd name="T1" fmla="*/ 20 h 20"/>
              <a:gd name="T2" fmla="*/ 15 w 20"/>
              <a:gd name="T3" fmla="*/ 20 h 20"/>
              <a:gd name="T4" fmla="*/ 14 w 20"/>
              <a:gd name="T5" fmla="*/ 16 h 20"/>
              <a:gd name="T6" fmla="*/ 7 w 20"/>
              <a:gd name="T7" fmla="*/ 16 h 20"/>
              <a:gd name="T8" fmla="*/ 5 w 20"/>
              <a:gd name="T9" fmla="*/ 20 h 20"/>
              <a:gd name="T10" fmla="*/ 0 w 20"/>
              <a:gd name="T11" fmla="*/ 20 h 20"/>
              <a:gd name="T12" fmla="*/ 8 w 20"/>
              <a:gd name="T13" fmla="*/ 0 h 20"/>
              <a:gd name="T14" fmla="*/ 13 w 20"/>
              <a:gd name="T15" fmla="*/ 0 h 20"/>
              <a:gd name="T16" fmla="*/ 20 w 20"/>
              <a:gd name="T17" fmla="*/ 20 h 20"/>
              <a:gd name="T18" fmla="*/ 13 w 20"/>
              <a:gd name="T19" fmla="*/ 12 h 20"/>
              <a:gd name="T20" fmla="*/ 11 w 20"/>
              <a:gd name="T21" fmla="*/ 5 h 20"/>
              <a:gd name="T22" fmla="*/ 10 w 20"/>
              <a:gd name="T23" fmla="*/ 4 h 20"/>
              <a:gd name="T24" fmla="*/ 10 w 20"/>
              <a:gd name="T25" fmla="*/ 4 h 20"/>
              <a:gd name="T26" fmla="*/ 10 w 20"/>
              <a:gd name="T27" fmla="*/ 5 h 20"/>
              <a:gd name="T28" fmla="*/ 8 w 20"/>
              <a:gd name="T29" fmla="*/ 12 h 20"/>
              <a:gd name="T30" fmla="*/ 13 w 20"/>
              <a:gd name="T3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0">
                <a:moveTo>
                  <a:pt x="20" y="20"/>
                </a:moveTo>
                <a:cubicBezTo>
                  <a:pt x="15" y="20"/>
                  <a:pt x="15" y="20"/>
                  <a:pt x="15" y="20"/>
                </a:cubicBezTo>
                <a:cubicBezTo>
                  <a:pt x="14" y="16"/>
                  <a:pt x="14" y="16"/>
                  <a:pt x="14" y="16"/>
                </a:cubicBezTo>
                <a:cubicBezTo>
                  <a:pt x="7" y="16"/>
                  <a:pt x="7" y="16"/>
                  <a:pt x="7" y="16"/>
                </a:cubicBezTo>
                <a:cubicBezTo>
                  <a:pt x="5" y="20"/>
                  <a:pt x="5" y="20"/>
                  <a:pt x="5" y="20"/>
                </a:cubicBezTo>
                <a:cubicBezTo>
                  <a:pt x="0" y="20"/>
                  <a:pt x="0" y="20"/>
                  <a:pt x="0" y="20"/>
                </a:cubicBezTo>
                <a:cubicBezTo>
                  <a:pt x="8" y="0"/>
                  <a:pt x="8" y="0"/>
                  <a:pt x="8" y="0"/>
                </a:cubicBezTo>
                <a:cubicBezTo>
                  <a:pt x="13" y="0"/>
                  <a:pt x="13" y="0"/>
                  <a:pt x="13" y="0"/>
                </a:cubicBezTo>
                <a:lnTo>
                  <a:pt x="20" y="20"/>
                </a:lnTo>
                <a:close/>
                <a:moveTo>
                  <a:pt x="13" y="12"/>
                </a:moveTo>
                <a:cubicBezTo>
                  <a:pt x="11" y="5"/>
                  <a:pt x="11" y="5"/>
                  <a:pt x="11" y="5"/>
                </a:cubicBezTo>
                <a:cubicBezTo>
                  <a:pt x="10" y="5"/>
                  <a:pt x="10" y="4"/>
                  <a:pt x="10" y="4"/>
                </a:cubicBezTo>
                <a:cubicBezTo>
                  <a:pt x="10" y="4"/>
                  <a:pt x="10" y="4"/>
                  <a:pt x="10" y="4"/>
                </a:cubicBezTo>
                <a:cubicBezTo>
                  <a:pt x="10" y="4"/>
                  <a:pt x="10" y="5"/>
                  <a:pt x="10" y="5"/>
                </a:cubicBezTo>
                <a:cubicBezTo>
                  <a:pt x="8" y="12"/>
                  <a:pt x="8" y="12"/>
                  <a:pt x="8" y="12"/>
                </a:cubicBezTo>
                <a:lnTo>
                  <a:pt x="13" y="12"/>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07" name="Freeform 45"/>
          <p:cNvSpPr>
            <a:spLocks/>
          </p:cNvSpPr>
          <p:nvPr/>
        </p:nvSpPr>
        <p:spPr bwMode="auto">
          <a:xfrm>
            <a:off x="8476400" y="3826961"/>
            <a:ext cx="24354" cy="40590"/>
          </a:xfrm>
          <a:custGeom>
            <a:avLst/>
            <a:gdLst>
              <a:gd name="T0" fmla="*/ 6 w 6"/>
              <a:gd name="T1" fmla="*/ 10 h 10"/>
              <a:gd name="T2" fmla="*/ 0 w 6"/>
              <a:gd name="T3" fmla="*/ 10 h 10"/>
              <a:gd name="T4" fmla="*/ 0 w 6"/>
              <a:gd name="T5" fmla="*/ 0 h 10"/>
              <a:gd name="T6" fmla="*/ 2 w 6"/>
              <a:gd name="T7" fmla="*/ 0 h 10"/>
              <a:gd name="T8" fmla="*/ 2 w 6"/>
              <a:gd name="T9" fmla="*/ 8 h 10"/>
              <a:gd name="T10" fmla="*/ 6 w 6"/>
              <a:gd name="T11" fmla="*/ 8 h 10"/>
              <a:gd name="T12" fmla="*/ 6 w 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6" y="10"/>
                </a:moveTo>
                <a:lnTo>
                  <a:pt x="0" y="10"/>
                </a:lnTo>
                <a:lnTo>
                  <a:pt x="0" y="0"/>
                </a:lnTo>
                <a:lnTo>
                  <a:pt x="2" y="0"/>
                </a:lnTo>
                <a:lnTo>
                  <a:pt x="2" y="8"/>
                </a:lnTo>
                <a:lnTo>
                  <a:pt x="6" y="8"/>
                </a:lnTo>
                <a:lnTo>
                  <a:pt x="6" y="1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08" name="Freeform 46"/>
          <p:cNvSpPr>
            <a:spLocks/>
          </p:cNvSpPr>
          <p:nvPr/>
        </p:nvSpPr>
        <p:spPr bwMode="auto">
          <a:xfrm>
            <a:off x="8504812" y="3826961"/>
            <a:ext cx="24354" cy="40590"/>
          </a:xfrm>
          <a:custGeom>
            <a:avLst/>
            <a:gdLst>
              <a:gd name="T0" fmla="*/ 6 w 6"/>
              <a:gd name="T1" fmla="*/ 10 h 10"/>
              <a:gd name="T2" fmla="*/ 0 w 6"/>
              <a:gd name="T3" fmla="*/ 10 h 10"/>
              <a:gd name="T4" fmla="*/ 0 w 6"/>
              <a:gd name="T5" fmla="*/ 0 h 10"/>
              <a:gd name="T6" fmla="*/ 6 w 6"/>
              <a:gd name="T7" fmla="*/ 0 h 10"/>
              <a:gd name="T8" fmla="*/ 6 w 6"/>
              <a:gd name="T9" fmla="*/ 2 h 10"/>
              <a:gd name="T10" fmla="*/ 3 w 6"/>
              <a:gd name="T11" fmla="*/ 2 h 10"/>
              <a:gd name="T12" fmla="*/ 3 w 6"/>
              <a:gd name="T13" fmla="*/ 4 h 10"/>
              <a:gd name="T14" fmla="*/ 6 w 6"/>
              <a:gd name="T15" fmla="*/ 4 h 10"/>
              <a:gd name="T16" fmla="*/ 6 w 6"/>
              <a:gd name="T17" fmla="*/ 6 h 10"/>
              <a:gd name="T18" fmla="*/ 3 w 6"/>
              <a:gd name="T19" fmla="*/ 6 h 10"/>
              <a:gd name="T20" fmla="*/ 3 w 6"/>
              <a:gd name="T21" fmla="*/ 8 h 10"/>
              <a:gd name="T22" fmla="*/ 6 w 6"/>
              <a:gd name="T23" fmla="*/ 8 h 10"/>
              <a:gd name="T24" fmla="*/ 6 w 6"/>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0">
                <a:moveTo>
                  <a:pt x="6" y="10"/>
                </a:moveTo>
                <a:lnTo>
                  <a:pt x="0" y="10"/>
                </a:lnTo>
                <a:lnTo>
                  <a:pt x="0" y="0"/>
                </a:lnTo>
                <a:lnTo>
                  <a:pt x="6" y="0"/>
                </a:lnTo>
                <a:lnTo>
                  <a:pt x="6" y="2"/>
                </a:lnTo>
                <a:lnTo>
                  <a:pt x="3" y="2"/>
                </a:lnTo>
                <a:lnTo>
                  <a:pt x="3" y="4"/>
                </a:lnTo>
                <a:lnTo>
                  <a:pt x="6" y="4"/>
                </a:lnTo>
                <a:lnTo>
                  <a:pt x="6" y="6"/>
                </a:lnTo>
                <a:lnTo>
                  <a:pt x="3" y="6"/>
                </a:lnTo>
                <a:lnTo>
                  <a:pt x="3" y="8"/>
                </a:lnTo>
                <a:lnTo>
                  <a:pt x="6" y="8"/>
                </a:lnTo>
                <a:lnTo>
                  <a:pt x="6" y="1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09" name="Freeform 47"/>
          <p:cNvSpPr>
            <a:spLocks noEditPoints="1"/>
          </p:cNvSpPr>
          <p:nvPr/>
        </p:nvSpPr>
        <p:spPr bwMode="auto">
          <a:xfrm>
            <a:off x="6970519" y="2763508"/>
            <a:ext cx="442430" cy="381544"/>
          </a:xfrm>
          <a:custGeom>
            <a:avLst/>
            <a:gdLst>
              <a:gd name="T0" fmla="*/ 108 w 216"/>
              <a:gd name="T1" fmla="*/ 0 h 188"/>
              <a:gd name="T2" fmla="*/ 0 w 216"/>
              <a:gd name="T3" fmla="*/ 85 h 188"/>
              <a:gd name="T4" fmla="*/ 28 w 216"/>
              <a:gd name="T5" fmla="*/ 143 h 188"/>
              <a:gd name="T6" fmla="*/ 14 w 216"/>
              <a:gd name="T7" fmla="*/ 188 h 188"/>
              <a:gd name="T8" fmla="*/ 68 w 216"/>
              <a:gd name="T9" fmla="*/ 164 h 188"/>
              <a:gd name="T10" fmla="*/ 108 w 216"/>
              <a:gd name="T11" fmla="*/ 170 h 188"/>
              <a:gd name="T12" fmla="*/ 216 w 216"/>
              <a:gd name="T13" fmla="*/ 85 h 188"/>
              <a:gd name="T14" fmla="*/ 108 w 216"/>
              <a:gd name="T15" fmla="*/ 0 h 188"/>
              <a:gd name="T16" fmla="*/ 108 w 216"/>
              <a:gd name="T17" fmla="*/ 0 h 188"/>
              <a:gd name="T18" fmla="*/ 108 w 216"/>
              <a:gd name="T1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88">
                <a:moveTo>
                  <a:pt x="108" y="0"/>
                </a:moveTo>
                <a:cubicBezTo>
                  <a:pt x="48" y="0"/>
                  <a:pt x="0" y="38"/>
                  <a:pt x="0" y="85"/>
                </a:cubicBezTo>
                <a:cubicBezTo>
                  <a:pt x="0" y="107"/>
                  <a:pt x="11" y="128"/>
                  <a:pt x="28" y="143"/>
                </a:cubicBezTo>
                <a:cubicBezTo>
                  <a:pt x="28" y="158"/>
                  <a:pt x="25" y="177"/>
                  <a:pt x="14" y="188"/>
                </a:cubicBezTo>
                <a:cubicBezTo>
                  <a:pt x="35" y="188"/>
                  <a:pt x="56" y="174"/>
                  <a:pt x="68" y="164"/>
                </a:cubicBezTo>
                <a:cubicBezTo>
                  <a:pt x="80" y="168"/>
                  <a:pt x="94" y="170"/>
                  <a:pt x="108" y="170"/>
                </a:cubicBezTo>
                <a:cubicBezTo>
                  <a:pt x="168" y="170"/>
                  <a:pt x="216" y="132"/>
                  <a:pt x="216" y="85"/>
                </a:cubicBezTo>
                <a:cubicBezTo>
                  <a:pt x="216" y="38"/>
                  <a:pt x="168" y="0"/>
                  <a:pt x="108" y="0"/>
                </a:cubicBezTo>
                <a:close/>
                <a:moveTo>
                  <a:pt x="108" y="0"/>
                </a:moveTo>
                <a:cubicBezTo>
                  <a:pt x="108" y="0"/>
                  <a:pt x="108" y="0"/>
                  <a:pt x="108"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10" name="Freeform 48"/>
          <p:cNvSpPr>
            <a:spLocks noEditPoints="1"/>
          </p:cNvSpPr>
          <p:nvPr/>
        </p:nvSpPr>
        <p:spPr bwMode="auto">
          <a:xfrm>
            <a:off x="7835082" y="2763508"/>
            <a:ext cx="446487" cy="381544"/>
          </a:xfrm>
          <a:custGeom>
            <a:avLst/>
            <a:gdLst>
              <a:gd name="T0" fmla="*/ 108 w 217"/>
              <a:gd name="T1" fmla="*/ 0 h 188"/>
              <a:gd name="T2" fmla="*/ 0 w 217"/>
              <a:gd name="T3" fmla="*/ 85 h 188"/>
              <a:gd name="T4" fmla="*/ 108 w 217"/>
              <a:gd name="T5" fmla="*/ 170 h 188"/>
              <a:gd name="T6" fmla="*/ 148 w 217"/>
              <a:gd name="T7" fmla="*/ 164 h 188"/>
              <a:gd name="T8" fmla="*/ 202 w 217"/>
              <a:gd name="T9" fmla="*/ 188 h 188"/>
              <a:gd name="T10" fmla="*/ 188 w 217"/>
              <a:gd name="T11" fmla="*/ 143 h 188"/>
              <a:gd name="T12" fmla="*/ 217 w 217"/>
              <a:gd name="T13" fmla="*/ 85 h 188"/>
              <a:gd name="T14" fmla="*/ 108 w 217"/>
              <a:gd name="T15" fmla="*/ 0 h 188"/>
              <a:gd name="T16" fmla="*/ 108 w 217"/>
              <a:gd name="T17" fmla="*/ 0 h 188"/>
              <a:gd name="T18" fmla="*/ 108 w 217"/>
              <a:gd name="T1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88">
                <a:moveTo>
                  <a:pt x="108" y="0"/>
                </a:moveTo>
                <a:cubicBezTo>
                  <a:pt x="49" y="0"/>
                  <a:pt x="0" y="38"/>
                  <a:pt x="0" y="85"/>
                </a:cubicBezTo>
                <a:cubicBezTo>
                  <a:pt x="0" y="132"/>
                  <a:pt x="49" y="170"/>
                  <a:pt x="108" y="170"/>
                </a:cubicBezTo>
                <a:cubicBezTo>
                  <a:pt x="122" y="170"/>
                  <a:pt x="136" y="168"/>
                  <a:pt x="148" y="164"/>
                </a:cubicBezTo>
                <a:cubicBezTo>
                  <a:pt x="161" y="174"/>
                  <a:pt x="182" y="188"/>
                  <a:pt x="202" y="188"/>
                </a:cubicBezTo>
                <a:cubicBezTo>
                  <a:pt x="192" y="177"/>
                  <a:pt x="189" y="158"/>
                  <a:pt x="188" y="143"/>
                </a:cubicBezTo>
                <a:cubicBezTo>
                  <a:pt x="206" y="128"/>
                  <a:pt x="217" y="107"/>
                  <a:pt x="217" y="85"/>
                </a:cubicBezTo>
                <a:cubicBezTo>
                  <a:pt x="217" y="38"/>
                  <a:pt x="168" y="0"/>
                  <a:pt x="108" y="0"/>
                </a:cubicBezTo>
                <a:close/>
                <a:moveTo>
                  <a:pt x="108" y="0"/>
                </a:moveTo>
                <a:cubicBezTo>
                  <a:pt x="108" y="0"/>
                  <a:pt x="108" y="0"/>
                  <a:pt x="108"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11" name="Freeform 49"/>
          <p:cNvSpPr>
            <a:spLocks/>
          </p:cNvSpPr>
          <p:nvPr/>
        </p:nvSpPr>
        <p:spPr bwMode="auto">
          <a:xfrm>
            <a:off x="7084170" y="2848748"/>
            <a:ext cx="174537" cy="178595"/>
          </a:xfrm>
          <a:custGeom>
            <a:avLst/>
            <a:gdLst>
              <a:gd name="T0" fmla="*/ 86 w 86"/>
              <a:gd name="T1" fmla="*/ 31 h 88"/>
              <a:gd name="T2" fmla="*/ 65 w 86"/>
              <a:gd name="T3" fmla="*/ 83 h 88"/>
              <a:gd name="T4" fmla="*/ 61 w 86"/>
              <a:gd name="T5" fmla="*/ 87 h 88"/>
              <a:gd name="T6" fmla="*/ 55 w 86"/>
              <a:gd name="T7" fmla="*/ 87 h 88"/>
              <a:gd name="T8" fmla="*/ 49 w 86"/>
              <a:gd name="T9" fmla="*/ 85 h 88"/>
              <a:gd name="T10" fmla="*/ 45 w 86"/>
              <a:gd name="T11" fmla="*/ 81 h 88"/>
              <a:gd name="T12" fmla="*/ 45 w 86"/>
              <a:gd name="T13" fmla="*/ 75 h 88"/>
              <a:gd name="T14" fmla="*/ 54 w 86"/>
              <a:gd name="T15" fmla="*/ 52 h 88"/>
              <a:gd name="T16" fmla="*/ 15 w 86"/>
              <a:gd name="T17" fmla="*/ 69 h 88"/>
              <a:gd name="T18" fmla="*/ 5 w 86"/>
              <a:gd name="T19" fmla="*/ 64 h 88"/>
              <a:gd name="T20" fmla="*/ 2 w 86"/>
              <a:gd name="T21" fmla="*/ 57 h 88"/>
              <a:gd name="T22" fmla="*/ 5 w 86"/>
              <a:gd name="T23" fmla="*/ 47 h 88"/>
              <a:gd name="T24" fmla="*/ 45 w 86"/>
              <a:gd name="T25" fmla="*/ 30 h 88"/>
              <a:gd name="T26" fmla="*/ 21 w 86"/>
              <a:gd name="T27" fmla="*/ 21 h 88"/>
              <a:gd name="T28" fmla="*/ 17 w 86"/>
              <a:gd name="T29" fmla="*/ 17 h 88"/>
              <a:gd name="T30" fmla="*/ 17 w 86"/>
              <a:gd name="T31" fmla="*/ 11 h 88"/>
              <a:gd name="T32" fmla="*/ 19 w 86"/>
              <a:gd name="T33" fmla="*/ 5 h 88"/>
              <a:gd name="T34" fmla="*/ 23 w 86"/>
              <a:gd name="T35" fmla="*/ 1 h 88"/>
              <a:gd name="T36" fmla="*/ 29 w 86"/>
              <a:gd name="T37" fmla="*/ 1 h 88"/>
              <a:gd name="T38" fmla="*/ 81 w 86"/>
              <a:gd name="T39" fmla="*/ 21 h 88"/>
              <a:gd name="T40" fmla="*/ 85 w 86"/>
              <a:gd name="T41" fmla="*/ 25 h 88"/>
              <a:gd name="T42" fmla="*/ 86 w 86"/>
              <a:gd name="T43" fmla="*/ 3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88">
                <a:moveTo>
                  <a:pt x="86" y="31"/>
                </a:moveTo>
                <a:cubicBezTo>
                  <a:pt x="65" y="83"/>
                  <a:pt x="65" y="83"/>
                  <a:pt x="65" y="83"/>
                </a:cubicBezTo>
                <a:cubicBezTo>
                  <a:pt x="64" y="85"/>
                  <a:pt x="63" y="87"/>
                  <a:pt x="61" y="87"/>
                </a:cubicBezTo>
                <a:cubicBezTo>
                  <a:pt x="59" y="88"/>
                  <a:pt x="57" y="88"/>
                  <a:pt x="55" y="87"/>
                </a:cubicBezTo>
                <a:cubicBezTo>
                  <a:pt x="49" y="85"/>
                  <a:pt x="49" y="85"/>
                  <a:pt x="49" y="85"/>
                </a:cubicBezTo>
                <a:cubicBezTo>
                  <a:pt x="47" y="84"/>
                  <a:pt x="45" y="83"/>
                  <a:pt x="45" y="81"/>
                </a:cubicBezTo>
                <a:cubicBezTo>
                  <a:pt x="44" y="79"/>
                  <a:pt x="44" y="77"/>
                  <a:pt x="45" y="75"/>
                </a:cubicBezTo>
                <a:cubicBezTo>
                  <a:pt x="54" y="52"/>
                  <a:pt x="54" y="52"/>
                  <a:pt x="54" y="52"/>
                </a:cubicBezTo>
                <a:cubicBezTo>
                  <a:pt x="15" y="69"/>
                  <a:pt x="15" y="69"/>
                  <a:pt x="15" y="69"/>
                </a:cubicBezTo>
                <a:cubicBezTo>
                  <a:pt x="11" y="70"/>
                  <a:pt x="7" y="68"/>
                  <a:pt x="5" y="64"/>
                </a:cubicBezTo>
                <a:cubicBezTo>
                  <a:pt x="2" y="57"/>
                  <a:pt x="2" y="57"/>
                  <a:pt x="2" y="57"/>
                </a:cubicBezTo>
                <a:cubicBezTo>
                  <a:pt x="0" y="53"/>
                  <a:pt x="1" y="49"/>
                  <a:pt x="5" y="47"/>
                </a:cubicBezTo>
                <a:cubicBezTo>
                  <a:pt x="45" y="30"/>
                  <a:pt x="45" y="30"/>
                  <a:pt x="45" y="30"/>
                </a:cubicBezTo>
                <a:cubicBezTo>
                  <a:pt x="21" y="21"/>
                  <a:pt x="21" y="21"/>
                  <a:pt x="21" y="21"/>
                </a:cubicBezTo>
                <a:cubicBezTo>
                  <a:pt x="19" y="20"/>
                  <a:pt x="18" y="19"/>
                  <a:pt x="17" y="17"/>
                </a:cubicBezTo>
                <a:cubicBezTo>
                  <a:pt x="16" y="15"/>
                  <a:pt x="16" y="13"/>
                  <a:pt x="17" y="11"/>
                </a:cubicBezTo>
                <a:cubicBezTo>
                  <a:pt x="19" y="5"/>
                  <a:pt x="19" y="5"/>
                  <a:pt x="19" y="5"/>
                </a:cubicBezTo>
                <a:cubicBezTo>
                  <a:pt x="20" y="3"/>
                  <a:pt x="21" y="2"/>
                  <a:pt x="23" y="1"/>
                </a:cubicBezTo>
                <a:cubicBezTo>
                  <a:pt x="25" y="0"/>
                  <a:pt x="27" y="0"/>
                  <a:pt x="29" y="1"/>
                </a:cubicBezTo>
                <a:cubicBezTo>
                  <a:pt x="81" y="21"/>
                  <a:pt x="81" y="21"/>
                  <a:pt x="81" y="21"/>
                </a:cubicBezTo>
                <a:cubicBezTo>
                  <a:pt x="83" y="22"/>
                  <a:pt x="85" y="23"/>
                  <a:pt x="85" y="25"/>
                </a:cubicBezTo>
                <a:cubicBezTo>
                  <a:pt x="86" y="27"/>
                  <a:pt x="86" y="29"/>
                  <a:pt x="86" y="31"/>
                </a:cubicBez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12" name="Freeform 50"/>
          <p:cNvSpPr>
            <a:spLocks/>
          </p:cNvSpPr>
          <p:nvPr/>
        </p:nvSpPr>
        <p:spPr bwMode="auto">
          <a:xfrm>
            <a:off x="7989323" y="2848748"/>
            <a:ext cx="174537" cy="178595"/>
          </a:xfrm>
          <a:custGeom>
            <a:avLst/>
            <a:gdLst>
              <a:gd name="T0" fmla="*/ 85 w 86"/>
              <a:gd name="T1" fmla="*/ 63 h 88"/>
              <a:gd name="T2" fmla="*/ 81 w 86"/>
              <a:gd name="T3" fmla="*/ 67 h 88"/>
              <a:gd name="T4" fmla="*/ 29 w 86"/>
              <a:gd name="T5" fmla="*/ 87 h 88"/>
              <a:gd name="T6" fmla="*/ 23 w 86"/>
              <a:gd name="T7" fmla="*/ 87 h 88"/>
              <a:gd name="T8" fmla="*/ 19 w 86"/>
              <a:gd name="T9" fmla="*/ 83 h 88"/>
              <a:gd name="T10" fmla="*/ 17 w 86"/>
              <a:gd name="T11" fmla="*/ 77 h 88"/>
              <a:gd name="T12" fmla="*/ 17 w 86"/>
              <a:gd name="T13" fmla="*/ 71 h 88"/>
              <a:gd name="T14" fmla="*/ 21 w 86"/>
              <a:gd name="T15" fmla="*/ 67 h 88"/>
              <a:gd name="T16" fmla="*/ 45 w 86"/>
              <a:gd name="T17" fmla="*/ 58 h 88"/>
              <a:gd name="T18" fmla="*/ 5 w 86"/>
              <a:gd name="T19" fmla="*/ 41 h 88"/>
              <a:gd name="T20" fmla="*/ 2 w 86"/>
              <a:gd name="T21" fmla="*/ 31 h 88"/>
              <a:gd name="T22" fmla="*/ 5 w 86"/>
              <a:gd name="T23" fmla="*/ 24 h 88"/>
              <a:gd name="T24" fmla="*/ 15 w 86"/>
              <a:gd name="T25" fmla="*/ 20 h 88"/>
              <a:gd name="T26" fmla="*/ 54 w 86"/>
              <a:gd name="T27" fmla="*/ 36 h 88"/>
              <a:gd name="T28" fmla="*/ 44 w 86"/>
              <a:gd name="T29" fmla="*/ 13 h 88"/>
              <a:gd name="T30" fmla="*/ 45 w 86"/>
              <a:gd name="T31" fmla="*/ 7 h 88"/>
              <a:gd name="T32" fmla="*/ 49 w 86"/>
              <a:gd name="T33" fmla="*/ 3 h 88"/>
              <a:gd name="T34" fmla="*/ 55 w 86"/>
              <a:gd name="T35" fmla="*/ 1 h 88"/>
              <a:gd name="T36" fmla="*/ 61 w 86"/>
              <a:gd name="T37" fmla="*/ 1 h 88"/>
              <a:gd name="T38" fmla="*/ 65 w 86"/>
              <a:gd name="T39" fmla="*/ 5 h 88"/>
              <a:gd name="T40" fmla="*/ 85 w 86"/>
              <a:gd name="T41" fmla="*/ 57 h 88"/>
              <a:gd name="T42" fmla="*/ 85 w 86"/>
              <a:gd name="T43" fmla="*/ 6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88">
                <a:moveTo>
                  <a:pt x="85" y="63"/>
                </a:moveTo>
                <a:cubicBezTo>
                  <a:pt x="84" y="65"/>
                  <a:pt x="83" y="66"/>
                  <a:pt x="81" y="67"/>
                </a:cubicBezTo>
                <a:cubicBezTo>
                  <a:pt x="29" y="87"/>
                  <a:pt x="29" y="87"/>
                  <a:pt x="29" y="87"/>
                </a:cubicBezTo>
                <a:cubicBezTo>
                  <a:pt x="27" y="88"/>
                  <a:pt x="25" y="88"/>
                  <a:pt x="23" y="87"/>
                </a:cubicBezTo>
                <a:cubicBezTo>
                  <a:pt x="21" y="87"/>
                  <a:pt x="20" y="85"/>
                  <a:pt x="19" y="83"/>
                </a:cubicBezTo>
                <a:cubicBezTo>
                  <a:pt x="17" y="77"/>
                  <a:pt x="17" y="77"/>
                  <a:pt x="17" y="77"/>
                </a:cubicBezTo>
                <a:cubicBezTo>
                  <a:pt x="16" y="75"/>
                  <a:pt x="16" y="73"/>
                  <a:pt x="17" y="71"/>
                </a:cubicBezTo>
                <a:cubicBezTo>
                  <a:pt x="18" y="69"/>
                  <a:pt x="19" y="68"/>
                  <a:pt x="21" y="67"/>
                </a:cubicBezTo>
                <a:cubicBezTo>
                  <a:pt x="45" y="58"/>
                  <a:pt x="45" y="58"/>
                  <a:pt x="45" y="58"/>
                </a:cubicBezTo>
                <a:cubicBezTo>
                  <a:pt x="5" y="41"/>
                  <a:pt x="5" y="41"/>
                  <a:pt x="5" y="41"/>
                </a:cubicBezTo>
                <a:cubicBezTo>
                  <a:pt x="1" y="39"/>
                  <a:pt x="0" y="35"/>
                  <a:pt x="2" y="31"/>
                </a:cubicBezTo>
                <a:cubicBezTo>
                  <a:pt x="5" y="24"/>
                  <a:pt x="5" y="24"/>
                  <a:pt x="5" y="24"/>
                </a:cubicBezTo>
                <a:cubicBezTo>
                  <a:pt x="7" y="20"/>
                  <a:pt x="11" y="18"/>
                  <a:pt x="15" y="20"/>
                </a:cubicBezTo>
                <a:cubicBezTo>
                  <a:pt x="54" y="36"/>
                  <a:pt x="54" y="36"/>
                  <a:pt x="54" y="36"/>
                </a:cubicBezTo>
                <a:cubicBezTo>
                  <a:pt x="44" y="13"/>
                  <a:pt x="44" y="13"/>
                  <a:pt x="44" y="13"/>
                </a:cubicBezTo>
                <a:cubicBezTo>
                  <a:pt x="44" y="11"/>
                  <a:pt x="44" y="9"/>
                  <a:pt x="45" y="7"/>
                </a:cubicBezTo>
                <a:cubicBezTo>
                  <a:pt x="45" y="5"/>
                  <a:pt x="47" y="4"/>
                  <a:pt x="49" y="3"/>
                </a:cubicBezTo>
                <a:cubicBezTo>
                  <a:pt x="55" y="1"/>
                  <a:pt x="55" y="1"/>
                  <a:pt x="55" y="1"/>
                </a:cubicBezTo>
                <a:cubicBezTo>
                  <a:pt x="57" y="0"/>
                  <a:pt x="59" y="0"/>
                  <a:pt x="61" y="1"/>
                </a:cubicBezTo>
                <a:cubicBezTo>
                  <a:pt x="63" y="2"/>
                  <a:pt x="64" y="3"/>
                  <a:pt x="65" y="5"/>
                </a:cubicBezTo>
                <a:cubicBezTo>
                  <a:pt x="85" y="57"/>
                  <a:pt x="85" y="57"/>
                  <a:pt x="85" y="57"/>
                </a:cubicBezTo>
                <a:cubicBezTo>
                  <a:pt x="86" y="59"/>
                  <a:pt x="86" y="61"/>
                  <a:pt x="85" y="63"/>
                </a:cubicBezTo>
                <a:close/>
              </a:path>
            </a:pathLst>
          </a:custGeom>
          <a:solidFill>
            <a:srgbClr val="109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13" name="Freeform 51"/>
          <p:cNvSpPr>
            <a:spLocks noEditPoints="1"/>
          </p:cNvSpPr>
          <p:nvPr/>
        </p:nvSpPr>
        <p:spPr bwMode="auto">
          <a:xfrm>
            <a:off x="1908937" y="2277095"/>
            <a:ext cx="2796636" cy="2800694"/>
          </a:xfrm>
          <a:custGeom>
            <a:avLst/>
            <a:gdLst>
              <a:gd name="T0" fmla="*/ 684 w 1369"/>
              <a:gd name="T1" fmla="*/ 1370 h 1370"/>
              <a:gd name="T2" fmla="*/ 0 w 1369"/>
              <a:gd name="T3" fmla="*/ 685 h 1370"/>
              <a:gd name="T4" fmla="*/ 684 w 1369"/>
              <a:gd name="T5" fmla="*/ 0 h 1370"/>
              <a:gd name="T6" fmla="*/ 1369 w 1369"/>
              <a:gd name="T7" fmla="*/ 685 h 1370"/>
              <a:gd name="T8" fmla="*/ 684 w 1369"/>
              <a:gd name="T9" fmla="*/ 1370 h 1370"/>
              <a:gd name="T10" fmla="*/ 684 w 1369"/>
              <a:gd name="T11" fmla="*/ 96 h 1370"/>
              <a:gd name="T12" fmla="*/ 96 w 1369"/>
              <a:gd name="T13" fmla="*/ 685 h 1370"/>
              <a:gd name="T14" fmla="*/ 684 w 1369"/>
              <a:gd name="T15" fmla="*/ 1274 h 1370"/>
              <a:gd name="T16" fmla="*/ 1273 w 1369"/>
              <a:gd name="T17" fmla="*/ 685 h 1370"/>
              <a:gd name="T18" fmla="*/ 684 w 1369"/>
              <a:gd name="T19" fmla="*/ 96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9" h="1370">
                <a:moveTo>
                  <a:pt x="684" y="1370"/>
                </a:moveTo>
                <a:cubicBezTo>
                  <a:pt x="307" y="1370"/>
                  <a:pt x="0" y="1063"/>
                  <a:pt x="0" y="685"/>
                </a:cubicBezTo>
                <a:cubicBezTo>
                  <a:pt x="0" y="307"/>
                  <a:pt x="307" y="0"/>
                  <a:pt x="684" y="0"/>
                </a:cubicBezTo>
                <a:cubicBezTo>
                  <a:pt x="1062" y="0"/>
                  <a:pt x="1369" y="307"/>
                  <a:pt x="1369" y="685"/>
                </a:cubicBezTo>
                <a:cubicBezTo>
                  <a:pt x="1369" y="1063"/>
                  <a:pt x="1062" y="1370"/>
                  <a:pt x="684" y="1370"/>
                </a:cubicBezTo>
                <a:close/>
                <a:moveTo>
                  <a:pt x="684" y="96"/>
                </a:moveTo>
                <a:cubicBezTo>
                  <a:pt x="360" y="96"/>
                  <a:pt x="96" y="360"/>
                  <a:pt x="96" y="685"/>
                </a:cubicBezTo>
                <a:cubicBezTo>
                  <a:pt x="96" y="1010"/>
                  <a:pt x="360" y="1274"/>
                  <a:pt x="684" y="1274"/>
                </a:cubicBezTo>
                <a:cubicBezTo>
                  <a:pt x="1009" y="1274"/>
                  <a:pt x="1273" y="1010"/>
                  <a:pt x="1273" y="685"/>
                </a:cubicBezTo>
                <a:cubicBezTo>
                  <a:pt x="1273" y="360"/>
                  <a:pt x="1009" y="96"/>
                  <a:pt x="684" y="96"/>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Tree>
    <p:extLst>
      <p:ext uri="{BB962C8B-B14F-4D97-AF65-F5344CB8AC3E}">
        <p14:creationId xmlns:p14="http://schemas.microsoft.com/office/powerpoint/2010/main" val="174535951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5229" y="229720"/>
            <a:ext cx="869381" cy="450426"/>
          </a:xfrm>
          <a:prstGeom prst="rect">
            <a:avLst/>
          </a:prstGeom>
        </p:spPr>
      </p:pic>
      <p:sp>
        <p:nvSpPr>
          <p:cNvPr id="123" name="Text Placeholder 2"/>
          <p:cNvSpPr>
            <a:spLocks noGrp="1"/>
          </p:cNvSpPr>
          <p:nvPr>
            <p:ph type="body" idx="1"/>
          </p:nvPr>
        </p:nvSpPr>
        <p:spPr>
          <a:xfrm>
            <a:off x="323850" y="915988"/>
            <a:ext cx="4248150" cy="1125140"/>
          </a:xfrm>
        </p:spPr>
        <p:txBody>
          <a:bodyPr>
            <a:normAutofit/>
          </a:bodyPr>
          <a:lstStyle>
            <a:lvl1pPr marL="0" indent="0" algn="l">
              <a:buNone/>
              <a:defRPr sz="3600">
                <a:solidFill>
                  <a:schemeClr val="accent3"/>
                </a:solidFill>
                <a:latin typeface="Segoe UI" charset="0"/>
                <a:ea typeface="Segoe UI" charset="0"/>
                <a:cs typeface="Segoe UI" charset="0"/>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Click to edit Master text styles</a:t>
            </a:r>
          </a:p>
        </p:txBody>
      </p:sp>
      <p:sp>
        <p:nvSpPr>
          <p:cNvPr id="40" name="Freeform 8"/>
          <p:cNvSpPr>
            <a:spLocks/>
          </p:cNvSpPr>
          <p:nvPr userDrawn="1"/>
        </p:nvSpPr>
        <p:spPr bwMode="auto">
          <a:xfrm>
            <a:off x="7299297" y="3459283"/>
            <a:ext cx="673790" cy="779324"/>
          </a:xfrm>
          <a:custGeom>
            <a:avLst/>
            <a:gdLst>
              <a:gd name="T0" fmla="*/ 16 w 329"/>
              <a:gd name="T1" fmla="*/ 258 h 381"/>
              <a:gd name="T2" fmla="*/ 8 w 329"/>
              <a:gd name="T3" fmla="*/ 140 h 381"/>
              <a:gd name="T4" fmla="*/ 42 w 329"/>
              <a:gd name="T5" fmla="*/ 54 h 381"/>
              <a:gd name="T6" fmla="*/ 165 w 329"/>
              <a:gd name="T7" fmla="*/ 0 h 381"/>
              <a:gd name="T8" fmla="*/ 289 w 329"/>
              <a:gd name="T9" fmla="*/ 54 h 381"/>
              <a:gd name="T10" fmla="*/ 323 w 329"/>
              <a:gd name="T11" fmla="*/ 140 h 381"/>
              <a:gd name="T12" fmla="*/ 315 w 329"/>
              <a:gd name="T13" fmla="*/ 258 h 381"/>
              <a:gd name="T14" fmla="*/ 165 w 329"/>
              <a:gd name="T15" fmla="*/ 381 h 381"/>
              <a:gd name="T16" fmla="*/ 16 w 329"/>
              <a:gd name="T17" fmla="*/ 25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381">
                <a:moveTo>
                  <a:pt x="16" y="258"/>
                </a:moveTo>
                <a:cubicBezTo>
                  <a:pt x="0" y="180"/>
                  <a:pt x="8" y="140"/>
                  <a:pt x="8" y="140"/>
                </a:cubicBezTo>
                <a:cubicBezTo>
                  <a:pt x="13" y="105"/>
                  <a:pt x="24" y="76"/>
                  <a:pt x="42" y="54"/>
                </a:cubicBezTo>
                <a:cubicBezTo>
                  <a:pt x="69" y="18"/>
                  <a:pt x="111" y="0"/>
                  <a:pt x="165" y="0"/>
                </a:cubicBezTo>
                <a:cubicBezTo>
                  <a:pt x="220" y="0"/>
                  <a:pt x="262" y="18"/>
                  <a:pt x="289" y="54"/>
                </a:cubicBezTo>
                <a:cubicBezTo>
                  <a:pt x="306" y="76"/>
                  <a:pt x="318" y="105"/>
                  <a:pt x="323" y="140"/>
                </a:cubicBezTo>
                <a:cubicBezTo>
                  <a:pt x="323" y="140"/>
                  <a:pt x="329" y="206"/>
                  <a:pt x="315" y="258"/>
                </a:cubicBezTo>
                <a:cubicBezTo>
                  <a:pt x="288" y="335"/>
                  <a:pt x="217" y="381"/>
                  <a:pt x="165" y="381"/>
                </a:cubicBezTo>
                <a:cubicBezTo>
                  <a:pt x="114" y="381"/>
                  <a:pt x="43" y="335"/>
                  <a:pt x="16" y="258"/>
                </a:cubicBezTo>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41" name="Oval 9"/>
          <p:cNvSpPr>
            <a:spLocks noChangeArrowheads="1"/>
          </p:cNvSpPr>
          <p:nvPr userDrawn="1"/>
        </p:nvSpPr>
        <p:spPr bwMode="auto">
          <a:xfrm>
            <a:off x="7705195" y="3804295"/>
            <a:ext cx="93358" cy="9335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42" name="Oval 10"/>
          <p:cNvSpPr>
            <a:spLocks noChangeArrowheads="1"/>
          </p:cNvSpPr>
          <p:nvPr userDrawn="1"/>
        </p:nvSpPr>
        <p:spPr bwMode="auto">
          <a:xfrm>
            <a:off x="7477892" y="3804295"/>
            <a:ext cx="89297" cy="9335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43" name="Freeform 11"/>
          <p:cNvSpPr>
            <a:spLocks noEditPoints="1"/>
          </p:cNvSpPr>
          <p:nvPr userDrawn="1"/>
        </p:nvSpPr>
        <p:spPr bwMode="auto">
          <a:xfrm>
            <a:off x="7364241" y="3621642"/>
            <a:ext cx="547963" cy="564197"/>
          </a:xfrm>
          <a:custGeom>
            <a:avLst/>
            <a:gdLst>
              <a:gd name="T0" fmla="*/ 268 w 269"/>
              <a:gd name="T1" fmla="*/ 85 h 276"/>
              <a:gd name="T2" fmla="*/ 269 w 269"/>
              <a:gd name="T3" fmla="*/ 113 h 276"/>
              <a:gd name="T4" fmla="*/ 134 w 269"/>
              <a:gd name="T5" fmla="*/ 276 h 276"/>
              <a:gd name="T6" fmla="*/ 29 w 269"/>
              <a:gd name="T7" fmla="*/ 208 h 276"/>
              <a:gd name="T8" fmla="*/ 9 w 269"/>
              <a:gd name="T9" fmla="*/ 168 h 276"/>
              <a:gd name="T10" fmla="*/ 0 w 269"/>
              <a:gd name="T11" fmla="*/ 113 h 276"/>
              <a:gd name="T12" fmla="*/ 0 w 269"/>
              <a:gd name="T13" fmla="*/ 96 h 276"/>
              <a:gd name="T14" fmla="*/ 73 w 269"/>
              <a:gd name="T15" fmla="*/ 5 h 276"/>
              <a:gd name="T16" fmla="*/ 82 w 269"/>
              <a:gd name="T17" fmla="*/ 13 h 276"/>
              <a:gd name="T18" fmla="*/ 82 w 269"/>
              <a:gd name="T19" fmla="*/ 13 h 276"/>
              <a:gd name="T20" fmla="*/ 82 w 269"/>
              <a:gd name="T21" fmla="*/ 13 h 276"/>
              <a:gd name="T22" fmla="*/ 87 w 269"/>
              <a:gd name="T23" fmla="*/ 20 h 276"/>
              <a:gd name="T24" fmla="*/ 193 w 269"/>
              <a:gd name="T25" fmla="*/ 76 h 276"/>
              <a:gd name="T26" fmla="*/ 181 w 269"/>
              <a:gd name="T27" fmla="*/ 53 h 276"/>
              <a:gd name="T28" fmla="*/ 268 w 269"/>
              <a:gd name="T29" fmla="*/ 85 h 276"/>
              <a:gd name="T30" fmla="*/ 213 w 269"/>
              <a:gd name="T31" fmla="*/ 112 h 276"/>
              <a:gd name="T32" fmla="*/ 190 w 269"/>
              <a:gd name="T33" fmla="*/ 90 h 276"/>
              <a:gd name="T34" fmla="*/ 168 w 269"/>
              <a:gd name="T35" fmla="*/ 112 h 276"/>
              <a:gd name="T36" fmla="*/ 190 w 269"/>
              <a:gd name="T37" fmla="*/ 135 h 276"/>
              <a:gd name="T38" fmla="*/ 213 w 269"/>
              <a:gd name="T39" fmla="*/ 112 h 276"/>
              <a:gd name="T40" fmla="*/ 101 w 269"/>
              <a:gd name="T41" fmla="*/ 112 h 276"/>
              <a:gd name="T42" fmla="*/ 78 w 269"/>
              <a:gd name="T43" fmla="*/ 90 h 276"/>
              <a:gd name="T44" fmla="*/ 56 w 269"/>
              <a:gd name="T45" fmla="*/ 112 h 276"/>
              <a:gd name="T46" fmla="*/ 78 w 269"/>
              <a:gd name="T47" fmla="*/ 135 h 276"/>
              <a:gd name="T48" fmla="*/ 101 w 269"/>
              <a:gd name="T49" fmla="*/ 11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76">
                <a:moveTo>
                  <a:pt x="268" y="85"/>
                </a:moveTo>
                <a:cubicBezTo>
                  <a:pt x="269" y="94"/>
                  <a:pt x="269" y="103"/>
                  <a:pt x="269" y="113"/>
                </a:cubicBezTo>
                <a:cubicBezTo>
                  <a:pt x="269" y="218"/>
                  <a:pt x="180" y="276"/>
                  <a:pt x="134" y="276"/>
                </a:cubicBezTo>
                <a:cubicBezTo>
                  <a:pt x="105" y="276"/>
                  <a:pt x="59" y="253"/>
                  <a:pt x="29" y="208"/>
                </a:cubicBezTo>
                <a:cubicBezTo>
                  <a:pt x="15" y="187"/>
                  <a:pt x="13" y="180"/>
                  <a:pt x="9" y="168"/>
                </a:cubicBezTo>
                <a:cubicBezTo>
                  <a:pt x="3" y="152"/>
                  <a:pt x="0" y="133"/>
                  <a:pt x="0" y="113"/>
                </a:cubicBezTo>
                <a:cubicBezTo>
                  <a:pt x="0" y="107"/>
                  <a:pt x="0" y="102"/>
                  <a:pt x="0" y="96"/>
                </a:cubicBezTo>
                <a:cubicBezTo>
                  <a:pt x="38" y="91"/>
                  <a:pt x="72" y="53"/>
                  <a:pt x="73" y="5"/>
                </a:cubicBezTo>
                <a:cubicBezTo>
                  <a:pt x="74" y="0"/>
                  <a:pt x="76" y="5"/>
                  <a:pt x="82" y="13"/>
                </a:cubicBezTo>
                <a:cubicBezTo>
                  <a:pt x="82" y="13"/>
                  <a:pt x="82" y="13"/>
                  <a:pt x="82" y="13"/>
                </a:cubicBezTo>
                <a:cubicBezTo>
                  <a:pt x="82" y="13"/>
                  <a:pt x="82" y="13"/>
                  <a:pt x="82" y="13"/>
                </a:cubicBezTo>
                <a:cubicBezTo>
                  <a:pt x="84" y="15"/>
                  <a:pt x="85" y="17"/>
                  <a:pt x="87" y="20"/>
                </a:cubicBezTo>
                <a:cubicBezTo>
                  <a:pt x="123" y="62"/>
                  <a:pt x="170" y="57"/>
                  <a:pt x="193" y="76"/>
                </a:cubicBezTo>
                <a:cubicBezTo>
                  <a:pt x="191" y="66"/>
                  <a:pt x="186" y="59"/>
                  <a:pt x="181" y="53"/>
                </a:cubicBezTo>
                <a:cubicBezTo>
                  <a:pt x="220" y="57"/>
                  <a:pt x="251" y="69"/>
                  <a:pt x="268" y="85"/>
                </a:cubicBezTo>
                <a:close/>
                <a:moveTo>
                  <a:pt x="213" y="112"/>
                </a:moveTo>
                <a:cubicBezTo>
                  <a:pt x="213" y="100"/>
                  <a:pt x="203" y="90"/>
                  <a:pt x="190" y="90"/>
                </a:cubicBezTo>
                <a:cubicBezTo>
                  <a:pt x="178" y="90"/>
                  <a:pt x="168" y="100"/>
                  <a:pt x="168" y="112"/>
                </a:cubicBezTo>
                <a:cubicBezTo>
                  <a:pt x="168" y="125"/>
                  <a:pt x="178" y="135"/>
                  <a:pt x="190" y="135"/>
                </a:cubicBezTo>
                <a:cubicBezTo>
                  <a:pt x="203" y="135"/>
                  <a:pt x="213" y="125"/>
                  <a:pt x="213" y="112"/>
                </a:cubicBezTo>
                <a:close/>
                <a:moveTo>
                  <a:pt x="101" y="112"/>
                </a:moveTo>
                <a:cubicBezTo>
                  <a:pt x="101" y="100"/>
                  <a:pt x="91" y="90"/>
                  <a:pt x="78" y="90"/>
                </a:cubicBezTo>
                <a:cubicBezTo>
                  <a:pt x="66" y="90"/>
                  <a:pt x="56" y="100"/>
                  <a:pt x="56" y="112"/>
                </a:cubicBezTo>
                <a:cubicBezTo>
                  <a:pt x="56" y="125"/>
                  <a:pt x="66" y="135"/>
                  <a:pt x="78" y="135"/>
                </a:cubicBezTo>
                <a:cubicBezTo>
                  <a:pt x="91" y="135"/>
                  <a:pt x="101" y="125"/>
                  <a:pt x="101"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44" name="Freeform 12"/>
          <p:cNvSpPr>
            <a:spLocks/>
          </p:cNvSpPr>
          <p:nvPr userDrawn="1"/>
        </p:nvSpPr>
        <p:spPr bwMode="auto">
          <a:xfrm>
            <a:off x="7254647" y="4166727"/>
            <a:ext cx="763088" cy="638959"/>
          </a:xfrm>
          <a:custGeom>
            <a:avLst/>
            <a:gdLst>
              <a:gd name="T0" fmla="*/ 233 w 373"/>
              <a:gd name="T1" fmla="*/ 0 h 218"/>
              <a:gd name="T2" fmla="*/ 140 w 373"/>
              <a:gd name="T3" fmla="*/ 0 h 218"/>
              <a:gd name="T4" fmla="*/ 0 w 373"/>
              <a:gd name="T5" fmla="*/ 140 h 218"/>
              <a:gd name="T6" fmla="*/ 0 w 373"/>
              <a:gd name="T7" fmla="*/ 218 h 218"/>
              <a:gd name="T8" fmla="*/ 373 w 373"/>
              <a:gd name="T9" fmla="*/ 218 h 218"/>
              <a:gd name="T10" fmla="*/ 373 w 373"/>
              <a:gd name="T11" fmla="*/ 140 h 218"/>
              <a:gd name="T12" fmla="*/ 233 w 373"/>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373" h="218">
                <a:moveTo>
                  <a:pt x="233" y="0"/>
                </a:moveTo>
                <a:cubicBezTo>
                  <a:pt x="140" y="0"/>
                  <a:pt x="140" y="0"/>
                  <a:pt x="140" y="0"/>
                </a:cubicBezTo>
                <a:cubicBezTo>
                  <a:pt x="63" y="0"/>
                  <a:pt x="0" y="63"/>
                  <a:pt x="0" y="140"/>
                </a:cubicBezTo>
                <a:cubicBezTo>
                  <a:pt x="0" y="218"/>
                  <a:pt x="0" y="218"/>
                  <a:pt x="0" y="218"/>
                </a:cubicBezTo>
                <a:cubicBezTo>
                  <a:pt x="373" y="218"/>
                  <a:pt x="373" y="218"/>
                  <a:pt x="373" y="218"/>
                </a:cubicBezTo>
                <a:cubicBezTo>
                  <a:pt x="373" y="140"/>
                  <a:pt x="373" y="140"/>
                  <a:pt x="373" y="140"/>
                </a:cubicBezTo>
                <a:cubicBezTo>
                  <a:pt x="373" y="63"/>
                  <a:pt x="310" y="0"/>
                  <a:pt x="233"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45" name="Freeform 13"/>
          <p:cNvSpPr>
            <a:spLocks/>
          </p:cNvSpPr>
          <p:nvPr userDrawn="1"/>
        </p:nvSpPr>
        <p:spPr bwMode="auto">
          <a:xfrm>
            <a:off x="7546893" y="4177064"/>
            <a:ext cx="190773" cy="133945"/>
          </a:xfrm>
          <a:custGeom>
            <a:avLst/>
            <a:gdLst>
              <a:gd name="T0" fmla="*/ 60 w 92"/>
              <a:gd name="T1" fmla="*/ 65 h 65"/>
              <a:gd name="T2" fmla="*/ 32 w 92"/>
              <a:gd name="T3" fmla="*/ 65 h 65"/>
              <a:gd name="T4" fmla="*/ 0 w 92"/>
              <a:gd name="T5" fmla="*/ 32 h 65"/>
              <a:gd name="T6" fmla="*/ 0 w 92"/>
              <a:gd name="T7" fmla="*/ 32 h 65"/>
              <a:gd name="T8" fmla="*/ 32 w 92"/>
              <a:gd name="T9" fmla="*/ 0 h 65"/>
              <a:gd name="T10" fmla="*/ 60 w 92"/>
              <a:gd name="T11" fmla="*/ 0 h 65"/>
              <a:gd name="T12" fmla="*/ 92 w 92"/>
              <a:gd name="T13" fmla="*/ 32 h 65"/>
              <a:gd name="T14" fmla="*/ 92 w 92"/>
              <a:gd name="T15" fmla="*/ 32 h 65"/>
              <a:gd name="T16" fmla="*/ 60 w 92"/>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5">
                <a:moveTo>
                  <a:pt x="60" y="65"/>
                </a:moveTo>
                <a:cubicBezTo>
                  <a:pt x="32" y="65"/>
                  <a:pt x="32" y="65"/>
                  <a:pt x="32" y="65"/>
                </a:cubicBezTo>
                <a:cubicBezTo>
                  <a:pt x="14" y="65"/>
                  <a:pt x="0" y="50"/>
                  <a:pt x="0" y="32"/>
                </a:cubicBezTo>
                <a:cubicBezTo>
                  <a:pt x="0" y="32"/>
                  <a:pt x="0" y="32"/>
                  <a:pt x="0" y="32"/>
                </a:cubicBezTo>
                <a:cubicBezTo>
                  <a:pt x="0" y="15"/>
                  <a:pt x="14" y="0"/>
                  <a:pt x="32" y="0"/>
                </a:cubicBezTo>
                <a:cubicBezTo>
                  <a:pt x="60" y="0"/>
                  <a:pt x="60" y="0"/>
                  <a:pt x="60" y="0"/>
                </a:cubicBezTo>
                <a:cubicBezTo>
                  <a:pt x="77" y="0"/>
                  <a:pt x="92" y="15"/>
                  <a:pt x="92" y="32"/>
                </a:cubicBezTo>
                <a:cubicBezTo>
                  <a:pt x="92" y="32"/>
                  <a:pt x="92" y="32"/>
                  <a:pt x="92" y="32"/>
                </a:cubicBezTo>
                <a:cubicBezTo>
                  <a:pt x="92" y="50"/>
                  <a:pt x="77" y="65"/>
                  <a:pt x="60" y="65"/>
                </a:cubicBez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46" name="Freeform 14"/>
          <p:cNvSpPr>
            <a:spLocks/>
          </p:cNvSpPr>
          <p:nvPr userDrawn="1"/>
        </p:nvSpPr>
        <p:spPr bwMode="auto">
          <a:xfrm>
            <a:off x="7563129" y="4286661"/>
            <a:ext cx="158301" cy="461711"/>
          </a:xfrm>
          <a:custGeom>
            <a:avLst/>
            <a:gdLst>
              <a:gd name="T0" fmla="*/ 31 w 39"/>
              <a:gd name="T1" fmla="*/ 87 h 87"/>
              <a:gd name="T2" fmla="*/ 9 w 39"/>
              <a:gd name="T3" fmla="*/ 87 h 87"/>
              <a:gd name="T4" fmla="*/ 0 w 39"/>
              <a:gd name="T5" fmla="*/ 73 h 87"/>
              <a:gd name="T6" fmla="*/ 5 w 39"/>
              <a:gd name="T7" fmla="*/ 0 h 87"/>
              <a:gd name="T8" fmla="*/ 34 w 39"/>
              <a:gd name="T9" fmla="*/ 0 h 87"/>
              <a:gd name="T10" fmla="*/ 39 w 39"/>
              <a:gd name="T11" fmla="*/ 73 h 87"/>
              <a:gd name="T12" fmla="*/ 31 w 39"/>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39" h="87">
                <a:moveTo>
                  <a:pt x="31" y="87"/>
                </a:moveTo>
                <a:lnTo>
                  <a:pt x="9" y="87"/>
                </a:lnTo>
                <a:lnTo>
                  <a:pt x="0" y="73"/>
                </a:lnTo>
                <a:lnTo>
                  <a:pt x="5" y="0"/>
                </a:lnTo>
                <a:lnTo>
                  <a:pt x="34" y="0"/>
                </a:lnTo>
                <a:lnTo>
                  <a:pt x="39" y="73"/>
                </a:lnTo>
                <a:lnTo>
                  <a:pt x="31" y="87"/>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47" name="Freeform 15"/>
          <p:cNvSpPr>
            <a:spLocks/>
          </p:cNvSpPr>
          <p:nvPr userDrawn="1"/>
        </p:nvSpPr>
        <p:spPr bwMode="auto">
          <a:xfrm>
            <a:off x="8102974" y="3300982"/>
            <a:ext cx="706262" cy="292247"/>
          </a:xfrm>
          <a:custGeom>
            <a:avLst/>
            <a:gdLst>
              <a:gd name="T0" fmla="*/ 247 w 345"/>
              <a:gd name="T1" fmla="*/ 1 h 143"/>
              <a:gd name="T2" fmla="*/ 345 w 345"/>
              <a:gd name="T3" fmla="*/ 140 h 143"/>
              <a:gd name="T4" fmla="*/ 329 w 345"/>
              <a:gd name="T5" fmla="*/ 143 h 143"/>
              <a:gd name="T6" fmla="*/ 245 w 345"/>
              <a:gd name="T7" fmla="*/ 18 h 143"/>
              <a:gd name="T8" fmla="*/ 158 w 345"/>
              <a:gd name="T9" fmla="*/ 118 h 143"/>
              <a:gd name="T10" fmla="*/ 15 w 345"/>
              <a:gd name="T11" fmla="*/ 124 h 143"/>
              <a:gd name="T12" fmla="*/ 0 w 345"/>
              <a:gd name="T13" fmla="*/ 124 h 143"/>
              <a:gd name="T14" fmla="*/ 0 w 345"/>
              <a:gd name="T15" fmla="*/ 105 h 143"/>
              <a:gd name="T16" fmla="*/ 81 w 345"/>
              <a:gd name="T17" fmla="*/ 32 h 143"/>
              <a:gd name="T18" fmla="*/ 114 w 345"/>
              <a:gd name="T19" fmla="*/ 26 h 143"/>
              <a:gd name="T20" fmla="*/ 114 w 345"/>
              <a:gd name="T21" fmla="*/ 5 h 143"/>
              <a:gd name="T22" fmla="*/ 139 w 345"/>
              <a:gd name="T23" fmla="*/ 0 h 143"/>
              <a:gd name="T24" fmla="*/ 147 w 345"/>
              <a:gd name="T25" fmla="*/ 2 h 143"/>
              <a:gd name="T26" fmla="*/ 147 w 345"/>
              <a:gd name="T27" fmla="*/ 19 h 143"/>
              <a:gd name="T28" fmla="*/ 247 w 345"/>
              <a:gd name="T29"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 h="143">
                <a:moveTo>
                  <a:pt x="247" y="1"/>
                </a:moveTo>
                <a:cubicBezTo>
                  <a:pt x="345" y="140"/>
                  <a:pt x="345" y="140"/>
                  <a:pt x="345" y="140"/>
                </a:cubicBezTo>
                <a:cubicBezTo>
                  <a:pt x="329" y="143"/>
                  <a:pt x="329" y="143"/>
                  <a:pt x="329" y="143"/>
                </a:cubicBezTo>
                <a:cubicBezTo>
                  <a:pt x="245" y="18"/>
                  <a:pt x="245" y="18"/>
                  <a:pt x="245" y="18"/>
                </a:cubicBezTo>
                <a:cubicBezTo>
                  <a:pt x="158" y="118"/>
                  <a:pt x="158" y="118"/>
                  <a:pt x="158" y="118"/>
                </a:cubicBezTo>
                <a:cubicBezTo>
                  <a:pt x="15" y="124"/>
                  <a:pt x="15" y="124"/>
                  <a:pt x="15" y="124"/>
                </a:cubicBezTo>
                <a:cubicBezTo>
                  <a:pt x="8" y="124"/>
                  <a:pt x="0" y="124"/>
                  <a:pt x="0" y="124"/>
                </a:cubicBezTo>
                <a:cubicBezTo>
                  <a:pt x="0" y="105"/>
                  <a:pt x="0" y="105"/>
                  <a:pt x="0" y="105"/>
                </a:cubicBezTo>
                <a:cubicBezTo>
                  <a:pt x="81" y="32"/>
                  <a:pt x="81" y="32"/>
                  <a:pt x="81" y="32"/>
                </a:cubicBezTo>
                <a:cubicBezTo>
                  <a:pt x="114" y="26"/>
                  <a:pt x="114" y="26"/>
                  <a:pt x="114" y="26"/>
                </a:cubicBezTo>
                <a:cubicBezTo>
                  <a:pt x="114" y="5"/>
                  <a:pt x="114" y="5"/>
                  <a:pt x="114" y="5"/>
                </a:cubicBezTo>
                <a:cubicBezTo>
                  <a:pt x="139" y="0"/>
                  <a:pt x="139" y="0"/>
                  <a:pt x="139" y="0"/>
                </a:cubicBezTo>
                <a:cubicBezTo>
                  <a:pt x="147" y="2"/>
                  <a:pt x="147" y="2"/>
                  <a:pt x="147" y="2"/>
                </a:cubicBezTo>
                <a:cubicBezTo>
                  <a:pt x="147" y="19"/>
                  <a:pt x="147" y="19"/>
                  <a:pt x="147" y="19"/>
                </a:cubicBezTo>
                <a:lnTo>
                  <a:pt x="247" y="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48" name="Freeform 16"/>
          <p:cNvSpPr>
            <a:spLocks/>
          </p:cNvSpPr>
          <p:nvPr userDrawn="1"/>
        </p:nvSpPr>
        <p:spPr bwMode="auto">
          <a:xfrm>
            <a:off x="8102974" y="3337514"/>
            <a:ext cx="673790" cy="255714"/>
          </a:xfrm>
          <a:custGeom>
            <a:avLst/>
            <a:gdLst>
              <a:gd name="T0" fmla="*/ 245 w 329"/>
              <a:gd name="T1" fmla="*/ 0 h 125"/>
              <a:gd name="T2" fmla="*/ 329 w 329"/>
              <a:gd name="T3" fmla="*/ 125 h 125"/>
              <a:gd name="T4" fmla="*/ 323 w 329"/>
              <a:gd name="T5" fmla="*/ 125 h 125"/>
              <a:gd name="T6" fmla="*/ 245 w 329"/>
              <a:gd name="T7" fmla="*/ 8 h 125"/>
              <a:gd name="T8" fmla="*/ 161 w 329"/>
              <a:gd name="T9" fmla="*/ 106 h 125"/>
              <a:gd name="T10" fmla="*/ 23 w 329"/>
              <a:gd name="T11" fmla="*/ 111 h 125"/>
              <a:gd name="T12" fmla="*/ 0 w 329"/>
              <a:gd name="T13" fmla="*/ 111 h 125"/>
              <a:gd name="T14" fmla="*/ 0 w 329"/>
              <a:gd name="T15" fmla="*/ 106 h 125"/>
              <a:gd name="T16" fmla="*/ 15 w 329"/>
              <a:gd name="T17" fmla="*/ 106 h 125"/>
              <a:gd name="T18" fmla="*/ 158 w 329"/>
              <a:gd name="T19" fmla="*/ 100 h 125"/>
              <a:gd name="T20" fmla="*/ 245 w 329"/>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125">
                <a:moveTo>
                  <a:pt x="245" y="0"/>
                </a:moveTo>
                <a:cubicBezTo>
                  <a:pt x="329" y="125"/>
                  <a:pt x="329" y="125"/>
                  <a:pt x="329" y="125"/>
                </a:cubicBezTo>
                <a:cubicBezTo>
                  <a:pt x="323" y="125"/>
                  <a:pt x="323" y="125"/>
                  <a:pt x="323" y="125"/>
                </a:cubicBezTo>
                <a:cubicBezTo>
                  <a:pt x="245" y="8"/>
                  <a:pt x="245" y="8"/>
                  <a:pt x="245" y="8"/>
                </a:cubicBezTo>
                <a:cubicBezTo>
                  <a:pt x="161" y="106"/>
                  <a:pt x="161" y="106"/>
                  <a:pt x="161" y="106"/>
                </a:cubicBezTo>
                <a:cubicBezTo>
                  <a:pt x="23" y="111"/>
                  <a:pt x="23" y="111"/>
                  <a:pt x="23" y="111"/>
                </a:cubicBezTo>
                <a:cubicBezTo>
                  <a:pt x="0" y="111"/>
                  <a:pt x="0" y="111"/>
                  <a:pt x="0" y="111"/>
                </a:cubicBezTo>
                <a:cubicBezTo>
                  <a:pt x="0" y="106"/>
                  <a:pt x="0" y="106"/>
                  <a:pt x="0" y="106"/>
                </a:cubicBezTo>
                <a:cubicBezTo>
                  <a:pt x="0" y="106"/>
                  <a:pt x="8" y="106"/>
                  <a:pt x="15" y="106"/>
                </a:cubicBezTo>
                <a:cubicBezTo>
                  <a:pt x="158" y="100"/>
                  <a:pt x="158" y="100"/>
                  <a:pt x="158" y="100"/>
                </a:cubicBezTo>
                <a:lnTo>
                  <a:pt x="245" y="0"/>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49" name="Freeform 17"/>
          <p:cNvSpPr>
            <a:spLocks noEditPoints="1"/>
          </p:cNvSpPr>
          <p:nvPr userDrawn="1"/>
        </p:nvSpPr>
        <p:spPr bwMode="auto">
          <a:xfrm>
            <a:off x="8147622" y="3353750"/>
            <a:ext cx="616964" cy="483017"/>
          </a:xfrm>
          <a:custGeom>
            <a:avLst/>
            <a:gdLst>
              <a:gd name="T0" fmla="*/ 152 w 152"/>
              <a:gd name="T1" fmla="*/ 59 h 119"/>
              <a:gd name="T2" fmla="*/ 152 w 152"/>
              <a:gd name="T3" fmla="*/ 108 h 119"/>
              <a:gd name="T4" fmla="*/ 122 w 152"/>
              <a:gd name="T5" fmla="*/ 112 h 119"/>
              <a:gd name="T6" fmla="*/ 122 w 152"/>
              <a:gd name="T7" fmla="*/ 68 h 119"/>
              <a:gd name="T8" fmla="*/ 120 w 152"/>
              <a:gd name="T9" fmla="*/ 68 h 119"/>
              <a:gd name="T10" fmla="*/ 104 w 152"/>
              <a:gd name="T11" fmla="*/ 68 h 119"/>
              <a:gd name="T12" fmla="*/ 104 w 152"/>
              <a:gd name="T13" fmla="*/ 114 h 119"/>
              <a:gd name="T14" fmla="*/ 64 w 152"/>
              <a:gd name="T15" fmla="*/ 119 h 119"/>
              <a:gd name="T16" fmla="*/ 64 w 152"/>
              <a:gd name="T17" fmla="*/ 119 h 119"/>
              <a:gd name="T18" fmla="*/ 0 w 152"/>
              <a:gd name="T19" fmla="*/ 111 h 119"/>
              <a:gd name="T20" fmla="*/ 0 w 152"/>
              <a:gd name="T21" fmla="*/ 52 h 119"/>
              <a:gd name="T22" fmla="*/ 70 w 152"/>
              <a:gd name="T23" fmla="*/ 50 h 119"/>
              <a:gd name="T24" fmla="*/ 112 w 152"/>
              <a:gd name="T25" fmla="*/ 0 h 119"/>
              <a:gd name="T26" fmla="*/ 152 w 152"/>
              <a:gd name="T27" fmla="*/ 59 h 119"/>
              <a:gd name="T28" fmla="*/ 146 w 152"/>
              <a:gd name="T29" fmla="*/ 90 h 119"/>
              <a:gd name="T30" fmla="*/ 146 w 152"/>
              <a:gd name="T31" fmla="*/ 73 h 119"/>
              <a:gd name="T32" fmla="*/ 146 w 152"/>
              <a:gd name="T33" fmla="*/ 68 h 119"/>
              <a:gd name="T34" fmla="*/ 129 w 152"/>
              <a:gd name="T35" fmla="*/ 68 h 119"/>
              <a:gd name="T36" fmla="*/ 129 w 152"/>
              <a:gd name="T37" fmla="*/ 73 h 119"/>
              <a:gd name="T38" fmla="*/ 129 w 152"/>
              <a:gd name="T39" fmla="*/ 91 h 119"/>
              <a:gd name="T40" fmla="*/ 146 w 152"/>
              <a:gd name="T41" fmla="*/ 90 h 119"/>
              <a:gd name="T42" fmla="*/ 95 w 152"/>
              <a:gd name="T43" fmla="*/ 93 h 119"/>
              <a:gd name="T44" fmla="*/ 95 w 152"/>
              <a:gd name="T45" fmla="*/ 73 h 119"/>
              <a:gd name="T46" fmla="*/ 95 w 152"/>
              <a:gd name="T47" fmla="*/ 68 h 119"/>
              <a:gd name="T48" fmla="*/ 72 w 152"/>
              <a:gd name="T49" fmla="*/ 68 h 119"/>
              <a:gd name="T50" fmla="*/ 72 w 152"/>
              <a:gd name="T51" fmla="*/ 73 h 119"/>
              <a:gd name="T52" fmla="*/ 72 w 152"/>
              <a:gd name="T53" fmla="*/ 95 h 119"/>
              <a:gd name="T54" fmla="*/ 95 w 152"/>
              <a:gd name="T55" fmla="*/ 93 h 119"/>
              <a:gd name="T56" fmla="*/ 59 w 152"/>
              <a:gd name="T57" fmla="*/ 94 h 119"/>
              <a:gd name="T58" fmla="*/ 59 w 152"/>
              <a:gd name="T59" fmla="*/ 73 h 119"/>
              <a:gd name="T60" fmla="*/ 59 w 152"/>
              <a:gd name="T61" fmla="*/ 68 h 119"/>
              <a:gd name="T62" fmla="*/ 37 w 152"/>
              <a:gd name="T63" fmla="*/ 68 h 119"/>
              <a:gd name="T64" fmla="*/ 37 w 152"/>
              <a:gd name="T65" fmla="*/ 73 h 119"/>
              <a:gd name="T66" fmla="*/ 37 w 152"/>
              <a:gd name="T67" fmla="*/ 93 h 119"/>
              <a:gd name="T68" fmla="*/ 59 w 152"/>
              <a:gd name="T69" fmla="*/ 94 h 119"/>
              <a:gd name="T70" fmla="*/ 28 w 152"/>
              <a:gd name="T71" fmla="*/ 92 h 119"/>
              <a:gd name="T72" fmla="*/ 28 w 152"/>
              <a:gd name="T73" fmla="*/ 73 h 119"/>
              <a:gd name="T74" fmla="*/ 28 w 152"/>
              <a:gd name="T75" fmla="*/ 68 h 119"/>
              <a:gd name="T76" fmla="*/ 9 w 152"/>
              <a:gd name="T77" fmla="*/ 68 h 119"/>
              <a:gd name="T78" fmla="*/ 9 w 152"/>
              <a:gd name="T79" fmla="*/ 73 h 119"/>
              <a:gd name="T80" fmla="*/ 9 w 152"/>
              <a:gd name="T81" fmla="*/ 91 h 119"/>
              <a:gd name="T82" fmla="*/ 28 w 152"/>
              <a:gd name="T83" fmla="*/ 9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119">
                <a:moveTo>
                  <a:pt x="152" y="59"/>
                </a:moveTo>
                <a:lnTo>
                  <a:pt x="152" y="108"/>
                </a:lnTo>
                <a:lnTo>
                  <a:pt x="122" y="112"/>
                </a:lnTo>
                <a:lnTo>
                  <a:pt x="122" y="68"/>
                </a:lnTo>
                <a:lnTo>
                  <a:pt x="120" y="68"/>
                </a:lnTo>
                <a:lnTo>
                  <a:pt x="104" y="68"/>
                </a:lnTo>
                <a:lnTo>
                  <a:pt x="104" y="114"/>
                </a:lnTo>
                <a:lnTo>
                  <a:pt x="64" y="119"/>
                </a:lnTo>
                <a:lnTo>
                  <a:pt x="64" y="119"/>
                </a:lnTo>
                <a:lnTo>
                  <a:pt x="0" y="111"/>
                </a:lnTo>
                <a:lnTo>
                  <a:pt x="0" y="52"/>
                </a:lnTo>
                <a:lnTo>
                  <a:pt x="70" y="50"/>
                </a:lnTo>
                <a:lnTo>
                  <a:pt x="112" y="0"/>
                </a:lnTo>
                <a:lnTo>
                  <a:pt x="152" y="59"/>
                </a:lnTo>
                <a:close/>
                <a:moveTo>
                  <a:pt x="146" y="90"/>
                </a:moveTo>
                <a:lnTo>
                  <a:pt x="146" y="73"/>
                </a:lnTo>
                <a:lnTo>
                  <a:pt x="146" y="68"/>
                </a:lnTo>
                <a:lnTo>
                  <a:pt x="129" y="68"/>
                </a:lnTo>
                <a:lnTo>
                  <a:pt x="129" y="73"/>
                </a:lnTo>
                <a:lnTo>
                  <a:pt x="129" y="91"/>
                </a:lnTo>
                <a:lnTo>
                  <a:pt x="146" y="90"/>
                </a:lnTo>
                <a:close/>
                <a:moveTo>
                  <a:pt x="95" y="93"/>
                </a:moveTo>
                <a:lnTo>
                  <a:pt x="95" y="73"/>
                </a:lnTo>
                <a:lnTo>
                  <a:pt x="95" y="68"/>
                </a:lnTo>
                <a:lnTo>
                  <a:pt x="72" y="68"/>
                </a:lnTo>
                <a:lnTo>
                  <a:pt x="72" y="73"/>
                </a:lnTo>
                <a:lnTo>
                  <a:pt x="72" y="95"/>
                </a:lnTo>
                <a:lnTo>
                  <a:pt x="95" y="93"/>
                </a:lnTo>
                <a:close/>
                <a:moveTo>
                  <a:pt x="59" y="94"/>
                </a:moveTo>
                <a:lnTo>
                  <a:pt x="59" y="73"/>
                </a:lnTo>
                <a:lnTo>
                  <a:pt x="59" y="68"/>
                </a:lnTo>
                <a:lnTo>
                  <a:pt x="37" y="68"/>
                </a:lnTo>
                <a:lnTo>
                  <a:pt x="37" y="73"/>
                </a:lnTo>
                <a:lnTo>
                  <a:pt x="37" y="93"/>
                </a:lnTo>
                <a:lnTo>
                  <a:pt x="59" y="94"/>
                </a:lnTo>
                <a:close/>
                <a:moveTo>
                  <a:pt x="28" y="92"/>
                </a:moveTo>
                <a:lnTo>
                  <a:pt x="28" y="73"/>
                </a:lnTo>
                <a:lnTo>
                  <a:pt x="28" y="68"/>
                </a:lnTo>
                <a:lnTo>
                  <a:pt x="9" y="68"/>
                </a:lnTo>
                <a:lnTo>
                  <a:pt x="9" y="73"/>
                </a:lnTo>
                <a:lnTo>
                  <a:pt x="9" y="91"/>
                </a:lnTo>
                <a:lnTo>
                  <a:pt x="28" y="92"/>
                </a:lnTo>
                <a:close/>
              </a:path>
            </a:pathLst>
          </a:custGeom>
          <a:solidFill>
            <a:srgbClr val="109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50" name="Freeform 18"/>
          <p:cNvSpPr>
            <a:spLocks/>
          </p:cNvSpPr>
          <p:nvPr userDrawn="1"/>
        </p:nvSpPr>
        <p:spPr bwMode="auto">
          <a:xfrm>
            <a:off x="8671231" y="3650054"/>
            <a:ext cx="69004" cy="73062"/>
          </a:xfrm>
          <a:custGeom>
            <a:avLst/>
            <a:gdLst>
              <a:gd name="T0" fmla="*/ 17 w 17"/>
              <a:gd name="T1" fmla="*/ 0 h 18"/>
              <a:gd name="T2" fmla="*/ 17 w 17"/>
              <a:gd name="T3" fmla="*/ 17 h 18"/>
              <a:gd name="T4" fmla="*/ 0 w 17"/>
              <a:gd name="T5" fmla="*/ 18 h 18"/>
              <a:gd name="T6" fmla="*/ 0 w 17"/>
              <a:gd name="T7" fmla="*/ 0 h 18"/>
              <a:gd name="T8" fmla="*/ 17 w 17"/>
              <a:gd name="T9" fmla="*/ 0 h 18"/>
            </a:gdLst>
            <a:ahLst/>
            <a:cxnLst>
              <a:cxn ang="0">
                <a:pos x="T0" y="T1"/>
              </a:cxn>
              <a:cxn ang="0">
                <a:pos x="T2" y="T3"/>
              </a:cxn>
              <a:cxn ang="0">
                <a:pos x="T4" y="T5"/>
              </a:cxn>
              <a:cxn ang="0">
                <a:pos x="T6" y="T7"/>
              </a:cxn>
              <a:cxn ang="0">
                <a:pos x="T8" y="T9"/>
              </a:cxn>
            </a:cxnLst>
            <a:rect l="0" t="0" r="r" b="b"/>
            <a:pathLst>
              <a:path w="17" h="18">
                <a:moveTo>
                  <a:pt x="17" y="0"/>
                </a:moveTo>
                <a:lnTo>
                  <a:pt x="17" y="17"/>
                </a:lnTo>
                <a:lnTo>
                  <a:pt x="0" y="18"/>
                </a:lnTo>
                <a:lnTo>
                  <a:pt x="0" y="0"/>
                </a:lnTo>
                <a:lnTo>
                  <a:pt x="17"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51" name="Rectangle 19"/>
          <p:cNvSpPr>
            <a:spLocks noChangeArrowheads="1"/>
          </p:cNvSpPr>
          <p:nvPr userDrawn="1"/>
        </p:nvSpPr>
        <p:spPr bwMode="auto">
          <a:xfrm>
            <a:off x="8671231" y="3629760"/>
            <a:ext cx="69004" cy="2029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52" name="Freeform 20"/>
          <p:cNvSpPr>
            <a:spLocks/>
          </p:cNvSpPr>
          <p:nvPr userDrawn="1"/>
        </p:nvSpPr>
        <p:spPr bwMode="auto">
          <a:xfrm>
            <a:off x="8634699" y="3629760"/>
            <a:ext cx="8118" cy="178595"/>
          </a:xfrm>
          <a:custGeom>
            <a:avLst/>
            <a:gdLst>
              <a:gd name="T0" fmla="*/ 2 w 2"/>
              <a:gd name="T1" fmla="*/ 0 h 44"/>
              <a:gd name="T2" fmla="*/ 2 w 2"/>
              <a:gd name="T3" fmla="*/ 44 h 44"/>
              <a:gd name="T4" fmla="*/ 0 w 2"/>
              <a:gd name="T5" fmla="*/ 44 h 44"/>
              <a:gd name="T6" fmla="*/ 0 w 2"/>
              <a:gd name="T7" fmla="*/ 44 h 44"/>
              <a:gd name="T8" fmla="*/ 0 w 2"/>
              <a:gd name="T9" fmla="*/ 0 h 44"/>
              <a:gd name="T10" fmla="*/ 2 w 2"/>
              <a:gd name="T11" fmla="*/ 0 h 44"/>
            </a:gdLst>
            <a:ahLst/>
            <a:cxnLst>
              <a:cxn ang="0">
                <a:pos x="T0" y="T1"/>
              </a:cxn>
              <a:cxn ang="0">
                <a:pos x="T2" y="T3"/>
              </a:cxn>
              <a:cxn ang="0">
                <a:pos x="T4" y="T5"/>
              </a:cxn>
              <a:cxn ang="0">
                <a:pos x="T6" y="T7"/>
              </a:cxn>
              <a:cxn ang="0">
                <a:pos x="T8" y="T9"/>
              </a:cxn>
              <a:cxn ang="0">
                <a:pos x="T10" y="T11"/>
              </a:cxn>
            </a:cxnLst>
            <a:rect l="0" t="0" r="r" b="b"/>
            <a:pathLst>
              <a:path w="2" h="44">
                <a:moveTo>
                  <a:pt x="2" y="0"/>
                </a:moveTo>
                <a:lnTo>
                  <a:pt x="2" y="44"/>
                </a:lnTo>
                <a:lnTo>
                  <a:pt x="0" y="44"/>
                </a:lnTo>
                <a:lnTo>
                  <a:pt x="0" y="44"/>
                </a:lnTo>
                <a:lnTo>
                  <a:pt x="0" y="0"/>
                </a:lnTo>
                <a:lnTo>
                  <a:pt x="2" y="0"/>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53" name="Freeform 21"/>
          <p:cNvSpPr>
            <a:spLocks noEditPoints="1"/>
          </p:cNvSpPr>
          <p:nvPr userDrawn="1"/>
        </p:nvSpPr>
        <p:spPr bwMode="auto">
          <a:xfrm>
            <a:off x="8569755" y="3629760"/>
            <a:ext cx="64944" cy="186713"/>
          </a:xfrm>
          <a:custGeom>
            <a:avLst/>
            <a:gdLst>
              <a:gd name="T0" fmla="*/ 32 w 32"/>
              <a:gd name="T1" fmla="*/ 86 h 91"/>
              <a:gd name="T2" fmla="*/ 32 w 32"/>
              <a:gd name="T3" fmla="*/ 87 h 91"/>
              <a:gd name="T4" fmla="*/ 0 w 32"/>
              <a:gd name="T5" fmla="*/ 91 h 91"/>
              <a:gd name="T6" fmla="*/ 0 w 32"/>
              <a:gd name="T7" fmla="*/ 0 h 91"/>
              <a:gd name="T8" fmla="*/ 32 w 32"/>
              <a:gd name="T9" fmla="*/ 0 h 91"/>
              <a:gd name="T10" fmla="*/ 32 w 32"/>
              <a:gd name="T11" fmla="*/ 86 h 91"/>
              <a:gd name="T12" fmla="*/ 7 w 32"/>
              <a:gd name="T13" fmla="*/ 47 h 91"/>
              <a:gd name="T14" fmla="*/ 5 w 32"/>
              <a:gd name="T15" fmla="*/ 45 h 91"/>
              <a:gd name="T16" fmla="*/ 3 w 32"/>
              <a:gd name="T17" fmla="*/ 47 h 91"/>
              <a:gd name="T18" fmla="*/ 5 w 32"/>
              <a:gd name="T19" fmla="*/ 50 h 91"/>
              <a:gd name="T20" fmla="*/ 7 w 32"/>
              <a:gd name="T2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1">
                <a:moveTo>
                  <a:pt x="32" y="86"/>
                </a:moveTo>
                <a:cubicBezTo>
                  <a:pt x="32" y="87"/>
                  <a:pt x="32" y="87"/>
                  <a:pt x="32" y="87"/>
                </a:cubicBezTo>
                <a:cubicBezTo>
                  <a:pt x="0" y="91"/>
                  <a:pt x="0" y="91"/>
                  <a:pt x="0" y="91"/>
                </a:cubicBezTo>
                <a:cubicBezTo>
                  <a:pt x="0" y="0"/>
                  <a:pt x="0" y="0"/>
                  <a:pt x="0" y="0"/>
                </a:cubicBezTo>
                <a:cubicBezTo>
                  <a:pt x="32" y="0"/>
                  <a:pt x="32" y="0"/>
                  <a:pt x="32" y="0"/>
                </a:cubicBezTo>
                <a:lnTo>
                  <a:pt x="32" y="86"/>
                </a:lnTo>
                <a:close/>
                <a:moveTo>
                  <a:pt x="7" y="47"/>
                </a:moveTo>
                <a:cubicBezTo>
                  <a:pt x="7" y="46"/>
                  <a:pt x="6" y="45"/>
                  <a:pt x="5" y="45"/>
                </a:cubicBezTo>
                <a:cubicBezTo>
                  <a:pt x="4" y="45"/>
                  <a:pt x="3" y="46"/>
                  <a:pt x="3" y="47"/>
                </a:cubicBezTo>
                <a:cubicBezTo>
                  <a:pt x="3" y="48"/>
                  <a:pt x="4" y="50"/>
                  <a:pt x="5" y="50"/>
                </a:cubicBezTo>
                <a:cubicBezTo>
                  <a:pt x="6" y="50"/>
                  <a:pt x="7" y="48"/>
                  <a:pt x="7" y="47"/>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54" name="Oval 22"/>
          <p:cNvSpPr>
            <a:spLocks noChangeArrowheads="1"/>
          </p:cNvSpPr>
          <p:nvPr userDrawn="1"/>
        </p:nvSpPr>
        <p:spPr bwMode="auto">
          <a:xfrm>
            <a:off x="8573816" y="3723116"/>
            <a:ext cx="8118" cy="8118"/>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55" name="Freeform 23"/>
          <p:cNvSpPr>
            <a:spLocks/>
          </p:cNvSpPr>
          <p:nvPr userDrawn="1"/>
        </p:nvSpPr>
        <p:spPr bwMode="auto">
          <a:xfrm>
            <a:off x="8439868" y="3650054"/>
            <a:ext cx="93358" cy="89298"/>
          </a:xfrm>
          <a:custGeom>
            <a:avLst/>
            <a:gdLst>
              <a:gd name="T0" fmla="*/ 23 w 23"/>
              <a:gd name="T1" fmla="*/ 0 h 22"/>
              <a:gd name="T2" fmla="*/ 23 w 23"/>
              <a:gd name="T3" fmla="*/ 20 h 22"/>
              <a:gd name="T4" fmla="*/ 0 w 23"/>
              <a:gd name="T5" fmla="*/ 22 h 22"/>
              <a:gd name="T6" fmla="*/ 0 w 23"/>
              <a:gd name="T7" fmla="*/ 0 h 22"/>
              <a:gd name="T8" fmla="*/ 23 w 23"/>
              <a:gd name="T9" fmla="*/ 0 h 22"/>
            </a:gdLst>
            <a:ahLst/>
            <a:cxnLst>
              <a:cxn ang="0">
                <a:pos x="T0" y="T1"/>
              </a:cxn>
              <a:cxn ang="0">
                <a:pos x="T2" y="T3"/>
              </a:cxn>
              <a:cxn ang="0">
                <a:pos x="T4" y="T5"/>
              </a:cxn>
              <a:cxn ang="0">
                <a:pos x="T6" y="T7"/>
              </a:cxn>
              <a:cxn ang="0">
                <a:pos x="T8" y="T9"/>
              </a:cxn>
            </a:cxnLst>
            <a:rect l="0" t="0" r="r" b="b"/>
            <a:pathLst>
              <a:path w="23" h="22">
                <a:moveTo>
                  <a:pt x="23" y="0"/>
                </a:moveTo>
                <a:lnTo>
                  <a:pt x="23" y="20"/>
                </a:lnTo>
                <a:lnTo>
                  <a:pt x="0" y="22"/>
                </a:lnTo>
                <a:lnTo>
                  <a:pt x="0" y="0"/>
                </a:lnTo>
                <a:lnTo>
                  <a:pt x="23"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56" name="Rectangle 24"/>
          <p:cNvSpPr>
            <a:spLocks noChangeArrowheads="1"/>
          </p:cNvSpPr>
          <p:nvPr userDrawn="1"/>
        </p:nvSpPr>
        <p:spPr bwMode="auto">
          <a:xfrm>
            <a:off x="8439868" y="3629760"/>
            <a:ext cx="93358" cy="2029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57" name="Freeform 25"/>
          <p:cNvSpPr>
            <a:spLocks/>
          </p:cNvSpPr>
          <p:nvPr userDrawn="1"/>
        </p:nvSpPr>
        <p:spPr bwMode="auto">
          <a:xfrm>
            <a:off x="8297805" y="3650054"/>
            <a:ext cx="89297" cy="85237"/>
          </a:xfrm>
          <a:custGeom>
            <a:avLst/>
            <a:gdLst>
              <a:gd name="T0" fmla="*/ 22 w 22"/>
              <a:gd name="T1" fmla="*/ 0 h 21"/>
              <a:gd name="T2" fmla="*/ 22 w 22"/>
              <a:gd name="T3" fmla="*/ 21 h 21"/>
              <a:gd name="T4" fmla="*/ 0 w 22"/>
              <a:gd name="T5" fmla="*/ 20 h 21"/>
              <a:gd name="T6" fmla="*/ 0 w 22"/>
              <a:gd name="T7" fmla="*/ 0 h 21"/>
              <a:gd name="T8" fmla="*/ 22 w 22"/>
              <a:gd name="T9" fmla="*/ 0 h 21"/>
            </a:gdLst>
            <a:ahLst/>
            <a:cxnLst>
              <a:cxn ang="0">
                <a:pos x="T0" y="T1"/>
              </a:cxn>
              <a:cxn ang="0">
                <a:pos x="T2" y="T3"/>
              </a:cxn>
              <a:cxn ang="0">
                <a:pos x="T4" y="T5"/>
              </a:cxn>
              <a:cxn ang="0">
                <a:pos x="T6" y="T7"/>
              </a:cxn>
              <a:cxn ang="0">
                <a:pos x="T8" y="T9"/>
              </a:cxn>
            </a:cxnLst>
            <a:rect l="0" t="0" r="r" b="b"/>
            <a:pathLst>
              <a:path w="22" h="21">
                <a:moveTo>
                  <a:pt x="22" y="0"/>
                </a:moveTo>
                <a:lnTo>
                  <a:pt x="22" y="21"/>
                </a:lnTo>
                <a:lnTo>
                  <a:pt x="0" y="20"/>
                </a:lnTo>
                <a:lnTo>
                  <a:pt x="0" y="0"/>
                </a:lnTo>
                <a:lnTo>
                  <a:pt x="22"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58" name="Rectangle 26"/>
          <p:cNvSpPr>
            <a:spLocks noChangeArrowheads="1"/>
          </p:cNvSpPr>
          <p:nvPr userDrawn="1"/>
        </p:nvSpPr>
        <p:spPr bwMode="auto">
          <a:xfrm>
            <a:off x="8297805" y="3629760"/>
            <a:ext cx="89297" cy="2029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59" name="Freeform 27"/>
          <p:cNvSpPr>
            <a:spLocks/>
          </p:cNvSpPr>
          <p:nvPr userDrawn="1"/>
        </p:nvSpPr>
        <p:spPr bwMode="auto">
          <a:xfrm>
            <a:off x="8184154" y="3650054"/>
            <a:ext cx="77122" cy="77119"/>
          </a:xfrm>
          <a:custGeom>
            <a:avLst/>
            <a:gdLst>
              <a:gd name="T0" fmla="*/ 19 w 19"/>
              <a:gd name="T1" fmla="*/ 0 h 19"/>
              <a:gd name="T2" fmla="*/ 19 w 19"/>
              <a:gd name="T3" fmla="*/ 19 h 19"/>
              <a:gd name="T4" fmla="*/ 0 w 19"/>
              <a:gd name="T5" fmla="*/ 18 h 19"/>
              <a:gd name="T6" fmla="*/ 0 w 19"/>
              <a:gd name="T7" fmla="*/ 0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lnTo>
                  <a:pt x="19" y="19"/>
                </a:lnTo>
                <a:lnTo>
                  <a:pt x="0" y="18"/>
                </a:lnTo>
                <a:lnTo>
                  <a:pt x="0" y="0"/>
                </a:lnTo>
                <a:lnTo>
                  <a:pt x="19"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60" name="Rectangle 28"/>
          <p:cNvSpPr>
            <a:spLocks noChangeArrowheads="1"/>
          </p:cNvSpPr>
          <p:nvPr userDrawn="1"/>
        </p:nvSpPr>
        <p:spPr bwMode="auto">
          <a:xfrm>
            <a:off x="8184154" y="3629760"/>
            <a:ext cx="77122" cy="2029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61" name="Freeform 29"/>
          <p:cNvSpPr>
            <a:spLocks/>
          </p:cNvSpPr>
          <p:nvPr userDrawn="1"/>
        </p:nvSpPr>
        <p:spPr bwMode="auto">
          <a:xfrm>
            <a:off x="6515913" y="3479577"/>
            <a:ext cx="629143" cy="32472"/>
          </a:xfrm>
          <a:custGeom>
            <a:avLst/>
            <a:gdLst>
              <a:gd name="T0" fmla="*/ 155 w 155"/>
              <a:gd name="T1" fmla="*/ 0 h 8"/>
              <a:gd name="T2" fmla="*/ 155 w 155"/>
              <a:gd name="T3" fmla="*/ 8 h 8"/>
              <a:gd name="T4" fmla="*/ 0 w 155"/>
              <a:gd name="T5" fmla="*/ 8 h 8"/>
              <a:gd name="T6" fmla="*/ 0 w 155"/>
              <a:gd name="T7" fmla="*/ 0 h 8"/>
              <a:gd name="T8" fmla="*/ 5 w 155"/>
              <a:gd name="T9" fmla="*/ 0 h 8"/>
              <a:gd name="T10" fmla="*/ 150 w 155"/>
              <a:gd name="T11" fmla="*/ 0 h 8"/>
              <a:gd name="T12" fmla="*/ 155 w 15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5" h="8">
                <a:moveTo>
                  <a:pt x="155" y="0"/>
                </a:moveTo>
                <a:lnTo>
                  <a:pt x="155" y="8"/>
                </a:lnTo>
                <a:lnTo>
                  <a:pt x="0" y="8"/>
                </a:lnTo>
                <a:lnTo>
                  <a:pt x="0" y="0"/>
                </a:lnTo>
                <a:lnTo>
                  <a:pt x="5" y="0"/>
                </a:lnTo>
                <a:lnTo>
                  <a:pt x="150" y="0"/>
                </a:lnTo>
                <a:lnTo>
                  <a:pt x="155" y="0"/>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62" name="Freeform 30"/>
          <p:cNvSpPr>
            <a:spLocks/>
          </p:cNvSpPr>
          <p:nvPr userDrawn="1"/>
        </p:nvSpPr>
        <p:spPr bwMode="auto">
          <a:xfrm>
            <a:off x="6519974" y="3784002"/>
            <a:ext cx="621025" cy="77119"/>
          </a:xfrm>
          <a:custGeom>
            <a:avLst/>
            <a:gdLst>
              <a:gd name="T0" fmla="*/ 153 w 153"/>
              <a:gd name="T1" fmla="*/ 0 h 19"/>
              <a:gd name="T2" fmla="*/ 153 w 153"/>
              <a:gd name="T3" fmla="*/ 19 h 19"/>
              <a:gd name="T4" fmla="*/ 0 w 153"/>
              <a:gd name="T5" fmla="*/ 19 h 19"/>
              <a:gd name="T6" fmla="*/ 0 w 153"/>
              <a:gd name="T7" fmla="*/ 0 h 19"/>
              <a:gd name="T8" fmla="*/ 11 w 153"/>
              <a:gd name="T9" fmla="*/ 0 h 19"/>
              <a:gd name="T10" fmla="*/ 26 w 153"/>
              <a:gd name="T11" fmla="*/ 0 h 19"/>
              <a:gd name="T12" fmla="*/ 45 w 153"/>
              <a:gd name="T13" fmla="*/ 0 h 19"/>
              <a:gd name="T14" fmla="*/ 67 w 153"/>
              <a:gd name="T15" fmla="*/ 0 h 19"/>
              <a:gd name="T16" fmla="*/ 86 w 153"/>
              <a:gd name="T17" fmla="*/ 0 h 19"/>
              <a:gd name="T18" fmla="*/ 107 w 153"/>
              <a:gd name="T19" fmla="*/ 0 h 19"/>
              <a:gd name="T20" fmla="*/ 126 w 153"/>
              <a:gd name="T21" fmla="*/ 0 h 19"/>
              <a:gd name="T22" fmla="*/ 142 w 153"/>
              <a:gd name="T23" fmla="*/ 0 h 19"/>
              <a:gd name="T24" fmla="*/ 153 w 153"/>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9">
                <a:moveTo>
                  <a:pt x="153" y="0"/>
                </a:moveTo>
                <a:lnTo>
                  <a:pt x="153" y="19"/>
                </a:lnTo>
                <a:lnTo>
                  <a:pt x="0" y="19"/>
                </a:lnTo>
                <a:lnTo>
                  <a:pt x="0" y="0"/>
                </a:lnTo>
                <a:lnTo>
                  <a:pt x="11" y="0"/>
                </a:lnTo>
                <a:lnTo>
                  <a:pt x="26" y="0"/>
                </a:lnTo>
                <a:lnTo>
                  <a:pt x="45" y="0"/>
                </a:lnTo>
                <a:lnTo>
                  <a:pt x="67" y="0"/>
                </a:lnTo>
                <a:lnTo>
                  <a:pt x="86" y="0"/>
                </a:lnTo>
                <a:lnTo>
                  <a:pt x="107" y="0"/>
                </a:lnTo>
                <a:lnTo>
                  <a:pt x="126" y="0"/>
                </a:lnTo>
                <a:lnTo>
                  <a:pt x="142" y="0"/>
                </a:lnTo>
                <a:lnTo>
                  <a:pt x="153" y="0"/>
                </a:lnTo>
                <a:close/>
              </a:path>
            </a:pathLst>
          </a:custGeom>
          <a:solidFill>
            <a:srgbClr val="109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63" name="Freeform 31"/>
          <p:cNvSpPr>
            <a:spLocks noEditPoints="1"/>
          </p:cNvSpPr>
          <p:nvPr userDrawn="1"/>
        </p:nvSpPr>
        <p:spPr bwMode="auto">
          <a:xfrm>
            <a:off x="6536210" y="3272570"/>
            <a:ext cx="588553" cy="207007"/>
          </a:xfrm>
          <a:custGeom>
            <a:avLst/>
            <a:gdLst>
              <a:gd name="T0" fmla="*/ 289 w 289"/>
              <a:gd name="T1" fmla="*/ 91 h 102"/>
              <a:gd name="T2" fmla="*/ 289 w 289"/>
              <a:gd name="T3" fmla="*/ 102 h 102"/>
              <a:gd name="T4" fmla="*/ 0 w 289"/>
              <a:gd name="T5" fmla="*/ 102 h 102"/>
              <a:gd name="T6" fmla="*/ 0 w 289"/>
              <a:gd name="T7" fmla="*/ 91 h 102"/>
              <a:gd name="T8" fmla="*/ 145 w 289"/>
              <a:gd name="T9" fmla="*/ 0 h 102"/>
              <a:gd name="T10" fmla="*/ 289 w 289"/>
              <a:gd name="T11" fmla="*/ 91 h 102"/>
              <a:gd name="T12" fmla="*/ 169 w 289"/>
              <a:gd name="T13" fmla="*/ 63 h 102"/>
              <a:gd name="T14" fmla="*/ 145 w 289"/>
              <a:gd name="T15" fmla="*/ 40 h 102"/>
              <a:gd name="T16" fmla="*/ 121 w 289"/>
              <a:gd name="T17" fmla="*/ 63 h 102"/>
              <a:gd name="T18" fmla="*/ 145 w 289"/>
              <a:gd name="T19" fmla="*/ 87 h 102"/>
              <a:gd name="T20" fmla="*/ 169 w 289"/>
              <a:gd name="T21" fmla="*/ 6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102">
                <a:moveTo>
                  <a:pt x="289" y="91"/>
                </a:moveTo>
                <a:cubicBezTo>
                  <a:pt x="289" y="102"/>
                  <a:pt x="289" y="102"/>
                  <a:pt x="289" y="102"/>
                </a:cubicBezTo>
                <a:cubicBezTo>
                  <a:pt x="0" y="102"/>
                  <a:pt x="0" y="102"/>
                  <a:pt x="0" y="102"/>
                </a:cubicBezTo>
                <a:cubicBezTo>
                  <a:pt x="0" y="91"/>
                  <a:pt x="0" y="91"/>
                  <a:pt x="0" y="91"/>
                </a:cubicBezTo>
                <a:cubicBezTo>
                  <a:pt x="145" y="0"/>
                  <a:pt x="145" y="0"/>
                  <a:pt x="145" y="0"/>
                </a:cubicBezTo>
                <a:lnTo>
                  <a:pt x="289" y="91"/>
                </a:lnTo>
                <a:close/>
                <a:moveTo>
                  <a:pt x="169" y="63"/>
                </a:moveTo>
                <a:cubicBezTo>
                  <a:pt x="169" y="50"/>
                  <a:pt x="158" y="40"/>
                  <a:pt x="145" y="40"/>
                </a:cubicBezTo>
                <a:cubicBezTo>
                  <a:pt x="132" y="40"/>
                  <a:pt x="121" y="50"/>
                  <a:pt x="121" y="63"/>
                </a:cubicBezTo>
                <a:cubicBezTo>
                  <a:pt x="121" y="76"/>
                  <a:pt x="132" y="87"/>
                  <a:pt x="145" y="87"/>
                </a:cubicBezTo>
                <a:cubicBezTo>
                  <a:pt x="158" y="87"/>
                  <a:pt x="169" y="76"/>
                  <a:pt x="169" y="6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64" name="Freeform 32"/>
          <p:cNvSpPr>
            <a:spLocks/>
          </p:cNvSpPr>
          <p:nvPr userDrawn="1"/>
        </p:nvSpPr>
        <p:spPr bwMode="auto">
          <a:xfrm>
            <a:off x="6564621" y="3536403"/>
            <a:ext cx="531727" cy="247597"/>
          </a:xfrm>
          <a:custGeom>
            <a:avLst/>
            <a:gdLst>
              <a:gd name="T0" fmla="*/ 260 w 260"/>
              <a:gd name="T1" fmla="*/ 0 h 123"/>
              <a:gd name="T2" fmla="*/ 260 w 260"/>
              <a:gd name="T3" fmla="*/ 123 h 123"/>
              <a:gd name="T4" fmla="*/ 229 w 260"/>
              <a:gd name="T5" fmla="*/ 123 h 123"/>
              <a:gd name="T6" fmla="*/ 229 w 260"/>
              <a:gd name="T7" fmla="*/ 28 h 123"/>
              <a:gd name="T8" fmla="*/ 210 w 260"/>
              <a:gd name="T9" fmla="*/ 9 h 123"/>
              <a:gd name="T10" fmla="*/ 191 w 260"/>
              <a:gd name="T11" fmla="*/ 28 h 123"/>
              <a:gd name="T12" fmla="*/ 191 w 260"/>
              <a:gd name="T13" fmla="*/ 123 h 123"/>
              <a:gd name="T14" fmla="*/ 149 w 260"/>
              <a:gd name="T15" fmla="*/ 123 h 123"/>
              <a:gd name="T16" fmla="*/ 149 w 260"/>
              <a:gd name="T17" fmla="*/ 28 h 123"/>
              <a:gd name="T18" fmla="*/ 130 w 260"/>
              <a:gd name="T19" fmla="*/ 9 h 123"/>
              <a:gd name="T20" fmla="*/ 111 w 260"/>
              <a:gd name="T21" fmla="*/ 28 h 123"/>
              <a:gd name="T22" fmla="*/ 111 w 260"/>
              <a:gd name="T23" fmla="*/ 123 h 123"/>
              <a:gd name="T24" fmla="*/ 68 w 260"/>
              <a:gd name="T25" fmla="*/ 123 h 123"/>
              <a:gd name="T26" fmla="*/ 68 w 260"/>
              <a:gd name="T27" fmla="*/ 28 h 123"/>
              <a:gd name="T28" fmla="*/ 49 w 260"/>
              <a:gd name="T29" fmla="*/ 9 h 123"/>
              <a:gd name="T30" fmla="*/ 30 w 260"/>
              <a:gd name="T31" fmla="*/ 28 h 123"/>
              <a:gd name="T32" fmla="*/ 30 w 260"/>
              <a:gd name="T33" fmla="*/ 123 h 123"/>
              <a:gd name="T34" fmla="*/ 0 w 260"/>
              <a:gd name="T35" fmla="*/ 123 h 123"/>
              <a:gd name="T36" fmla="*/ 0 w 260"/>
              <a:gd name="T37" fmla="*/ 0 h 123"/>
              <a:gd name="T38" fmla="*/ 260 w 260"/>
              <a:gd name="T3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123">
                <a:moveTo>
                  <a:pt x="260" y="0"/>
                </a:moveTo>
                <a:cubicBezTo>
                  <a:pt x="260" y="123"/>
                  <a:pt x="260" y="123"/>
                  <a:pt x="260" y="123"/>
                </a:cubicBezTo>
                <a:cubicBezTo>
                  <a:pt x="229" y="123"/>
                  <a:pt x="229" y="123"/>
                  <a:pt x="229" y="123"/>
                </a:cubicBezTo>
                <a:cubicBezTo>
                  <a:pt x="229" y="28"/>
                  <a:pt x="229" y="28"/>
                  <a:pt x="229" y="28"/>
                </a:cubicBezTo>
                <a:cubicBezTo>
                  <a:pt x="229" y="18"/>
                  <a:pt x="220" y="9"/>
                  <a:pt x="210" y="9"/>
                </a:cubicBezTo>
                <a:cubicBezTo>
                  <a:pt x="199" y="9"/>
                  <a:pt x="191" y="18"/>
                  <a:pt x="191" y="28"/>
                </a:cubicBezTo>
                <a:cubicBezTo>
                  <a:pt x="191" y="123"/>
                  <a:pt x="191" y="123"/>
                  <a:pt x="191" y="123"/>
                </a:cubicBezTo>
                <a:cubicBezTo>
                  <a:pt x="149" y="123"/>
                  <a:pt x="149" y="123"/>
                  <a:pt x="149" y="123"/>
                </a:cubicBezTo>
                <a:cubicBezTo>
                  <a:pt x="149" y="28"/>
                  <a:pt x="149" y="28"/>
                  <a:pt x="149" y="28"/>
                </a:cubicBezTo>
                <a:cubicBezTo>
                  <a:pt x="149" y="18"/>
                  <a:pt x="140" y="9"/>
                  <a:pt x="130" y="9"/>
                </a:cubicBezTo>
                <a:cubicBezTo>
                  <a:pt x="119" y="9"/>
                  <a:pt x="111" y="18"/>
                  <a:pt x="111" y="28"/>
                </a:cubicBezTo>
                <a:cubicBezTo>
                  <a:pt x="111" y="123"/>
                  <a:pt x="111" y="123"/>
                  <a:pt x="111" y="123"/>
                </a:cubicBezTo>
                <a:cubicBezTo>
                  <a:pt x="68" y="123"/>
                  <a:pt x="68" y="123"/>
                  <a:pt x="68" y="123"/>
                </a:cubicBezTo>
                <a:cubicBezTo>
                  <a:pt x="68" y="28"/>
                  <a:pt x="68" y="28"/>
                  <a:pt x="68" y="28"/>
                </a:cubicBezTo>
                <a:cubicBezTo>
                  <a:pt x="68" y="18"/>
                  <a:pt x="60" y="9"/>
                  <a:pt x="49" y="9"/>
                </a:cubicBezTo>
                <a:cubicBezTo>
                  <a:pt x="39" y="9"/>
                  <a:pt x="30" y="18"/>
                  <a:pt x="30" y="28"/>
                </a:cubicBezTo>
                <a:cubicBezTo>
                  <a:pt x="30" y="123"/>
                  <a:pt x="30" y="123"/>
                  <a:pt x="30" y="123"/>
                </a:cubicBezTo>
                <a:cubicBezTo>
                  <a:pt x="0" y="123"/>
                  <a:pt x="0" y="123"/>
                  <a:pt x="0" y="123"/>
                </a:cubicBezTo>
                <a:cubicBezTo>
                  <a:pt x="0" y="0"/>
                  <a:pt x="0" y="0"/>
                  <a:pt x="0" y="0"/>
                </a:cubicBezTo>
                <a:lnTo>
                  <a:pt x="26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65" name="Freeform 33"/>
          <p:cNvSpPr>
            <a:spLocks/>
          </p:cNvSpPr>
          <p:nvPr userDrawn="1"/>
        </p:nvSpPr>
        <p:spPr bwMode="auto">
          <a:xfrm>
            <a:off x="6954283" y="3552639"/>
            <a:ext cx="77122" cy="231361"/>
          </a:xfrm>
          <a:custGeom>
            <a:avLst/>
            <a:gdLst>
              <a:gd name="T0" fmla="*/ 38 w 38"/>
              <a:gd name="T1" fmla="*/ 19 h 114"/>
              <a:gd name="T2" fmla="*/ 38 w 38"/>
              <a:gd name="T3" fmla="*/ 114 h 114"/>
              <a:gd name="T4" fmla="*/ 0 w 38"/>
              <a:gd name="T5" fmla="*/ 114 h 114"/>
              <a:gd name="T6" fmla="*/ 0 w 38"/>
              <a:gd name="T7" fmla="*/ 19 h 114"/>
              <a:gd name="T8" fmla="*/ 19 w 38"/>
              <a:gd name="T9" fmla="*/ 0 h 114"/>
              <a:gd name="T10" fmla="*/ 38 w 38"/>
              <a:gd name="T11" fmla="*/ 19 h 114"/>
            </a:gdLst>
            <a:ahLst/>
            <a:cxnLst>
              <a:cxn ang="0">
                <a:pos x="T0" y="T1"/>
              </a:cxn>
              <a:cxn ang="0">
                <a:pos x="T2" y="T3"/>
              </a:cxn>
              <a:cxn ang="0">
                <a:pos x="T4" y="T5"/>
              </a:cxn>
              <a:cxn ang="0">
                <a:pos x="T6" y="T7"/>
              </a:cxn>
              <a:cxn ang="0">
                <a:pos x="T8" y="T9"/>
              </a:cxn>
              <a:cxn ang="0">
                <a:pos x="T10" y="T11"/>
              </a:cxn>
            </a:cxnLst>
            <a:rect l="0" t="0" r="r" b="b"/>
            <a:pathLst>
              <a:path w="38" h="114">
                <a:moveTo>
                  <a:pt x="38" y="19"/>
                </a:moveTo>
                <a:cubicBezTo>
                  <a:pt x="38" y="114"/>
                  <a:pt x="38" y="114"/>
                  <a:pt x="38" y="114"/>
                </a:cubicBezTo>
                <a:cubicBezTo>
                  <a:pt x="0" y="114"/>
                  <a:pt x="0" y="114"/>
                  <a:pt x="0" y="114"/>
                </a:cubicBezTo>
                <a:cubicBezTo>
                  <a:pt x="0" y="19"/>
                  <a:pt x="0" y="19"/>
                  <a:pt x="0" y="19"/>
                </a:cubicBezTo>
                <a:cubicBezTo>
                  <a:pt x="0" y="9"/>
                  <a:pt x="8" y="0"/>
                  <a:pt x="19" y="0"/>
                </a:cubicBezTo>
                <a:cubicBezTo>
                  <a:pt x="29" y="0"/>
                  <a:pt x="38" y="9"/>
                  <a:pt x="38" y="1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66" name="Freeform 34"/>
          <p:cNvSpPr>
            <a:spLocks/>
          </p:cNvSpPr>
          <p:nvPr userDrawn="1"/>
        </p:nvSpPr>
        <p:spPr bwMode="auto">
          <a:xfrm>
            <a:off x="6791924" y="3552639"/>
            <a:ext cx="77122" cy="231361"/>
          </a:xfrm>
          <a:custGeom>
            <a:avLst/>
            <a:gdLst>
              <a:gd name="T0" fmla="*/ 38 w 38"/>
              <a:gd name="T1" fmla="*/ 19 h 114"/>
              <a:gd name="T2" fmla="*/ 38 w 38"/>
              <a:gd name="T3" fmla="*/ 114 h 114"/>
              <a:gd name="T4" fmla="*/ 0 w 38"/>
              <a:gd name="T5" fmla="*/ 114 h 114"/>
              <a:gd name="T6" fmla="*/ 0 w 38"/>
              <a:gd name="T7" fmla="*/ 19 h 114"/>
              <a:gd name="T8" fmla="*/ 19 w 38"/>
              <a:gd name="T9" fmla="*/ 0 h 114"/>
              <a:gd name="T10" fmla="*/ 38 w 38"/>
              <a:gd name="T11" fmla="*/ 19 h 114"/>
            </a:gdLst>
            <a:ahLst/>
            <a:cxnLst>
              <a:cxn ang="0">
                <a:pos x="T0" y="T1"/>
              </a:cxn>
              <a:cxn ang="0">
                <a:pos x="T2" y="T3"/>
              </a:cxn>
              <a:cxn ang="0">
                <a:pos x="T4" y="T5"/>
              </a:cxn>
              <a:cxn ang="0">
                <a:pos x="T6" y="T7"/>
              </a:cxn>
              <a:cxn ang="0">
                <a:pos x="T8" y="T9"/>
              </a:cxn>
              <a:cxn ang="0">
                <a:pos x="T10" y="T11"/>
              </a:cxn>
            </a:cxnLst>
            <a:rect l="0" t="0" r="r" b="b"/>
            <a:pathLst>
              <a:path w="38" h="114">
                <a:moveTo>
                  <a:pt x="38" y="19"/>
                </a:moveTo>
                <a:cubicBezTo>
                  <a:pt x="38" y="114"/>
                  <a:pt x="38" y="114"/>
                  <a:pt x="38" y="114"/>
                </a:cubicBezTo>
                <a:cubicBezTo>
                  <a:pt x="0" y="114"/>
                  <a:pt x="0" y="114"/>
                  <a:pt x="0" y="114"/>
                </a:cubicBezTo>
                <a:cubicBezTo>
                  <a:pt x="0" y="19"/>
                  <a:pt x="0" y="19"/>
                  <a:pt x="0" y="19"/>
                </a:cubicBezTo>
                <a:cubicBezTo>
                  <a:pt x="0" y="9"/>
                  <a:pt x="8" y="0"/>
                  <a:pt x="19" y="0"/>
                </a:cubicBezTo>
                <a:cubicBezTo>
                  <a:pt x="29" y="0"/>
                  <a:pt x="38" y="9"/>
                  <a:pt x="38" y="1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67" name="Oval 35"/>
          <p:cNvSpPr>
            <a:spLocks noChangeArrowheads="1"/>
          </p:cNvSpPr>
          <p:nvPr userDrawn="1"/>
        </p:nvSpPr>
        <p:spPr bwMode="auto">
          <a:xfrm>
            <a:off x="6779748" y="3353750"/>
            <a:ext cx="101476" cy="97416"/>
          </a:xfrm>
          <a:prstGeom prst="ellipse">
            <a:avLst/>
          </a:pr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68" name="Freeform 36"/>
          <p:cNvSpPr>
            <a:spLocks/>
          </p:cNvSpPr>
          <p:nvPr userDrawn="1"/>
        </p:nvSpPr>
        <p:spPr bwMode="auto">
          <a:xfrm>
            <a:off x="6625507" y="3552639"/>
            <a:ext cx="77122" cy="231361"/>
          </a:xfrm>
          <a:custGeom>
            <a:avLst/>
            <a:gdLst>
              <a:gd name="T0" fmla="*/ 38 w 38"/>
              <a:gd name="T1" fmla="*/ 19 h 114"/>
              <a:gd name="T2" fmla="*/ 38 w 38"/>
              <a:gd name="T3" fmla="*/ 114 h 114"/>
              <a:gd name="T4" fmla="*/ 0 w 38"/>
              <a:gd name="T5" fmla="*/ 114 h 114"/>
              <a:gd name="T6" fmla="*/ 0 w 38"/>
              <a:gd name="T7" fmla="*/ 19 h 114"/>
              <a:gd name="T8" fmla="*/ 19 w 38"/>
              <a:gd name="T9" fmla="*/ 0 h 114"/>
              <a:gd name="T10" fmla="*/ 38 w 38"/>
              <a:gd name="T11" fmla="*/ 19 h 114"/>
            </a:gdLst>
            <a:ahLst/>
            <a:cxnLst>
              <a:cxn ang="0">
                <a:pos x="T0" y="T1"/>
              </a:cxn>
              <a:cxn ang="0">
                <a:pos x="T2" y="T3"/>
              </a:cxn>
              <a:cxn ang="0">
                <a:pos x="T4" y="T5"/>
              </a:cxn>
              <a:cxn ang="0">
                <a:pos x="T6" y="T7"/>
              </a:cxn>
              <a:cxn ang="0">
                <a:pos x="T8" y="T9"/>
              </a:cxn>
              <a:cxn ang="0">
                <a:pos x="T10" y="T11"/>
              </a:cxn>
            </a:cxnLst>
            <a:rect l="0" t="0" r="r" b="b"/>
            <a:pathLst>
              <a:path w="38" h="114">
                <a:moveTo>
                  <a:pt x="38" y="19"/>
                </a:moveTo>
                <a:cubicBezTo>
                  <a:pt x="38" y="114"/>
                  <a:pt x="38" y="114"/>
                  <a:pt x="38" y="114"/>
                </a:cubicBezTo>
                <a:cubicBezTo>
                  <a:pt x="0" y="114"/>
                  <a:pt x="0" y="114"/>
                  <a:pt x="0" y="114"/>
                </a:cubicBezTo>
                <a:cubicBezTo>
                  <a:pt x="0" y="19"/>
                  <a:pt x="0" y="19"/>
                  <a:pt x="0" y="19"/>
                </a:cubicBezTo>
                <a:cubicBezTo>
                  <a:pt x="0" y="9"/>
                  <a:pt x="9" y="0"/>
                  <a:pt x="19" y="0"/>
                </a:cubicBezTo>
                <a:cubicBezTo>
                  <a:pt x="30" y="0"/>
                  <a:pt x="38" y="9"/>
                  <a:pt x="38" y="1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69" name="Rectangle 37"/>
          <p:cNvSpPr>
            <a:spLocks noChangeArrowheads="1"/>
          </p:cNvSpPr>
          <p:nvPr userDrawn="1"/>
        </p:nvSpPr>
        <p:spPr bwMode="auto">
          <a:xfrm>
            <a:off x="8383043" y="3861121"/>
            <a:ext cx="36532" cy="259775"/>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70" name="Rectangle 38"/>
          <p:cNvSpPr>
            <a:spLocks noChangeArrowheads="1"/>
          </p:cNvSpPr>
          <p:nvPr userDrawn="1"/>
        </p:nvSpPr>
        <p:spPr bwMode="auto">
          <a:xfrm>
            <a:off x="8245037" y="3755588"/>
            <a:ext cx="312542" cy="223243"/>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71" name="Rectangle 39"/>
          <p:cNvSpPr>
            <a:spLocks noChangeArrowheads="1"/>
          </p:cNvSpPr>
          <p:nvPr userDrawn="1"/>
        </p:nvSpPr>
        <p:spPr bwMode="auto">
          <a:xfrm>
            <a:off x="8245037" y="3808356"/>
            <a:ext cx="312542" cy="89298"/>
          </a:xfrm>
          <a:prstGeom prst="rect">
            <a:avLst/>
          </a:prstGeom>
          <a:solidFill>
            <a:srgbClr val="EB1B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72" name="Freeform 40"/>
          <p:cNvSpPr>
            <a:spLocks/>
          </p:cNvSpPr>
          <p:nvPr userDrawn="1"/>
        </p:nvSpPr>
        <p:spPr bwMode="auto">
          <a:xfrm>
            <a:off x="8273451" y="3828649"/>
            <a:ext cx="24354" cy="40590"/>
          </a:xfrm>
          <a:custGeom>
            <a:avLst/>
            <a:gdLst>
              <a:gd name="T0" fmla="*/ 6 w 6"/>
              <a:gd name="T1" fmla="*/ 2 h 10"/>
              <a:gd name="T2" fmla="*/ 2 w 6"/>
              <a:gd name="T3" fmla="*/ 2 h 10"/>
              <a:gd name="T4" fmla="*/ 2 w 6"/>
              <a:gd name="T5" fmla="*/ 5 h 10"/>
              <a:gd name="T6" fmla="*/ 6 w 6"/>
              <a:gd name="T7" fmla="*/ 5 h 10"/>
              <a:gd name="T8" fmla="*/ 6 w 6"/>
              <a:gd name="T9" fmla="*/ 6 h 10"/>
              <a:gd name="T10" fmla="*/ 2 w 6"/>
              <a:gd name="T11" fmla="*/ 6 h 10"/>
              <a:gd name="T12" fmla="*/ 2 w 6"/>
              <a:gd name="T13" fmla="*/ 10 h 10"/>
              <a:gd name="T14" fmla="*/ 0 w 6"/>
              <a:gd name="T15" fmla="*/ 10 h 10"/>
              <a:gd name="T16" fmla="*/ 0 w 6"/>
              <a:gd name="T17" fmla="*/ 0 h 10"/>
              <a:gd name="T18" fmla="*/ 6 w 6"/>
              <a:gd name="T19" fmla="*/ 0 h 10"/>
              <a:gd name="T20" fmla="*/ 6 w 6"/>
              <a:gd name="T2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
                <a:moveTo>
                  <a:pt x="6" y="2"/>
                </a:moveTo>
                <a:lnTo>
                  <a:pt x="2" y="2"/>
                </a:lnTo>
                <a:lnTo>
                  <a:pt x="2" y="5"/>
                </a:lnTo>
                <a:lnTo>
                  <a:pt x="6" y="5"/>
                </a:lnTo>
                <a:lnTo>
                  <a:pt x="6" y="6"/>
                </a:lnTo>
                <a:lnTo>
                  <a:pt x="2" y="6"/>
                </a:lnTo>
                <a:lnTo>
                  <a:pt x="2" y="10"/>
                </a:lnTo>
                <a:lnTo>
                  <a:pt x="0" y="10"/>
                </a:lnTo>
                <a:lnTo>
                  <a:pt x="0" y="0"/>
                </a:lnTo>
                <a:lnTo>
                  <a:pt x="6" y="0"/>
                </a:lnTo>
                <a:lnTo>
                  <a:pt x="6" y="2"/>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73" name="Freeform 41"/>
          <p:cNvSpPr>
            <a:spLocks noEditPoints="1"/>
          </p:cNvSpPr>
          <p:nvPr userDrawn="1"/>
        </p:nvSpPr>
        <p:spPr bwMode="auto">
          <a:xfrm>
            <a:off x="8301863" y="3828649"/>
            <a:ext cx="40590" cy="40590"/>
          </a:xfrm>
          <a:custGeom>
            <a:avLst/>
            <a:gdLst>
              <a:gd name="T0" fmla="*/ 10 w 20"/>
              <a:gd name="T1" fmla="*/ 20 h 20"/>
              <a:gd name="T2" fmla="*/ 3 w 20"/>
              <a:gd name="T3" fmla="*/ 17 h 20"/>
              <a:gd name="T4" fmla="*/ 0 w 20"/>
              <a:gd name="T5" fmla="*/ 10 h 20"/>
              <a:gd name="T6" fmla="*/ 3 w 20"/>
              <a:gd name="T7" fmla="*/ 3 h 20"/>
              <a:gd name="T8" fmla="*/ 10 w 20"/>
              <a:gd name="T9" fmla="*/ 0 h 20"/>
              <a:gd name="T10" fmla="*/ 17 w 20"/>
              <a:gd name="T11" fmla="*/ 2 h 20"/>
              <a:gd name="T12" fmla="*/ 20 w 20"/>
              <a:gd name="T13" fmla="*/ 10 h 20"/>
              <a:gd name="T14" fmla="*/ 17 w 20"/>
              <a:gd name="T15" fmla="*/ 17 h 20"/>
              <a:gd name="T16" fmla="*/ 10 w 20"/>
              <a:gd name="T17" fmla="*/ 20 h 20"/>
              <a:gd name="T18" fmla="*/ 10 w 20"/>
              <a:gd name="T19" fmla="*/ 4 h 20"/>
              <a:gd name="T20" fmla="*/ 6 w 20"/>
              <a:gd name="T21" fmla="*/ 5 h 20"/>
              <a:gd name="T22" fmla="*/ 5 w 20"/>
              <a:gd name="T23" fmla="*/ 10 h 20"/>
              <a:gd name="T24" fmla="*/ 6 w 20"/>
              <a:gd name="T25" fmla="*/ 15 h 20"/>
              <a:gd name="T26" fmla="*/ 10 w 20"/>
              <a:gd name="T27" fmla="*/ 16 h 20"/>
              <a:gd name="T28" fmla="*/ 14 w 20"/>
              <a:gd name="T29" fmla="*/ 15 h 20"/>
              <a:gd name="T30" fmla="*/ 15 w 20"/>
              <a:gd name="T31" fmla="*/ 10 h 20"/>
              <a:gd name="T32" fmla="*/ 14 w 20"/>
              <a:gd name="T33" fmla="*/ 5 h 20"/>
              <a:gd name="T34" fmla="*/ 10 w 20"/>
              <a:gd name="T3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0">
                <a:moveTo>
                  <a:pt x="10" y="20"/>
                </a:moveTo>
                <a:cubicBezTo>
                  <a:pt x="7" y="20"/>
                  <a:pt x="5" y="19"/>
                  <a:pt x="3" y="17"/>
                </a:cubicBezTo>
                <a:cubicBezTo>
                  <a:pt x="1" y="16"/>
                  <a:pt x="0" y="13"/>
                  <a:pt x="0" y="10"/>
                </a:cubicBezTo>
                <a:cubicBezTo>
                  <a:pt x="0" y="7"/>
                  <a:pt x="1" y="5"/>
                  <a:pt x="3" y="3"/>
                </a:cubicBezTo>
                <a:cubicBezTo>
                  <a:pt x="5" y="1"/>
                  <a:pt x="7" y="0"/>
                  <a:pt x="10" y="0"/>
                </a:cubicBezTo>
                <a:cubicBezTo>
                  <a:pt x="13" y="0"/>
                  <a:pt x="15" y="1"/>
                  <a:pt x="17" y="2"/>
                </a:cubicBezTo>
                <a:cubicBezTo>
                  <a:pt x="19" y="4"/>
                  <a:pt x="20" y="7"/>
                  <a:pt x="20" y="10"/>
                </a:cubicBezTo>
                <a:cubicBezTo>
                  <a:pt x="20" y="13"/>
                  <a:pt x="19" y="15"/>
                  <a:pt x="17" y="17"/>
                </a:cubicBezTo>
                <a:cubicBezTo>
                  <a:pt x="15" y="19"/>
                  <a:pt x="13" y="20"/>
                  <a:pt x="10" y="20"/>
                </a:cubicBezTo>
                <a:close/>
                <a:moveTo>
                  <a:pt x="10" y="4"/>
                </a:moveTo>
                <a:cubicBezTo>
                  <a:pt x="8" y="4"/>
                  <a:pt x="7" y="4"/>
                  <a:pt x="6" y="5"/>
                </a:cubicBezTo>
                <a:cubicBezTo>
                  <a:pt x="5" y="6"/>
                  <a:pt x="5" y="8"/>
                  <a:pt x="5" y="10"/>
                </a:cubicBezTo>
                <a:cubicBezTo>
                  <a:pt x="5" y="12"/>
                  <a:pt x="5" y="14"/>
                  <a:pt x="6" y="15"/>
                </a:cubicBezTo>
                <a:cubicBezTo>
                  <a:pt x="7" y="16"/>
                  <a:pt x="8" y="16"/>
                  <a:pt x="10" y="16"/>
                </a:cubicBezTo>
                <a:cubicBezTo>
                  <a:pt x="12" y="16"/>
                  <a:pt x="13" y="16"/>
                  <a:pt x="14" y="15"/>
                </a:cubicBezTo>
                <a:cubicBezTo>
                  <a:pt x="15" y="14"/>
                  <a:pt x="15" y="12"/>
                  <a:pt x="15" y="10"/>
                </a:cubicBezTo>
                <a:cubicBezTo>
                  <a:pt x="15" y="8"/>
                  <a:pt x="15" y="6"/>
                  <a:pt x="14" y="5"/>
                </a:cubicBezTo>
                <a:cubicBezTo>
                  <a:pt x="13" y="4"/>
                  <a:pt x="12" y="4"/>
                  <a:pt x="10" y="4"/>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74" name="Freeform 42"/>
          <p:cNvSpPr>
            <a:spLocks noEditPoints="1"/>
          </p:cNvSpPr>
          <p:nvPr userDrawn="1"/>
        </p:nvSpPr>
        <p:spPr bwMode="auto">
          <a:xfrm>
            <a:off x="8346513" y="3828649"/>
            <a:ext cx="36532" cy="40590"/>
          </a:xfrm>
          <a:custGeom>
            <a:avLst/>
            <a:gdLst>
              <a:gd name="T0" fmla="*/ 17 w 17"/>
              <a:gd name="T1" fmla="*/ 20 h 20"/>
              <a:gd name="T2" fmla="*/ 12 w 17"/>
              <a:gd name="T3" fmla="*/ 20 h 20"/>
              <a:gd name="T4" fmla="*/ 9 w 17"/>
              <a:gd name="T5" fmla="*/ 15 h 20"/>
              <a:gd name="T6" fmla="*/ 8 w 17"/>
              <a:gd name="T7" fmla="*/ 14 h 20"/>
              <a:gd name="T8" fmla="*/ 7 w 17"/>
              <a:gd name="T9" fmla="*/ 13 h 20"/>
              <a:gd name="T10" fmla="*/ 7 w 17"/>
              <a:gd name="T11" fmla="*/ 12 h 20"/>
              <a:gd name="T12" fmla="*/ 6 w 17"/>
              <a:gd name="T13" fmla="*/ 12 h 20"/>
              <a:gd name="T14" fmla="*/ 5 w 17"/>
              <a:gd name="T15" fmla="*/ 12 h 20"/>
              <a:gd name="T16" fmla="*/ 5 w 17"/>
              <a:gd name="T17" fmla="*/ 20 h 20"/>
              <a:gd name="T18" fmla="*/ 0 w 17"/>
              <a:gd name="T19" fmla="*/ 20 h 20"/>
              <a:gd name="T20" fmla="*/ 0 w 17"/>
              <a:gd name="T21" fmla="*/ 0 h 20"/>
              <a:gd name="T22" fmla="*/ 7 w 17"/>
              <a:gd name="T23" fmla="*/ 0 h 20"/>
              <a:gd name="T24" fmla="*/ 14 w 17"/>
              <a:gd name="T25" fmla="*/ 5 h 20"/>
              <a:gd name="T26" fmla="*/ 14 w 17"/>
              <a:gd name="T27" fmla="*/ 7 h 20"/>
              <a:gd name="T28" fmla="*/ 13 w 17"/>
              <a:gd name="T29" fmla="*/ 9 h 20"/>
              <a:gd name="T30" fmla="*/ 12 w 17"/>
              <a:gd name="T31" fmla="*/ 10 h 20"/>
              <a:gd name="T32" fmla="*/ 10 w 17"/>
              <a:gd name="T33" fmla="*/ 11 h 20"/>
              <a:gd name="T34" fmla="*/ 10 w 17"/>
              <a:gd name="T35" fmla="*/ 11 h 20"/>
              <a:gd name="T36" fmla="*/ 11 w 17"/>
              <a:gd name="T37" fmla="*/ 11 h 20"/>
              <a:gd name="T38" fmla="*/ 12 w 17"/>
              <a:gd name="T39" fmla="*/ 12 h 20"/>
              <a:gd name="T40" fmla="*/ 12 w 17"/>
              <a:gd name="T41" fmla="*/ 13 h 20"/>
              <a:gd name="T42" fmla="*/ 13 w 17"/>
              <a:gd name="T43" fmla="*/ 14 h 20"/>
              <a:gd name="T44" fmla="*/ 17 w 17"/>
              <a:gd name="T45" fmla="*/ 20 h 20"/>
              <a:gd name="T46" fmla="*/ 5 w 17"/>
              <a:gd name="T47" fmla="*/ 3 h 20"/>
              <a:gd name="T48" fmla="*/ 5 w 17"/>
              <a:gd name="T49" fmla="*/ 9 h 20"/>
              <a:gd name="T50" fmla="*/ 6 w 17"/>
              <a:gd name="T51" fmla="*/ 9 h 20"/>
              <a:gd name="T52" fmla="*/ 9 w 17"/>
              <a:gd name="T53" fmla="*/ 8 h 20"/>
              <a:gd name="T54" fmla="*/ 10 w 17"/>
              <a:gd name="T55" fmla="*/ 6 h 20"/>
              <a:gd name="T56" fmla="*/ 7 w 17"/>
              <a:gd name="T57" fmla="*/ 3 h 20"/>
              <a:gd name="T58" fmla="*/ 5 w 17"/>
              <a:gd name="T5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20">
                <a:moveTo>
                  <a:pt x="17" y="20"/>
                </a:moveTo>
                <a:cubicBezTo>
                  <a:pt x="12" y="20"/>
                  <a:pt x="12" y="20"/>
                  <a:pt x="12" y="20"/>
                </a:cubicBezTo>
                <a:cubicBezTo>
                  <a:pt x="9" y="15"/>
                  <a:pt x="9" y="15"/>
                  <a:pt x="9" y="15"/>
                </a:cubicBezTo>
                <a:cubicBezTo>
                  <a:pt x="8" y="14"/>
                  <a:pt x="8" y="14"/>
                  <a:pt x="8" y="14"/>
                </a:cubicBezTo>
                <a:cubicBezTo>
                  <a:pt x="8" y="13"/>
                  <a:pt x="7" y="13"/>
                  <a:pt x="7" y="13"/>
                </a:cubicBezTo>
                <a:cubicBezTo>
                  <a:pt x="7" y="13"/>
                  <a:pt x="7" y="13"/>
                  <a:pt x="7" y="12"/>
                </a:cubicBezTo>
                <a:cubicBezTo>
                  <a:pt x="6" y="12"/>
                  <a:pt x="6" y="12"/>
                  <a:pt x="6" y="12"/>
                </a:cubicBezTo>
                <a:cubicBezTo>
                  <a:pt x="5" y="12"/>
                  <a:pt x="5" y="12"/>
                  <a:pt x="5" y="12"/>
                </a:cubicBezTo>
                <a:cubicBezTo>
                  <a:pt x="5" y="20"/>
                  <a:pt x="5" y="20"/>
                  <a:pt x="5" y="20"/>
                </a:cubicBezTo>
                <a:cubicBezTo>
                  <a:pt x="0" y="20"/>
                  <a:pt x="0" y="20"/>
                  <a:pt x="0" y="20"/>
                </a:cubicBezTo>
                <a:cubicBezTo>
                  <a:pt x="0" y="0"/>
                  <a:pt x="0" y="0"/>
                  <a:pt x="0" y="0"/>
                </a:cubicBezTo>
                <a:cubicBezTo>
                  <a:pt x="7" y="0"/>
                  <a:pt x="7" y="0"/>
                  <a:pt x="7" y="0"/>
                </a:cubicBezTo>
                <a:cubicBezTo>
                  <a:pt x="12" y="0"/>
                  <a:pt x="14" y="2"/>
                  <a:pt x="14" y="5"/>
                </a:cubicBezTo>
                <a:cubicBezTo>
                  <a:pt x="14" y="6"/>
                  <a:pt x="14" y="7"/>
                  <a:pt x="14" y="7"/>
                </a:cubicBezTo>
                <a:cubicBezTo>
                  <a:pt x="14" y="8"/>
                  <a:pt x="14" y="8"/>
                  <a:pt x="13" y="9"/>
                </a:cubicBezTo>
                <a:cubicBezTo>
                  <a:pt x="13" y="9"/>
                  <a:pt x="12" y="10"/>
                  <a:pt x="12" y="10"/>
                </a:cubicBezTo>
                <a:cubicBezTo>
                  <a:pt x="11" y="10"/>
                  <a:pt x="11" y="11"/>
                  <a:pt x="10" y="11"/>
                </a:cubicBezTo>
                <a:cubicBezTo>
                  <a:pt x="10" y="11"/>
                  <a:pt x="10" y="11"/>
                  <a:pt x="10" y="11"/>
                </a:cubicBezTo>
                <a:cubicBezTo>
                  <a:pt x="10" y="11"/>
                  <a:pt x="11" y="11"/>
                  <a:pt x="11" y="11"/>
                </a:cubicBezTo>
                <a:cubicBezTo>
                  <a:pt x="11" y="12"/>
                  <a:pt x="11" y="12"/>
                  <a:pt x="12" y="12"/>
                </a:cubicBezTo>
                <a:cubicBezTo>
                  <a:pt x="12" y="12"/>
                  <a:pt x="12" y="13"/>
                  <a:pt x="12" y="13"/>
                </a:cubicBezTo>
                <a:cubicBezTo>
                  <a:pt x="13" y="13"/>
                  <a:pt x="13" y="14"/>
                  <a:pt x="13" y="14"/>
                </a:cubicBezTo>
                <a:lnTo>
                  <a:pt x="17" y="20"/>
                </a:lnTo>
                <a:close/>
                <a:moveTo>
                  <a:pt x="5" y="3"/>
                </a:moveTo>
                <a:cubicBezTo>
                  <a:pt x="5" y="9"/>
                  <a:pt x="5" y="9"/>
                  <a:pt x="5" y="9"/>
                </a:cubicBezTo>
                <a:cubicBezTo>
                  <a:pt x="6" y="9"/>
                  <a:pt x="6" y="9"/>
                  <a:pt x="6" y="9"/>
                </a:cubicBezTo>
                <a:cubicBezTo>
                  <a:pt x="7" y="9"/>
                  <a:pt x="8" y="9"/>
                  <a:pt x="9" y="8"/>
                </a:cubicBezTo>
                <a:cubicBezTo>
                  <a:pt x="9" y="8"/>
                  <a:pt x="10" y="7"/>
                  <a:pt x="10" y="6"/>
                </a:cubicBezTo>
                <a:cubicBezTo>
                  <a:pt x="10" y="4"/>
                  <a:pt x="9" y="3"/>
                  <a:pt x="7" y="3"/>
                </a:cubicBezTo>
                <a:lnTo>
                  <a:pt x="5" y="3"/>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75" name="Freeform 43"/>
          <p:cNvSpPr>
            <a:spLocks/>
          </p:cNvSpPr>
          <p:nvPr userDrawn="1"/>
        </p:nvSpPr>
        <p:spPr bwMode="auto">
          <a:xfrm>
            <a:off x="8399278" y="3828649"/>
            <a:ext cx="28414" cy="40590"/>
          </a:xfrm>
          <a:custGeom>
            <a:avLst/>
            <a:gdLst>
              <a:gd name="T0" fmla="*/ 0 w 13"/>
              <a:gd name="T1" fmla="*/ 19 h 20"/>
              <a:gd name="T2" fmla="*/ 0 w 13"/>
              <a:gd name="T3" fmla="*/ 15 h 20"/>
              <a:gd name="T4" fmla="*/ 2 w 13"/>
              <a:gd name="T5" fmla="*/ 16 h 20"/>
              <a:gd name="T6" fmla="*/ 5 w 13"/>
              <a:gd name="T7" fmla="*/ 17 h 20"/>
              <a:gd name="T8" fmla="*/ 7 w 13"/>
              <a:gd name="T9" fmla="*/ 17 h 20"/>
              <a:gd name="T10" fmla="*/ 8 w 13"/>
              <a:gd name="T11" fmla="*/ 16 h 20"/>
              <a:gd name="T12" fmla="*/ 8 w 13"/>
              <a:gd name="T13" fmla="*/ 16 h 20"/>
              <a:gd name="T14" fmla="*/ 8 w 13"/>
              <a:gd name="T15" fmla="*/ 15 h 20"/>
              <a:gd name="T16" fmla="*/ 8 w 13"/>
              <a:gd name="T17" fmla="*/ 14 h 20"/>
              <a:gd name="T18" fmla="*/ 7 w 13"/>
              <a:gd name="T19" fmla="*/ 13 h 20"/>
              <a:gd name="T20" fmla="*/ 6 w 13"/>
              <a:gd name="T21" fmla="*/ 12 h 20"/>
              <a:gd name="T22" fmla="*/ 4 w 13"/>
              <a:gd name="T23" fmla="*/ 11 h 20"/>
              <a:gd name="T24" fmla="*/ 1 w 13"/>
              <a:gd name="T25" fmla="*/ 9 h 20"/>
              <a:gd name="T26" fmla="*/ 0 w 13"/>
              <a:gd name="T27" fmla="*/ 6 h 20"/>
              <a:gd name="T28" fmla="*/ 0 w 13"/>
              <a:gd name="T29" fmla="*/ 3 h 20"/>
              <a:gd name="T30" fmla="*/ 2 w 13"/>
              <a:gd name="T31" fmla="*/ 1 h 20"/>
              <a:gd name="T32" fmla="*/ 4 w 13"/>
              <a:gd name="T33" fmla="*/ 0 h 20"/>
              <a:gd name="T34" fmla="*/ 7 w 13"/>
              <a:gd name="T35" fmla="*/ 0 h 20"/>
              <a:gd name="T36" fmla="*/ 10 w 13"/>
              <a:gd name="T37" fmla="*/ 0 h 20"/>
              <a:gd name="T38" fmla="*/ 12 w 13"/>
              <a:gd name="T39" fmla="*/ 0 h 20"/>
              <a:gd name="T40" fmla="*/ 12 w 13"/>
              <a:gd name="T41" fmla="*/ 5 h 20"/>
              <a:gd name="T42" fmla="*/ 11 w 13"/>
              <a:gd name="T43" fmla="*/ 4 h 20"/>
              <a:gd name="T44" fmla="*/ 10 w 13"/>
              <a:gd name="T45" fmla="*/ 4 h 20"/>
              <a:gd name="T46" fmla="*/ 9 w 13"/>
              <a:gd name="T47" fmla="*/ 3 h 20"/>
              <a:gd name="T48" fmla="*/ 8 w 13"/>
              <a:gd name="T49" fmla="*/ 3 h 20"/>
              <a:gd name="T50" fmla="*/ 6 w 13"/>
              <a:gd name="T51" fmla="*/ 3 h 20"/>
              <a:gd name="T52" fmla="*/ 5 w 13"/>
              <a:gd name="T53" fmla="*/ 4 h 20"/>
              <a:gd name="T54" fmla="*/ 4 w 13"/>
              <a:gd name="T55" fmla="*/ 4 h 20"/>
              <a:gd name="T56" fmla="*/ 4 w 13"/>
              <a:gd name="T57" fmla="*/ 5 h 20"/>
              <a:gd name="T58" fmla="*/ 5 w 13"/>
              <a:gd name="T59" fmla="*/ 6 h 20"/>
              <a:gd name="T60" fmla="*/ 5 w 13"/>
              <a:gd name="T61" fmla="*/ 7 h 20"/>
              <a:gd name="T62" fmla="*/ 6 w 13"/>
              <a:gd name="T63" fmla="*/ 8 h 20"/>
              <a:gd name="T64" fmla="*/ 8 w 13"/>
              <a:gd name="T65" fmla="*/ 8 h 20"/>
              <a:gd name="T66" fmla="*/ 10 w 13"/>
              <a:gd name="T67" fmla="*/ 9 h 20"/>
              <a:gd name="T68" fmla="*/ 12 w 13"/>
              <a:gd name="T69" fmla="*/ 11 h 20"/>
              <a:gd name="T70" fmla="*/ 13 w 13"/>
              <a:gd name="T71" fmla="*/ 12 h 20"/>
              <a:gd name="T72" fmla="*/ 13 w 13"/>
              <a:gd name="T73" fmla="*/ 14 h 20"/>
              <a:gd name="T74" fmla="*/ 13 w 13"/>
              <a:gd name="T75" fmla="*/ 17 h 20"/>
              <a:gd name="T76" fmla="*/ 11 w 13"/>
              <a:gd name="T77" fmla="*/ 19 h 20"/>
              <a:gd name="T78" fmla="*/ 8 w 13"/>
              <a:gd name="T79" fmla="*/ 20 h 20"/>
              <a:gd name="T80" fmla="*/ 5 w 13"/>
              <a:gd name="T81" fmla="*/ 20 h 20"/>
              <a:gd name="T82" fmla="*/ 2 w 13"/>
              <a:gd name="T83" fmla="*/ 20 h 20"/>
              <a:gd name="T84" fmla="*/ 0 w 13"/>
              <a:gd name="T85"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 h="20">
                <a:moveTo>
                  <a:pt x="0" y="19"/>
                </a:moveTo>
                <a:cubicBezTo>
                  <a:pt x="0" y="15"/>
                  <a:pt x="0" y="15"/>
                  <a:pt x="0" y="15"/>
                </a:cubicBezTo>
                <a:cubicBezTo>
                  <a:pt x="0" y="15"/>
                  <a:pt x="1" y="16"/>
                  <a:pt x="2" y="16"/>
                </a:cubicBezTo>
                <a:cubicBezTo>
                  <a:pt x="3" y="17"/>
                  <a:pt x="4" y="17"/>
                  <a:pt x="5" y="17"/>
                </a:cubicBezTo>
                <a:cubicBezTo>
                  <a:pt x="6" y="17"/>
                  <a:pt x="6" y="17"/>
                  <a:pt x="7" y="17"/>
                </a:cubicBezTo>
                <a:cubicBezTo>
                  <a:pt x="7" y="16"/>
                  <a:pt x="7" y="16"/>
                  <a:pt x="8" y="16"/>
                </a:cubicBezTo>
                <a:cubicBezTo>
                  <a:pt x="8" y="16"/>
                  <a:pt x="8" y="16"/>
                  <a:pt x="8" y="16"/>
                </a:cubicBezTo>
                <a:cubicBezTo>
                  <a:pt x="8" y="15"/>
                  <a:pt x="8" y="15"/>
                  <a:pt x="8" y="15"/>
                </a:cubicBezTo>
                <a:cubicBezTo>
                  <a:pt x="8" y="14"/>
                  <a:pt x="8" y="14"/>
                  <a:pt x="8" y="14"/>
                </a:cubicBezTo>
                <a:cubicBezTo>
                  <a:pt x="8" y="13"/>
                  <a:pt x="8" y="13"/>
                  <a:pt x="7" y="13"/>
                </a:cubicBezTo>
                <a:cubicBezTo>
                  <a:pt x="7" y="13"/>
                  <a:pt x="6" y="12"/>
                  <a:pt x="6" y="12"/>
                </a:cubicBezTo>
                <a:cubicBezTo>
                  <a:pt x="5" y="12"/>
                  <a:pt x="5" y="12"/>
                  <a:pt x="4" y="11"/>
                </a:cubicBezTo>
                <a:cubicBezTo>
                  <a:pt x="3" y="11"/>
                  <a:pt x="1" y="10"/>
                  <a:pt x="1" y="9"/>
                </a:cubicBezTo>
                <a:cubicBezTo>
                  <a:pt x="0" y="8"/>
                  <a:pt x="0" y="7"/>
                  <a:pt x="0" y="6"/>
                </a:cubicBezTo>
                <a:cubicBezTo>
                  <a:pt x="0" y="5"/>
                  <a:pt x="0" y="4"/>
                  <a:pt x="0" y="3"/>
                </a:cubicBezTo>
                <a:cubicBezTo>
                  <a:pt x="1" y="2"/>
                  <a:pt x="1" y="2"/>
                  <a:pt x="2" y="1"/>
                </a:cubicBezTo>
                <a:cubicBezTo>
                  <a:pt x="3" y="1"/>
                  <a:pt x="3" y="0"/>
                  <a:pt x="4" y="0"/>
                </a:cubicBezTo>
                <a:cubicBezTo>
                  <a:pt x="5" y="0"/>
                  <a:pt x="6" y="0"/>
                  <a:pt x="7" y="0"/>
                </a:cubicBezTo>
                <a:cubicBezTo>
                  <a:pt x="8" y="0"/>
                  <a:pt x="9" y="0"/>
                  <a:pt x="10" y="0"/>
                </a:cubicBezTo>
                <a:cubicBezTo>
                  <a:pt x="11" y="0"/>
                  <a:pt x="12" y="0"/>
                  <a:pt x="12" y="0"/>
                </a:cubicBezTo>
                <a:cubicBezTo>
                  <a:pt x="12" y="5"/>
                  <a:pt x="12" y="5"/>
                  <a:pt x="12" y="5"/>
                </a:cubicBezTo>
                <a:cubicBezTo>
                  <a:pt x="12" y="4"/>
                  <a:pt x="12" y="4"/>
                  <a:pt x="11" y="4"/>
                </a:cubicBezTo>
                <a:cubicBezTo>
                  <a:pt x="11" y="4"/>
                  <a:pt x="10" y="4"/>
                  <a:pt x="10" y="4"/>
                </a:cubicBezTo>
                <a:cubicBezTo>
                  <a:pt x="10" y="3"/>
                  <a:pt x="9" y="3"/>
                  <a:pt x="9" y="3"/>
                </a:cubicBezTo>
                <a:cubicBezTo>
                  <a:pt x="8" y="3"/>
                  <a:pt x="8" y="3"/>
                  <a:pt x="8" y="3"/>
                </a:cubicBezTo>
                <a:cubicBezTo>
                  <a:pt x="7" y="3"/>
                  <a:pt x="7" y="3"/>
                  <a:pt x="6" y="3"/>
                </a:cubicBezTo>
                <a:cubicBezTo>
                  <a:pt x="6" y="3"/>
                  <a:pt x="5" y="4"/>
                  <a:pt x="5" y="4"/>
                </a:cubicBezTo>
                <a:cubicBezTo>
                  <a:pt x="5" y="4"/>
                  <a:pt x="5" y="4"/>
                  <a:pt x="4" y="4"/>
                </a:cubicBezTo>
                <a:cubicBezTo>
                  <a:pt x="4" y="5"/>
                  <a:pt x="4" y="5"/>
                  <a:pt x="4" y="5"/>
                </a:cubicBezTo>
                <a:cubicBezTo>
                  <a:pt x="4" y="6"/>
                  <a:pt x="4" y="6"/>
                  <a:pt x="5" y="6"/>
                </a:cubicBezTo>
                <a:cubicBezTo>
                  <a:pt x="5" y="6"/>
                  <a:pt x="5" y="7"/>
                  <a:pt x="5" y="7"/>
                </a:cubicBezTo>
                <a:cubicBezTo>
                  <a:pt x="6" y="7"/>
                  <a:pt x="6" y="7"/>
                  <a:pt x="6" y="8"/>
                </a:cubicBezTo>
                <a:cubicBezTo>
                  <a:pt x="7" y="8"/>
                  <a:pt x="7" y="8"/>
                  <a:pt x="8" y="8"/>
                </a:cubicBezTo>
                <a:cubicBezTo>
                  <a:pt x="9" y="9"/>
                  <a:pt x="10" y="9"/>
                  <a:pt x="10" y="9"/>
                </a:cubicBezTo>
                <a:cubicBezTo>
                  <a:pt x="11" y="10"/>
                  <a:pt x="11" y="10"/>
                  <a:pt x="12" y="11"/>
                </a:cubicBezTo>
                <a:cubicBezTo>
                  <a:pt x="12" y="11"/>
                  <a:pt x="13" y="12"/>
                  <a:pt x="13" y="12"/>
                </a:cubicBezTo>
                <a:cubicBezTo>
                  <a:pt x="13" y="13"/>
                  <a:pt x="13" y="14"/>
                  <a:pt x="13" y="14"/>
                </a:cubicBezTo>
                <a:cubicBezTo>
                  <a:pt x="13" y="15"/>
                  <a:pt x="13" y="16"/>
                  <a:pt x="13" y="17"/>
                </a:cubicBezTo>
                <a:cubicBezTo>
                  <a:pt x="12" y="18"/>
                  <a:pt x="12" y="19"/>
                  <a:pt x="11" y="19"/>
                </a:cubicBezTo>
                <a:cubicBezTo>
                  <a:pt x="10" y="19"/>
                  <a:pt x="9" y="20"/>
                  <a:pt x="8" y="20"/>
                </a:cubicBezTo>
                <a:cubicBezTo>
                  <a:pt x="7" y="20"/>
                  <a:pt x="6" y="20"/>
                  <a:pt x="5" y="20"/>
                </a:cubicBezTo>
                <a:cubicBezTo>
                  <a:pt x="4" y="20"/>
                  <a:pt x="3" y="20"/>
                  <a:pt x="2" y="20"/>
                </a:cubicBezTo>
                <a:cubicBezTo>
                  <a:pt x="1" y="20"/>
                  <a:pt x="0" y="20"/>
                  <a:pt x="0" y="19"/>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76" name="Freeform 44"/>
          <p:cNvSpPr>
            <a:spLocks noEditPoints="1"/>
          </p:cNvSpPr>
          <p:nvPr userDrawn="1"/>
        </p:nvSpPr>
        <p:spPr bwMode="auto">
          <a:xfrm>
            <a:off x="8427693" y="3828649"/>
            <a:ext cx="40590" cy="40590"/>
          </a:xfrm>
          <a:custGeom>
            <a:avLst/>
            <a:gdLst>
              <a:gd name="T0" fmla="*/ 20 w 20"/>
              <a:gd name="T1" fmla="*/ 20 h 20"/>
              <a:gd name="T2" fmla="*/ 15 w 20"/>
              <a:gd name="T3" fmla="*/ 20 h 20"/>
              <a:gd name="T4" fmla="*/ 14 w 20"/>
              <a:gd name="T5" fmla="*/ 16 h 20"/>
              <a:gd name="T6" fmla="*/ 7 w 20"/>
              <a:gd name="T7" fmla="*/ 16 h 20"/>
              <a:gd name="T8" fmla="*/ 5 w 20"/>
              <a:gd name="T9" fmla="*/ 20 h 20"/>
              <a:gd name="T10" fmla="*/ 0 w 20"/>
              <a:gd name="T11" fmla="*/ 20 h 20"/>
              <a:gd name="T12" fmla="*/ 8 w 20"/>
              <a:gd name="T13" fmla="*/ 0 h 20"/>
              <a:gd name="T14" fmla="*/ 13 w 20"/>
              <a:gd name="T15" fmla="*/ 0 h 20"/>
              <a:gd name="T16" fmla="*/ 20 w 20"/>
              <a:gd name="T17" fmla="*/ 20 h 20"/>
              <a:gd name="T18" fmla="*/ 13 w 20"/>
              <a:gd name="T19" fmla="*/ 12 h 20"/>
              <a:gd name="T20" fmla="*/ 11 w 20"/>
              <a:gd name="T21" fmla="*/ 5 h 20"/>
              <a:gd name="T22" fmla="*/ 10 w 20"/>
              <a:gd name="T23" fmla="*/ 4 h 20"/>
              <a:gd name="T24" fmla="*/ 10 w 20"/>
              <a:gd name="T25" fmla="*/ 4 h 20"/>
              <a:gd name="T26" fmla="*/ 10 w 20"/>
              <a:gd name="T27" fmla="*/ 5 h 20"/>
              <a:gd name="T28" fmla="*/ 8 w 20"/>
              <a:gd name="T29" fmla="*/ 12 h 20"/>
              <a:gd name="T30" fmla="*/ 13 w 20"/>
              <a:gd name="T3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0">
                <a:moveTo>
                  <a:pt x="20" y="20"/>
                </a:moveTo>
                <a:cubicBezTo>
                  <a:pt x="15" y="20"/>
                  <a:pt x="15" y="20"/>
                  <a:pt x="15" y="20"/>
                </a:cubicBezTo>
                <a:cubicBezTo>
                  <a:pt x="14" y="16"/>
                  <a:pt x="14" y="16"/>
                  <a:pt x="14" y="16"/>
                </a:cubicBezTo>
                <a:cubicBezTo>
                  <a:pt x="7" y="16"/>
                  <a:pt x="7" y="16"/>
                  <a:pt x="7" y="16"/>
                </a:cubicBezTo>
                <a:cubicBezTo>
                  <a:pt x="5" y="20"/>
                  <a:pt x="5" y="20"/>
                  <a:pt x="5" y="20"/>
                </a:cubicBezTo>
                <a:cubicBezTo>
                  <a:pt x="0" y="20"/>
                  <a:pt x="0" y="20"/>
                  <a:pt x="0" y="20"/>
                </a:cubicBezTo>
                <a:cubicBezTo>
                  <a:pt x="8" y="0"/>
                  <a:pt x="8" y="0"/>
                  <a:pt x="8" y="0"/>
                </a:cubicBezTo>
                <a:cubicBezTo>
                  <a:pt x="13" y="0"/>
                  <a:pt x="13" y="0"/>
                  <a:pt x="13" y="0"/>
                </a:cubicBezTo>
                <a:lnTo>
                  <a:pt x="20" y="20"/>
                </a:lnTo>
                <a:close/>
                <a:moveTo>
                  <a:pt x="13" y="12"/>
                </a:moveTo>
                <a:cubicBezTo>
                  <a:pt x="11" y="5"/>
                  <a:pt x="11" y="5"/>
                  <a:pt x="11" y="5"/>
                </a:cubicBezTo>
                <a:cubicBezTo>
                  <a:pt x="10" y="5"/>
                  <a:pt x="10" y="4"/>
                  <a:pt x="10" y="4"/>
                </a:cubicBezTo>
                <a:cubicBezTo>
                  <a:pt x="10" y="4"/>
                  <a:pt x="10" y="4"/>
                  <a:pt x="10" y="4"/>
                </a:cubicBezTo>
                <a:cubicBezTo>
                  <a:pt x="10" y="4"/>
                  <a:pt x="10" y="5"/>
                  <a:pt x="10" y="5"/>
                </a:cubicBezTo>
                <a:cubicBezTo>
                  <a:pt x="8" y="12"/>
                  <a:pt x="8" y="12"/>
                  <a:pt x="8" y="12"/>
                </a:cubicBezTo>
                <a:lnTo>
                  <a:pt x="13" y="12"/>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77" name="Freeform 45"/>
          <p:cNvSpPr>
            <a:spLocks/>
          </p:cNvSpPr>
          <p:nvPr userDrawn="1"/>
        </p:nvSpPr>
        <p:spPr bwMode="auto">
          <a:xfrm>
            <a:off x="8476400" y="3828649"/>
            <a:ext cx="24354" cy="40590"/>
          </a:xfrm>
          <a:custGeom>
            <a:avLst/>
            <a:gdLst>
              <a:gd name="T0" fmla="*/ 6 w 6"/>
              <a:gd name="T1" fmla="*/ 10 h 10"/>
              <a:gd name="T2" fmla="*/ 0 w 6"/>
              <a:gd name="T3" fmla="*/ 10 h 10"/>
              <a:gd name="T4" fmla="*/ 0 w 6"/>
              <a:gd name="T5" fmla="*/ 0 h 10"/>
              <a:gd name="T6" fmla="*/ 2 w 6"/>
              <a:gd name="T7" fmla="*/ 0 h 10"/>
              <a:gd name="T8" fmla="*/ 2 w 6"/>
              <a:gd name="T9" fmla="*/ 8 h 10"/>
              <a:gd name="T10" fmla="*/ 6 w 6"/>
              <a:gd name="T11" fmla="*/ 8 h 10"/>
              <a:gd name="T12" fmla="*/ 6 w 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6" y="10"/>
                </a:moveTo>
                <a:lnTo>
                  <a:pt x="0" y="10"/>
                </a:lnTo>
                <a:lnTo>
                  <a:pt x="0" y="0"/>
                </a:lnTo>
                <a:lnTo>
                  <a:pt x="2" y="0"/>
                </a:lnTo>
                <a:lnTo>
                  <a:pt x="2" y="8"/>
                </a:lnTo>
                <a:lnTo>
                  <a:pt x="6" y="8"/>
                </a:lnTo>
                <a:lnTo>
                  <a:pt x="6" y="1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78" name="Freeform 46"/>
          <p:cNvSpPr>
            <a:spLocks/>
          </p:cNvSpPr>
          <p:nvPr userDrawn="1"/>
        </p:nvSpPr>
        <p:spPr bwMode="auto">
          <a:xfrm>
            <a:off x="8504812" y="3828649"/>
            <a:ext cx="24354" cy="40590"/>
          </a:xfrm>
          <a:custGeom>
            <a:avLst/>
            <a:gdLst>
              <a:gd name="T0" fmla="*/ 6 w 6"/>
              <a:gd name="T1" fmla="*/ 10 h 10"/>
              <a:gd name="T2" fmla="*/ 0 w 6"/>
              <a:gd name="T3" fmla="*/ 10 h 10"/>
              <a:gd name="T4" fmla="*/ 0 w 6"/>
              <a:gd name="T5" fmla="*/ 0 h 10"/>
              <a:gd name="T6" fmla="*/ 6 w 6"/>
              <a:gd name="T7" fmla="*/ 0 h 10"/>
              <a:gd name="T8" fmla="*/ 6 w 6"/>
              <a:gd name="T9" fmla="*/ 2 h 10"/>
              <a:gd name="T10" fmla="*/ 3 w 6"/>
              <a:gd name="T11" fmla="*/ 2 h 10"/>
              <a:gd name="T12" fmla="*/ 3 w 6"/>
              <a:gd name="T13" fmla="*/ 4 h 10"/>
              <a:gd name="T14" fmla="*/ 6 w 6"/>
              <a:gd name="T15" fmla="*/ 4 h 10"/>
              <a:gd name="T16" fmla="*/ 6 w 6"/>
              <a:gd name="T17" fmla="*/ 6 h 10"/>
              <a:gd name="T18" fmla="*/ 3 w 6"/>
              <a:gd name="T19" fmla="*/ 6 h 10"/>
              <a:gd name="T20" fmla="*/ 3 w 6"/>
              <a:gd name="T21" fmla="*/ 8 h 10"/>
              <a:gd name="T22" fmla="*/ 6 w 6"/>
              <a:gd name="T23" fmla="*/ 8 h 10"/>
              <a:gd name="T24" fmla="*/ 6 w 6"/>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0">
                <a:moveTo>
                  <a:pt x="6" y="10"/>
                </a:moveTo>
                <a:lnTo>
                  <a:pt x="0" y="10"/>
                </a:lnTo>
                <a:lnTo>
                  <a:pt x="0" y="0"/>
                </a:lnTo>
                <a:lnTo>
                  <a:pt x="6" y="0"/>
                </a:lnTo>
                <a:lnTo>
                  <a:pt x="6" y="2"/>
                </a:lnTo>
                <a:lnTo>
                  <a:pt x="3" y="2"/>
                </a:lnTo>
                <a:lnTo>
                  <a:pt x="3" y="4"/>
                </a:lnTo>
                <a:lnTo>
                  <a:pt x="6" y="4"/>
                </a:lnTo>
                <a:lnTo>
                  <a:pt x="6" y="6"/>
                </a:lnTo>
                <a:lnTo>
                  <a:pt x="3" y="6"/>
                </a:lnTo>
                <a:lnTo>
                  <a:pt x="3" y="8"/>
                </a:lnTo>
                <a:lnTo>
                  <a:pt x="6" y="8"/>
                </a:lnTo>
                <a:lnTo>
                  <a:pt x="6" y="1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79" name="Freeform 47"/>
          <p:cNvSpPr>
            <a:spLocks noEditPoints="1"/>
          </p:cNvSpPr>
          <p:nvPr userDrawn="1"/>
        </p:nvSpPr>
        <p:spPr bwMode="auto">
          <a:xfrm>
            <a:off x="6970519" y="2765196"/>
            <a:ext cx="442430" cy="381544"/>
          </a:xfrm>
          <a:custGeom>
            <a:avLst/>
            <a:gdLst>
              <a:gd name="T0" fmla="*/ 108 w 216"/>
              <a:gd name="T1" fmla="*/ 0 h 188"/>
              <a:gd name="T2" fmla="*/ 0 w 216"/>
              <a:gd name="T3" fmla="*/ 85 h 188"/>
              <a:gd name="T4" fmla="*/ 28 w 216"/>
              <a:gd name="T5" fmla="*/ 143 h 188"/>
              <a:gd name="T6" fmla="*/ 14 w 216"/>
              <a:gd name="T7" fmla="*/ 188 h 188"/>
              <a:gd name="T8" fmla="*/ 68 w 216"/>
              <a:gd name="T9" fmla="*/ 164 h 188"/>
              <a:gd name="T10" fmla="*/ 108 w 216"/>
              <a:gd name="T11" fmla="*/ 170 h 188"/>
              <a:gd name="T12" fmla="*/ 216 w 216"/>
              <a:gd name="T13" fmla="*/ 85 h 188"/>
              <a:gd name="T14" fmla="*/ 108 w 216"/>
              <a:gd name="T15" fmla="*/ 0 h 188"/>
              <a:gd name="T16" fmla="*/ 108 w 216"/>
              <a:gd name="T17" fmla="*/ 0 h 188"/>
              <a:gd name="T18" fmla="*/ 108 w 216"/>
              <a:gd name="T1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88">
                <a:moveTo>
                  <a:pt x="108" y="0"/>
                </a:moveTo>
                <a:cubicBezTo>
                  <a:pt x="48" y="0"/>
                  <a:pt x="0" y="38"/>
                  <a:pt x="0" y="85"/>
                </a:cubicBezTo>
                <a:cubicBezTo>
                  <a:pt x="0" y="107"/>
                  <a:pt x="11" y="128"/>
                  <a:pt x="28" y="143"/>
                </a:cubicBezTo>
                <a:cubicBezTo>
                  <a:pt x="28" y="158"/>
                  <a:pt x="25" y="177"/>
                  <a:pt x="14" y="188"/>
                </a:cubicBezTo>
                <a:cubicBezTo>
                  <a:pt x="35" y="188"/>
                  <a:pt x="56" y="174"/>
                  <a:pt x="68" y="164"/>
                </a:cubicBezTo>
                <a:cubicBezTo>
                  <a:pt x="80" y="168"/>
                  <a:pt x="94" y="170"/>
                  <a:pt x="108" y="170"/>
                </a:cubicBezTo>
                <a:cubicBezTo>
                  <a:pt x="168" y="170"/>
                  <a:pt x="216" y="132"/>
                  <a:pt x="216" y="85"/>
                </a:cubicBezTo>
                <a:cubicBezTo>
                  <a:pt x="216" y="38"/>
                  <a:pt x="168" y="0"/>
                  <a:pt x="108" y="0"/>
                </a:cubicBezTo>
                <a:close/>
                <a:moveTo>
                  <a:pt x="108" y="0"/>
                </a:moveTo>
                <a:cubicBezTo>
                  <a:pt x="108" y="0"/>
                  <a:pt x="108" y="0"/>
                  <a:pt x="108"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80" name="Freeform 48"/>
          <p:cNvSpPr>
            <a:spLocks noEditPoints="1"/>
          </p:cNvSpPr>
          <p:nvPr userDrawn="1"/>
        </p:nvSpPr>
        <p:spPr bwMode="auto">
          <a:xfrm>
            <a:off x="7835082" y="2765196"/>
            <a:ext cx="446487" cy="381544"/>
          </a:xfrm>
          <a:custGeom>
            <a:avLst/>
            <a:gdLst>
              <a:gd name="T0" fmla="*/ 108 w 217"/>
              <a:gd name="T1" fmla="*/ 0 h 188"/>
              <a:gd name="T2" fmla="*/ 0 w 217"/>
              <a:gd name="T3" fmla="*/ 85 h 188"/>
              <a:gd name="T4" fmla="*/ 108 w 217"/>
              <a:gd name="T5" fmla="*/ 170 h 188"/>
              <a:gd name="T6" fmla="*/ 148 w 217"/>
              <a:gd name="T7" fmla="*/ 164 h 188"/>
              <a:gd name="T8" fmla="*/ 202 w 217"/>
              <a:gd name="T9" fmla="*/ 188 h 188"/>
              <a:gd name="T10" fmla="*/ 188 w 217"/>
              <a:gd name="T11" fmla="*/ 143 h 188"/>
              <a:gd name="T12" fmla="*/ 217 w 217"/>
              <a:gd name="T13" fmla="*/ 85 h 188"/>
              <a:gd name="T14" fmla="*/ 108 w 217"/>
              <a:gd name="T15" fmla="*/ 0 h 188"/>
              <a:gd name="T16" fmla="*/ 108 w 217"/>
              <a:gd name="T17" fmla="*/ 0 h 188"/>
              <a:gd name="T18" fmla="*/ 108 w 217"/>
              <a:gd name="T1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88">
                <a:moveTo>
                  <a:pt x="108" y="0"/>
                </a:moveTo>
                <a:cubicBezTo>
                  <a:pt x="49" y="0"/>
                  <a:pt x="0" y="38"/>
                  <a:pt x="0" y="85"/>
                </a:cubicBezTo>
                <a:cubicBezTo>
                  <a:pt x="0" y="132"/>
                  <a:pt x="49" y="170"/>
                  <a:pt x="108" y="170"/>
                </a:cubicBezTo>
                <a:cubicBezTo>
                  <a:pt x="122" y="170"/>
                  <a:pt x="136" y="168"/>
                  <a:pt x="148" y="164"/>
                </a:cubicBezTo>
                <a:cubicBezTo>
                  <a:pt x="161" y="174"/>
                  <a:pt x="182" y="188"/>
                  <a:pt x="202" y="188"/>
                </a:cubicBezTo>
                <a:cubicBezTo>
                  <a:pt x="192" y="177"/>
                  <a:pt x="189" y="158"/>
                  <a:pt x="188" y="143"/>
                </a:cubicBezTo>
                <a:cubicBezTo>
                  <a:pt x="206" y="128"/>
                  <a:pt x="217" y="107"/>
                  <a:pt x="217" y="85"/>
                </a:cubicBezTo>
                <a:cubicBezTo>
                  <a:pt x="217" y="38"/>
                  <a:pt x="168" y="0"/>
                  <a:pt x="108" y="0"/>
                </a:cubicBezTo>
                <a:close/>
                <a:moveTo>
                  <a:pt x="108" y="0"/>
                </a:moveTo>
                <a:cubicBezTo>
                  <a:pt x="108" y="0"/>
                  <a:pt x="108" y="0"/>
                  <a:pt x="108"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81" name="Freeform 49"/>
          <p:cNvSpPr>
            <a:spLocks/>
          </p:cNvSpPr>
          <p:nvPr userDrawn="1"/>
        </p:nvSpPr>
        <p:spPr bwMode="auto">
          <a:xfrm>
            <a:off x="7084170" y="2850436"/>
            <a:ext cx="174537" cy="178595"/>
          </a:xfrm>
          <a:custGeom>
            <a:avLst/>
            <a:gdLst>
              <a:gd name="T0" fmla="*/ 86 w 86"/>
              <a:gd name="T1" fmla="*/ 31 h 88"/>
              <a:gd name="T2" fmla="*/ 65 w 86"/>
              <a:gd name="T3" fmla="*/ 83 h 88"/>
              <a:gd name="T4" fmla="*/ 61 w 86"/>
              <a:gd name="T5" fmla="*/ 87 h 88"/>
              <a:gd name="T6" fmla="*/ 55 w 86"/>
              <a:gd name="T7" fmla="*/ 87 h 88"/>
              <a:gd name="T8" fmla="*/ 49 w 86"/>
              <a:gd name="T9" fmla="*/ 85 h 88"/>
              <a:gd name="T10" fmla="*/ 45 w 86"/>
              <a:gd name="T11" fmla="*/ 81 h 88"/>
              <a:gd name="T12" fmla="*/ 45 w 86"/>
              <a:gd name="T13" fmla="*/ 75 h 88"/>
              <a:gd name="T14" fmla="*/ 54 w 86"/>
              <a:gd name="T15" fmla="*/ 52 h 88"/>
              <a:gd name="T16" fmla="*/ 15 w 86"/>
              <a:gd name="T17" fmla="*/ 69 h 88"/>
              <a:gd name="T18" fmla="*/ 5 w 86"/>
              <a:gd name="T19" fmla="*/ 64 h 88"/>
              <a:gd name="T20" fmla="*/ 2 w 86"/>
              <a:gd name="T21" fmla="*/ 57 h 88"/>
              <a:gd name="T22" fmla="*/ 5 w 86"/>
              <a:gd name="T23" fmla="*/ 47 h 88"/>
              <a:gd name="T24" fmla="*/ 45 w 86"/>
              <a:gd name="T25" fmla="*/ 30 h 88"/>
              <a:gd name="T26" fmla="*/ 21 w 86"/>
              <a:gd name="T27" fmla="*/ 21 h 88"/>
              <a:gd name="T28" fmla="*/ 17 w 86"/>
              <a:gd name="T29" fmla="*/ 17 h 88"/>
              <a:gd name="T30" fmla="*/ 17 w 86"/>
              <a:gd name="T31" fmla="*/ 11 h 88"/>
              <a:gd name="T32" fmla="*/ 19 w 86"/>
              <a:gd name="T33" fmla="*/ 5 h 88"/>
              <a:gd name="T34" fmla="*/ 23 w 86"/>
              <a:gd name="T35" fmla="*/ 1 h 88"/>
              <a:gd name="T36" fmla="*/ 29 w 86"/>
              <a:gd name="T37" fmla="*/ 1 h 88"/>
              <a:gd name="T38" fmla="*/ 81 w 86"/>
              <a:gd name="T39" fmla="*/ 21 h 88"/>
              <a:gd name="T40" fmla="*/ 85 w 86"/>
              <a:gd name="T41" fmla="*/ 25 h 88"/>
              <a:gd name="T42" fmla="*/ 86 w 86"/>
              <a:gd name="T43" fmla="*/ 3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88">
                <a:moveTo>
                  <a:pt x="86" y="31"/>
                </a:moveTo>
                <a:cubicBezTo>
                  <a:pt x="65" y="83"/>
                  <a:pt x="65" y="83"/>
                  <a:pt x="65" y="83"/>
                </a:cubicBezTo>
                <a:cubicBezTo>
                  <a:pt x="64" y="85"/>
                  <a:pt x="63" y="87"/>
                  <a:pt x="61" y="87"/>
                </a:cubicBezTo>
                <a:cubicBezTo>
                  <a:pt x="59" y="88"/>
                  <a:pt x="57" y="88"/>
                  <a:pt x="55" y="87"/>
                </a:cubicBezTo>
                <a:cubicBezTo>
                  <a:pt x="49" y="85"/>
                  <a:pt x="49" y="85"/>
                  <a:pt x="49" y="85"/>
                </a:cubicBezTo>
                <a:cubicBezTo>
                  <a:pt x="47" y="84"/>
                  <a:pt x="45" y="83"/>
                  <a:pt x="45" y="81"/>
                </a:cubicBezTo>
                <a:cubicBezTo>
                  <a:pt x="44" y="79"/>
                  <a:pt x="44" y="77"/>
                  <a:pt x="45" y="75"/>
                </a:cubicBezTo>
                <a:cubicBezTo>
                  <a:pt x="54" y="52"/>
                  <a:pt x="54" y="52"/>
                  <a:pt x="54" y="52"/>
                </a:cubicBezTo>
                <a:cubicBezTo>
                  <a:pt x="15" y="69"/>
                  <a:pt x="15" y="69"/>
                  <a:pt x="15" y="69"/>
                </a:cubicBezTo>
                <a:cubicBezTo>
                  <a:pt x="11" y="70"/>
                  <a:pt x="7" y="68"/>
                  <a:pt x="5" y="64"/>
                </a:cubicBezTo>
                <a:cubicBezTo>
                  <a:pt x="2" y="57"/>
                  <a:pt x="2" y="57"/>
                  <a:pt x="2" y="57"/>
                </a:cubicBezTo>
                <a:cubicBezTo>
                  <a:pt x="0" y="53"/>
                  <a:pt x="1" y="49"/>
                  <a:pt x="5" y="47"/>
                </a:cubicBezTo>
                <a:cubicBezTo>
                  <a:pt x="45" y="30"/>
                  <a:pt x="45" y="30"/>
                  <a:pt x="45" y="30"/>
                </a:cubicBezTo>
                <a:cubicBezTo>
                  <a:pt x="21" y="21"/>
                  <a:pt x="21" y="21"/>
                  <a:pt x="21" y="21"/>
                </a:cubicBezTo>
                <a:cubicBezTo>
                  <a:pt x="19" y="20"/>
                  <a:pt x="18" y="19"/>
                  <a:pt x="17" y="17"/>
                </a:cubicBezTo>
                <a:cubicBezTo>
                  <a:pt x="16" y="15"/>
                  <a:pt x="16" y="13"/>
                  <a:pt x="17" y="11"/>
                </a:cubicBezTo>
                <a:cubicBezTo>
                  <a:pt x="19" y="5"/>
                  <a:pt x="19" y="5"/>
                  <a:pt x="19" y="5"/>
                </a:cubicBezTo>
                <a:cubicBezTo>
                  <a:pt x="20" y="3"/>
                  <a:pt x="21" y="2"/>
                  <a:pt x="23" y="1"/>
                </a:cubicBezTo>
                <a:cubicBezTo>
                  <a:pt x="25" y="0"/>
                  <a:pt x="27" y="0"/>
                  <a:pt x="29" y="1"/>
                </a:cubicBezTo>
                <a:cubicBezTo>
                  <a:pt x="81" y="21"/>
                  <a:pt x="81" y="21"/>
                  <a:pt x="81" y="21"/>
                </a:cubicBezTo>
                <a:cubicBezTo>
                  <a:pt x="83" y="22"/>
                  <a:pt x="85" y="23"/>
                  <a:pt x="85" y="25"/>
                </a:cubicBezTo>
                <a:cubicBezTo>
                  <a:pt x="86" y="27"/>
                  <a:pt x="86" y="29"/>
                  <a:pt x="86" y="31"/>
                </a:cubicBez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82" name="Freeform 50"/>
          <p:cNvSpPr>
            <a:spLocks/>
          </p:cNvSpPr>
          <p:nvPr userDrawn="1"/>
        </p:nvSpPr>
        <p:spPr bwMode="auto">
          <a:xfrm>
            <a:off x="7989323" y="2850436"/>
            <a:ext cx="174537" cy="178595"/>
          </a:xfrm>
          <a:custGeom>
            <a:avLst/>
            <a:gdLst>
              <a:gd name="T0" fmla="*/ 85 w 86"/>
              <a:gd name="T1" fmla="*/ 63 h 88"/>
              <a:gd name="T2" fmla="*/ 81 w 86"/>
              <a:gd name="T3" fmla="*/ 67 h 88"/>
              <a:gd name="T4" fmla="*/ 29 w 86"/>
              <a:gd name="T5" fmla="*/ 87 h 88"/>
              <a:gd name="T6" fmla="*/ 23 w 86"/>
              <a:gd name="T7" fmla="*/ 87 h 88"/>
              <a:gd name="T8" fmla="*/ 19 w 86"/>
              <a:gd name="T9" fmla="*/ 83 h 88"/>
              <a:gd name="T10" fmla="*/ 17 w 86"/>
              <a:gd name="T11" fmla="*/ 77 h 88"/>
              <a:gd name="T12" fmla="*/ 17 w 86"/>
              <a:gd name="T13" fmla="*/ 71 h 88"/>
              <a:gd name="T14" fmla="*/ 21 w 86"/>
              <a:gd name="T15" fmla="*/ 67 h 88"/>
              <a:gd name="T16" fmla="*/ 45 w 86"/>
              <a:gd name="T17" fmla="*/ 58 h 88"/>
              <a:gd name="T18" fmla="*/ 5 w 86"/>
              <a:gd name="T19" fmla="*/ 41 h 88"/>
              <a:gd name="T20" fmla="*/ 2 w 86"/>
              <a:gd name="T21" fmla="*/ 31 h 88"/>
              <a:gd name="T22" fmla="*/ 5 w 86"/>
              <a:gd name="T23" fmla="*/ 24 h 88"/>
              <a:gd name="T24" fmla="*/ 15 w 86"/>
              <a:gd name="T25" fmla="*/ 20 h 88"/>
              <a:gd name="T26" fmla="*/ 54 w 86"/>
              <a:gd name="T27" fmla="*/ 36 h 88"/>
              <a:gd name="T28" fmla="*/ 44 w 86"/>
              <a:gd name="T29" fmla="*/ 13 h 88"/>
              <a:gd name="T30" fmla="*/ 45 w 86"/>
              <a:gd name="T31" fmla="*/ 7 h 88"/>
              <a:gd name="T32" fmla="*/ 49 w 86"/>
              <a:gd name="T33" fmla="*/ 3 h 88"/>
              <a:gd name="T34" fmla="*/ 55 w 86"/>
              <a:gd name="T35" fmla="*/ 1 h 88"/>
              <a:gd name="T36" fmla="*/ 61 w 86"/>
              <a:gd name="T37" fmla="*/ 1 h 88"/>
              <a:gd name="T38" fmla="*/ 65 w 86"/>
              <a:gd name="T39" fmla="*/ 5 h 88"/>
              <a:gd name="T40" fmla="*/ 85 w 86"/>
              <a:gd name="T41" fmla="*/ 57 h 88"/>
              <a:gd name="T42" fmla="*/ 85 w 86"/>
              <a:gd name="T43" fmla="*/ 6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88">
                <a:moveTo>
                  <a:pt x="85" y="63"/>
                </a:moveTo>
                <a:cubicBezTo>
                  <a:pt x="84" y="65"/>
                  <a:pt x="83" y="66"/>
                  <a:pt x="81" y="67"/>
                </a:cubicBezTo>
                <a:cubicBezTo>
                  <a:pt x="29" y="87"/>
                  <a:pt x="29" y="87"/>
                  <a:pt x="29" y="87"/>
                </a:cubicBezTo>
                <a:cubicBezTo>
                  <a:pt x="27" y="88"/>
                  <a:pt x="25" y="88"/>
                  <a:pt x="23" y="87"/>
                </a:cubicBezTo>
                <a:cubicBezTo>
                  <a:pt x="21" y="87"/>
                  <a:pt x="20" y="85"/>
                  <a:pt x="19" y="83"/>
                </a:cubicBezTo>
                <a:cubicBezTo>
                  <a:pt x="17" y="77"/>
                  <a:pt x="17" y="77"/>
                  <a:pt x="17" y="77"/>
                </a:cubicBezTo>
                <a:cubicBezTo>
                  <a:pt x="16" y="75"/>
                  <a:pt x="16" y="73"/>
                  <a:pt x="17" y="71"/>
                </a:cubicBezTo>
                <a:cubicBezTo>
                  <a:pt x="18" y="69"/>
                  <a:pt x="19" y="68"/>
                  <a:pt x="21" y="67"/>
                </a:cubicBezTo>
                <a:cubicBezTo>
                  <a:pt x="45" y="58"/>
                  <a:pt x="45" y="58"/>
                  <a:pt x="45" y="58"/>
                </a:cubicBezTo>
                <a:cubicBezTo>
                  <a:pt x="5" y="41"/>
                  <a:pt x="5" y="41"/>
                  <a:pt x="5" y="41"/>
                </a:cubicBezTo>
                <a:cubicBezTo>
                  <a:pt x="1" y="39"/>
                  <a:pt x="0" y="35"/>
                  <a:pt x="2" y="31"/>
                </a:cubicBezTo>
                <a:cubicBezTo>
                  <a:pt x="5" y="24"/>
                  <a:pt x="5" y="24"/>
                  <a:pt x="5" y="24"/>
                </a:cubicBezTo>
                <a:cubicBezTo>
                  <a:pt x="7" y="20"/>
                  <a:pt x="11" y="18"/>
                  <a:pt x="15" y="20"/>
                </a:cubicBezTo>
                <a:cubicBezTo>
                  <a:pt x="54" y="36"/>
                  <a:pt x="54" y="36"/>
                  <a:pt x="54" y="36"/>
                </a:cubicBezTo>
                <a:cubicBezTo>
                  <a:pt x="44" y="13"/>
                  <a:pt x="44" y="13"/>
                  <a:pt x="44" y="13"/>
                </a:cubicBezTo>
                <a:cubicBezTo>
                  <a:pt x="44" y="11"/>
                  <a:pt x="44" y="9"/>
                  <a:pt x="45" y="7"/>
                </a:cubicBezTo>
                <a:cubicBezTo>
                  <a:pt x="45" y="5"/>
                  <a:pt x="47" y="4"/>
                  <a:pt x="49" y="3"/>
                </a:cubicBezTo>
                <a:cubicBezTo>
                  <a:pt x="55" y="1"/>
                  <a:pt x="55" y="1"/>
                  <a:pt x="55" y="1"/>
                </a:cubicBezTo>
                <a:cubicBezTo>
                  <a:pt x="57" y="0"/>
                  <a:pt x="59" y="0"/>
                  <a:pt x="61" y="1"/>
                </a:cubicBezTo>
                <a:cubicBezTo>
                  <a:pt x="63" y="2"/>
                  <a:pt x="64" y="3"/>
                  <a:pt x="65" y="5"/>
                </a:cubicBezTo>
                <a:cubicBezTo>
                  <a:pt x="85" y="57"/>
                  <a:pt x="85" y="57"/>
                  <a:pt x="85" y="57"/>
                </a:cubicBezTo>
                <a:cubicBezTo>
                  <a:pt x="86" y="59"/>
                  <a:pt x="86" y="61"/>
                  <a:pt x="85" y="63"/>
                </a:cubicBezTo>
                <a:close/>
              </a:path>
            </a:pathLst>
          </a:custGeom>
          <a:solidFill>
            <a:srgbClr val="109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Tree>
    <p:extLst>
      <p:ext uri="{BB962C8B-B14F-4D97-AF65-F5344CB8AC3E}">
        <p14:creationId xmlns:p14="http://schemas.microsoft.com/office/powerpoint/2010/main" val="35210674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92001" b="999"/>
          <a:stretch/>
        </p:blipFill>
        <p:spPr>
          <a:xfrm flipH="1">
            <a:off x="0" y="4732050"/>
            <a:ext cx="9144000" cy="360051"/>
          </a:xfrm>
          <a:prstGeom prst="rect">
            <a:avLst/>
          </a:prstGeom>
        </p:spPr>
      </p:pic>
      <p:sp>
        <p:nvSpPr>
          <p:cNvPr id="3" name="Rectangle 2"/>
          <p:cNvSpPr/>
          <p:nvPr userDrawn="1"/>
        </p:nvSpPr>
        <p:spPr>
          <a:xfrm>
            <a:off x="0" y="4732051"/>
            <a:ext cx="9144000" cy="360050"/>
          </a:xfrm>
          <a:prstGeom prst="rect">
            <a:avLst/>
          </a:prstGeom>
          <a:solidFill>
            <a:srgbClr val="3BC3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bg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bg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74447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10" y="4803965"/>
            <a:ext cx="401533" cy="208129"/>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1"/>
                </a:solidFill>
              </a:defRPr>
            </a:lvl1pPr>
          </a:lstStyle>
          <a:p>
            <a:pPr lvl="0"/>
            <a:r>
              <a:rPr lang="en-US" dirty="0" smtClean="0"/>
              <a:t>Click to edit Master text styles</a:t>
            </a:r>
          </a:p>
        </p:txBody>
      </p:sp>
    </p:spTree>
    <p:extLst>
      <p:ext uri="{BB962C8B-B14F-4D97-AF65-F5344CB8AC3E}">
        <p14:creationId xmlns:p14="http://schemas.microsoft.com/office/powerpoint/2010/main" val="10040326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81642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2"/>
                </a:solidFill>
              </a:defRPr>
            </a:lvl1pPr>
          </a:lstStyle>
          <a:p>
            <a:pPr lvl="0"/>
            <a:r>
              <a:rPr lang="en-US" dirty="0" smtClean="0"/>
              <a:t>Click to edit Master text styles</a:t>
            </a:r>
          </a:p>
        </p:txBody>
      </p:sp>
    </p:spTree>
    <p:extLst>
      <p:ext uri="{BB962C8B-B14F-4D97-AF65-F5344CB8AC3E}">
        <p14:creationId xmlns:p14="http://schemas.microsoft.com/office/powerpoint/2010/main" val="13273410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60045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2"/>
                </a:solidFill>
              </a:defRPr>
            </a:lvl1pPr>
          </a:lstStyle>
          <a:p>
            <a:pPr lvl="0"/>
            <a:r>
              <a:rPr lang="en-US" dirty="0" smtClean="0"/>
              <a:t>Click to edit Master text styles</a:t>
            </a:r>
          </a:p>
        </p:txBody>
      </p:sp>
      <p:sp>
        <p:nvSpPr>
          <p:cNvPr id="13"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2818471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Content">
    <p:spTree>
      <p:nvGrpSpPr>
        <p:cNvPr id="1" name=""/>
        <p:cNvGrpSpPr/>
        <p:nvPr/>
      </p:nvGrpSpPr>
      <p:grpSpPr>
        <a:xfrm>
          <a:off x="0" y="0"/>
          <a:ext cx="0" cy="0"/>
          <a:chOff x="0" y="0"/>
          <a:chExt cx="0" cy="0"/>
        </a:xfrm>
      </p:grpSpPr>
      <p:sp>
        <p:nvSpPr>
          <p:cNvPr id="2" name="Title 1"/>
          <p:cNvSpPr>
            <a:spLocks noGrp="1"/>
          </p:cNvSpPr>
          <p:nvPr>
            <p:ph type="title"/>
          </p:nvPr>
        </p:nvSpPr>
        <p:spPr>
          <a:xfrm>
            <a:off x="2411760" y="267494"/>
            <a:ext cx="640839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60045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1" name="Text Placeholder 3"/>
          <p:cNvSpPr>
            <a:spLocks noGrp="1"/>
          </p:cNvSpPr>
          <p:nvPr>
            <p:ph type="body" sz="quarter" idx="16"/>
          </p:nvPr>
        </p:nvSpPr>
        <p:spPr>
          <a:xfrm>
            <a:off x="323850" y="574708"/>
            <a:ext cx="6192366" cy="270000"/>
          </a:xfrm>
        </p:spPr>
        <p:txBody>
          <a:bodyPr>
            <a:noAutofit/>
          </a:bodyPr>
          <a:lstStyle>
            <a:lvl1pPr marL="0" indent="0">
              <a:lnSpc>
                <a:spcPct val="100000"/>
              </a:lnSpc>
              <a:buNone/>
              <a:defRPr sz="1200">
                <a:solidFill>
                  <a:schemeClr val="accent2"/>
                </a:solidFill>
              </a:defRPr>
            </a:lvl1pPr>
          </a:lstStyle>
          <a:p>
            <a:pPr lvl="0"/>
            <a:r>
              <a:rPr lang="en-US" dirty="0" smtClean="0"/>
              <a:t>Click to edit Master text styles</a:t>
            </a:r>
          </a:p>
        </p:txBody>
      </p:sp>
      <p:sp>
        <p:nvSpPr>
          <p:cNvPr id="13"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7628188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2"/>
                </a:solidFill>
              </a:defRPr>
            </a:lvl1pPr>
          </a:lstStyle>
          <a:p>
            <a:pPr lvl="0"/>
            <a:r>
              <a:rPr lang="en-US" dirty="0" smtClean="0"/>
              <a:t>Click to edit Master text styles</a:t>
            </a:r>
          </a:p>
        </p:txBody>
      </p:sp>
      <p:sp>
        <p:nvSpPr>
          <p:cNvPr id="12"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40386532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92001" b="999"/>
          <a:stretch/>
        </p:blipFill>
        <p:spPr>
          <a:xfrm flipH="1">
            <a:off x="0" y="4732050"/>
            <a:ext cx="9144000" cy="360051"/>
          </a:xfrm>
          <a:prstGeom prst="rect">
            <a:avLst/>
          </a:prstGeom>
        </p:spPr>
      </p:pic>
      <p:sp>
        <p:nvSpPr>
          <p:cNvPr id="3" name="Rectangle 2"/>
          <p:cNvSpPr/>
          <p:nvPr userDrawn="1"/>
        </p:nvSpPr>
        <p:spPr>
          <a:xfrm>
            <a:off x="0" y="4732051"/>
            <a:ext cx="9144000" cy="360050"/>
          </a:xfrm>
          <a:prstGeom prst="rect">
            <a:avLst/>
          </a:prstGeom>
          <a:solidFill>
            <a:srgbClr val="6B9FC9">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bg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bg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74447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10" y="4803965"/>
            <a:ext cx="401533" cy="208129"/>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2"/>
                </a:solidFill>
              </a:defRPr>
            </a:lvl1pPr>
          </a:lstStyle>
          <a:p>
            <a:pPr lvl="0"/>
            <a:r>
              <a:rPr lang="en-US" dirty="0" smtClean="0"/>
              <a:t>Click to edit Master text styles</a:t>
            </a:r>
          </a:p>
        </p:txBody>
      </p:sp>
    </p:spTree>
    <p:extLst>
      <p:ext uri="{BB962C8B-B14F-4D97-AF65-F5344CB8AC3E}">
        <p14:creationId xmlns:p14="http://schemas.microsoft.com/office/powerpoint/2010/main" val="25117395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6"/>
            <a:ext cx="7886700" cy="994172"/>
          </a:xfrm>
          <a:prstGeom prst="rect">
            <a:avLst/>
          </a:prstGeom>
        </p:spPr>
        <p:txBody>
          <a:bodyPr vert="horz" lIns="68580" tIns="34290" rIns="68580" bIns="3429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1" y="1369218"/>
            <a:ext cx="7886700" cy="3263504"/>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1" y="4767264"/>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8B4F154D-DE8E-D448-98D8-49BA0D738C94}" type="datetime1">
              <a:rPr lang="en-GB" smtClean="0"/>
              <a:t>30/04/2018</a:t>
            </a:fld>
            <a:endParaRPr lang="en-GB" dirty="0"/>
          </a:p>
        </p:txBody>
      </p:sp>
      <p:sp>
        <p:nvSpPr>
          <p:cNvPr id="5" name="Footer Placeholder 4"/>
          <p:cNvSpPr>
            <a:spLocks noGrp="1"/>
          </p:cNvSpPr>
          <p:nvPr>
            <p:ph type="ftr" sz="quarter" idx="3"/>
          </p:nvPr>
        </p:nvSpPr>
        <p:spPr>
          <a:xfrm>
            <a:off x="3028951" y="4767264"/>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1" y="4767264"/>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63515CFE-468B-A645-8B8D-335FF48585A6}" type="slidenum">
              <a:rPr lang="en-GB" smtClean="0"/>
              <a:t>‹#›</a:t>
            </a:fld>
            <a:endParaRPr lang="en-GB" dirty="0"/>
          </a:p>
        </p:txBody>
      </p:sp>
    </p:spTree>
    <p:extLst>
      <p:ext uri="{BB962C8B-B14F-4D97-AF65-F5344CB8AC3E}">
        <p14:creationId xmlns:p14="http://schemas.microsoft.com/office/powerpoint/2010/main" val="772301436"/>
      </p:ext>
    </p:extLst>
  </p:cSld>
  <p:clrMap bg1="lt1" tx1="dk1" bg2="lt2" tx2="dk2" accent1="accent1" accent2="accent2" accent3="accent3" accent4="accent4" accent5="accent5" accent6="accent6" hlink="hlink" folHlink="folHlink"/>
  <p:sldLayoutIdLst>
    <p:sldLayoutId id="2147483710" r:id="rId1"/>
    <p:sldLayoutId id="2147483709" r:id="rId2"/>
    <p:sldLayoutId id="2147483692" r:id="rId3"/>
    <p:sldLayoutId id="2147483703" r:id="rId4"/>
    <p:sldLayoutId id="2147483684" r:id="rId5"/>
    <p:sldLayoutId id="2147483693" r:id="rId6"/>
    <p:sldLayoutId id="2147483718" r:id="rId7"/>
    <p:sldLayoutId id="2147483698" r:id="rId8"/>
    <p:sldLayoutId id="2147483704" r:id="rId9"/>
    <p:sldLayoutId id="2147483685" r:id="rId10"/>
    <p:sldLayoutId id="2147483694" r:id="rId11"/>
    <p:sldLayoutId id="2147483699" r:id="rId12"/>
    <p:sldLayoutId id="2147483705" r:id="rId13"/>
    <p:sldLayoutId id="2147483686" r:id="rId14"/>
    <p:sldLayoutId id="2147483695" r:id="rId15"/>
    <p:sldLayoutId id="2147483700" r:id="rId16"/>
    <p:sldLayoutId id="2147483706" r:id="rId17"/>
    <p:sldLayoutId id="2147483687" r:id="rId18"/>
    <p:sldLayoutId id="2147483696" r:id="rId19"/>
    <p:sldLayoutId id="2147483701" r:id="rId20"/>
    <p:sldLayoutId id="2147483707" r:id="rId21"/>
    <p:sldLayoutId id="2147483688" r:id="rId22"/>
    <p:sldLayoutId id="2147483697" r:id="rId23"/>
    <p:sldLayoutId id="2147483702" r:id="rId24"/>
    <p:sldLayoutId id="2147483708" r:id="rId25"/>
    <p:sldLayoutId id="2147483711" r:id="rId26"/>
    <p:sldLayoutId id="2147483712" r:id="rId27"/>
    <p:sldLayoutId id="2147483713" r:id="rId28"/>
    <p:sldLayoutId id="2147483714" r:id="rId29"/>
    <p:sldLayoutId id="2147483715" r:id="rId30"/>
    <p:sldLayoutId id="2147483716" r:id="rId31"/>
    <p:sldLayoutId id="2147483717" r:id="rId32"/>
    <p:sldLayoutId id="2147483720" r:id="rId33"/>
    <p:sldLayoutId id="2147483721" r:id="rId34"/>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17990" y="2499742"/>
            <a:ext cx="4037986" cy="1241822"/>
          </a:xfrm>
          <a:prstGeom prst="rect">
            <a:avLst/>
          </a:prstGeom>
        </p:spPr>
        <p:txBody>
          <a:bodyPr>
            <a:noAutofit/>
          </a:bodyPr>
          <a:lstStyle>
            <a:lvl1pPr marL="0" indent="0" algn="l" defTabSz="685800" rtl="0" eaLnBrk="1" latinLnBrk="0" hangingPunct="1">
              <a:lnSpc>
                <a:spcPct val="90000"/>
              </a:lnSpc>
              <a:spcBef>
                <a:spcPts val="750"/>
              </a:spcBef>
              <a:buFont typeface="Arial"/>
              <a:buNone/>
              <a:defRPr sz="16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r>
              <a:rPr lang="en-GB" dirty="0"/>
              <a:t>Prepared for the Intermediary Mortgage Lenders Association (IMLA)</a:t>
            </a:r>
            <a:br>
              <a:rPr lang="en-GB" dirty="0"/>
            </a:br>
            <a:endParaRPr lang="en-GB" dirty="0"/>
          </a:p>
          <a:p>
            <a:r>
              <a:rPr lang="en-GB" dirty="0" smtClean="0"/>
              <a:t>April </a:t>
            </a:r>
            <a:r>
              <a:rPr lang="en-GB" dirty="0"/>
              <a:t>2018</a:t>
            </a:r>
          </a:p>
        </p:txBody>
      </p:sp>
    </p:spTree>
    <p:extLst>
      <p:ext uri="{BB962C8B-B14F-4D97-AF65-F5344CB8AC3E}">
        <p14:creationId xmlns:p14="http://schemas.microsoft.com/office/powerpoint/2010/main" val="382237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1309975646"/>
              </p:ext>
            </p:extLst>
          </p:nvPr>
        </p:nvGraphicFramePr>
        <p:xfrm>
          <a:off x="8100393" y="1453626"/>
          <a:ext cx="719758" cy="864000"/>
        </p:xfrm>
        <a:graphic>
          <a:graphicData uri="http://schemas.openxmlformats.org/drawingml/2006/table">
            <a:tbl>
              <a:tblPr>
                <a:tableStyleId>{5C22544A-7EE6-4342-B048-85BDC9FD1C3A}</a:tableStyleId>
              </a:tblPr>
              <a:tblGrid>
                <a:gridCol w="719758"/>
              </a:tblGrid>
              <a:tr h="288000">
                <a:tc>
                  <a:txBody>
                    <a:bodyPr/>
                    <a:lstStyle/>
                    <a:p>
                      <a:pPr algn="ctr"/>
                      <a:r>
                        <a:rPr lang="en-GB" sz="1000" dirty="0" smtClean="0"/>
                        <a:t>(26)</a:t>
                      </a:r>
                      <a:endParaRPr lang="en-GB" sz="1000" dirty="0"/>
                    </a:p>
                  </a:txBody>
                  <a:tcPr anchor="ctr">
                    <a:noFill/>
                  </a:tcPr>
                </a:tc>
              </a:tr>
              <a:tr h="288000">
                <a:tc>
                  <a:txBody>
                    <a:bodyPr/>
                    <a:lstStyle/>
                    <a:p>
                      <a:pPr algn="ctr"/>
                      <a:r>
                        <a:rPr lang="en-GB" sz="1000" dirty="0" smtClean="0"/>
                        <a:t>(24)</a:t>
                      </a:r>
                      <a:endParaRPr lang="en-GB" sz="1000" dirty="0"/>
                    </a:p>
                  </a:txBody>
                  <a:tcPr anchor="ctr">
                    <a:noFill/>
                  </a:tcPr>
                </a:tc>
              </a:tr>
              <a:tr h="288000">
                <a:tc>
                  <a:txBody>
                    <a:bodyPr/>
                    <a:lstStyle/>
                    <a:p>
                      <a:pPr algn="ctr"/>
                      <a:r>
                        <a:rPr lang="en-GB" sz="1000" dirty="0" smtClean="0"/>
                        <a:t>(21)</a:t>
                      </a:r>
                      <a:endParaRPr lang="en-GB" sz="1000" dirty="0"/>
                    </a:p>
                  </a:txBody>
                  <a:tcPr anchor="ctr">
                    <a:noFill/>
                  </a:tcPr>
                </a:tc>
              </a:tr>
            </a:tbl>
          </a:graphicData>
        </a:graphic>
      </p:graphicFrame>
      <p:sp>
        <p:nvSpPr>
          <p:cNvPr id="2" name="Title 1"/>
          <p:cNvSpPr>
            <a:spLocks noGrp="1"/>
          </p:cNvSpPr>
          <p:nvPr>
            <p:ph type="title"/>
          </p:nvPr>
        </p:nvSpPr>
        <p:spPr/>
        <p:txBody>
          <a:bodyPr>
            <a:normAutofit fontScale="90000"/>
          </a:bodyPr>
          <a:lstStyle/>
          <a:p>
            <a:r>
              <a:rPr lang="en-GB" dirty="0"/>
              <a:t>Claimed volumes of mortgage cases, per year</a:t>
            </a:r>
          </a:p>
        </p:txBody>
      </p:sp>
      <p:sp>
        <p:nvSpPr>
          <p:cNvPr id="4" name="Slide Number Placeholder 3"/>
          <p:cNvSpPr>
            <a:spLocks noGrp="1"/>
          </p:cNvSpPr>
          <p:nvPr>
            <p:ph type="sldNum" sz="quarter" idx="12"/>
          </p:nvPr>
        </p:nvSpPr>
        <p:spPr/>
        <p:txBody>
          <a:bodyPr/>
          <a:lstStyle/>
          <a:p>
            <a:fld id="{63515CFE-468B-A645-8B8D-335FF48585A6}" type="slidenum">
              <a:rPr lang="en-GB" smtClean="0"/>
              <a:pPr/>
              <a:t>10</a:t>
            </a:fld>
            <a:endParaRPr lang="en-GB" dirty="0"/>
          </a:p>
        </p:txBody>
      </p:sp>
      <p:sp>
        <p:nvSpPr>
          <p:cNvPr id="6" name="Text Placeholder 5"/>
          <p:cNvSpPr>
            <a:spLocks noGrp="1"/>
          </p:cNvSpPr>
          <p:nvPr>
            <p:ph type="body" sz="quarter" idx="16"/>
          </p:nvPr>
        </p:nvSpPr>
        <p:spPr/>
        <p:txBody>
          <a:bodyPr/>
          <a:lstStyle/>
          <a:p>
            <a:r>
              <a:rPr lang="en-GB" dirty="0" smtClean="0">
                <a:solidFill>
                  <a:schemeClr val="tx1"/>
                </a:solidFill>
              </a:rPr>
              <a:t>The claimed intermediary case load is relatively stable vs. last quarter</a:t>
            </a:r>
            <a:endParaRPr lang="en-GB" dirty="0">
              <a:solidFill>
                <a:schemeClr val="tx1"/>
              </a:solidFill>
            </a:endParaRPr>
          </a:p>
        </p:txBody>
      </p:sp>
      <p:sp>
        <p:nvSpPr>
          <p:cNvPr id="9" name="Rectangle 8"/>
          <p:cNvSpPr/>
          <p:nvPr/>
        </p:nvSpPr>
        <p:spPr bwMode="auto">
          <a:xfrm rot="10800000" flipV="1">
            <a:off x="323850" y="987425"/>
            <a:ext cx="4140000" cy="270000"/>
          </a:xfrm>
          <a:prstGeom prst="rect">
            <a:avLst/>
          </a:prstGeom>
          <a:solidFill>
            <a:schemeClr val="tx1">
              <a:lumMod val="60000"/>
              <a:lumOff val="40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0" tIns="38963" rIns="77925" bIns="38963" numCol="1" spcCol="0" rtlCol="0" fromWordArt="0" anchor="ctr" anchorCtr="0" forceAA="0" compatLnSpc="1">
            <a:prstTxWarp prst="textNoShape">
              <a:avLst/>
            </a:prstTxWarp>
            <a:noAutofit/>
          </a:bodyPr>
          <a:lstStyle/>
          <a:p>
            <a:pPr marL="87313" eaLnBrk="0" fontAlgn="base" hangingPunct="0">
              <a:spcBef>
                <a:spcPct val="0"/>
              </a:spcBef>
              <a:spcAft>
                <a:spcPct val="0"/>
              </a:spcAft>
            </a:pPr>
            <a:r>
              <a:rPr lang="en-GB" sz="1200" dirty="0">
                <a:solidFill>
                  <a:schemeClr val="bg1"/>
                </a:solidFill>
                <a:latin typeface="Segoe UI" pitchFamily="34" charset="0"/>
                <a:cs typeface="Segoe UI" pitchFamily="34" charset="0"/>
              </a:rPr>
              <a:t>All mortgages</a:t>
            </a:r>
          </a:p>
        </p:txBody>
      </p:sp>
      <p:sp>
        <p:nvSpPr>
          <p:cNvPr id="10" name="Rectangle 9"/>
          <p:cNvSpPr/>
          <p:nvPr/>
        </p:nvSpPr>
        <p:spPr bwMode="auto">
          <a:xfrm rot="10800000" flipV="1">
            <a:off x="4680150" y="987425"/>
            <a:ext cx="4140000" cy="270000"/>
          </a:xfrm>
          <a:prstGeom prst="rect">
            <a:avLst/>
          </a:prstGeom>
          <a:solidFill>
            <a:schemeClr val="tx1">
              <a:lumMod val="60000"/>
              <a:lumOff val="40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0" tIns="38963" rIns="77925" bIns="38963" numCol="1" spcCol="0" rtlCol="0" fromWordArt="0" anchor="ctr" anchorCtr="0" forceAA="0" compatLnSpc="1">
            <a:prstTxWarp prst="textNoShape">
              <a:avLst/>
            </a:prstTxWarp>
            <a:noAutofit/>
          </a:bodyPr>
          <a:lstStyle/>
          <a:p>
            <a:pPr marL="87313" eaLnBrk="0" fontAlgn="base" hangingPunct="0">
              <a:spcBef>
                <a:spcPct val="0"/>
              </a:spcBef>
              <a:spcAft>
                <a:spcPct val="0"/>
              </a:spcAft>
            </a:pPr>
            <a:r>
              <a:rPr lang="en-GB" sz="1200" dirty="0">
                <a:solidFill>
                  <a:schemeClr val="bg1"/>
                </a:solidFill>
                <a:latin typeface="Segoe UI" pitchFamily="34" charset="0"/>
                <a:cs typeface="Segoe UI" pitchFamily="34" charset="0"/>
              </a:rPr>
              <a:t>Business mix (% of all cases per year) for </a:t>
            </a:r>
            <a:r>
              <a:rPr lang="en-GB" sz="1200" dirty="0" err="1">
                <a:solidFill>
                  <a:schemeClr val="bg1"/>
                </a:solidFill>
                <a:latin typeface="Segoe UI" pitchFamily="34" charset="0"/>
                <a:cs typeface="Segoe UI" pitchFamily="34" charset="0"/>
              </a:rPr>
              <a:t>avg</a:t>
            </a:r>
            <a:r>
              <a:rPr lang="en-GB" sz="1200" dirty="0">
                <a:solidFill>
                  <a:schemeClr val="bg1"/>
                </a:solidFill>
                <a:latin typeface="Segoe UI" pitchFamily="34" charset="0"/>
                <a:cs typeface="Segoe UI" pitchFamily="34" charset="0"/>
              </a:rPr>
              <a:t> intermediary</a:t>
            </a:r>
          </a:p>
        </p:txBody>
      </p:sp>
      <p:graphicFrame>
        <p:nvGraphicFramePr>
          <p:cNvPr id="11" name="Chart 10"/>
          <p:cNvGraphicFramePr/>
          <p:nvPr>
            <p:extLst>
              <p:ext uri="{D42A27DB-BD31-4B8C-83A1-F6EECF244321}">
                <p14:modId xmlns:p14="http://schemas.microsoft.com/office/powerpoint/2010/main" val="3438673412"/>
              </p:ext>
            </p:extLst>
          </p:nvPr>
        </p:nvGraphicFramePr>
        <p:xfrm>
          <a:off x="5464671" y="1347614"/>
          <a:ext cx="2952007"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bwMode="auto">
          <a:xfrm>
            <a:off x="4680151" y="1414290"/>
            <a:ext cx="4140000" cy="900000"/>
          </a:xfrm>
          <a:prstGeom prst="rect">
            <a:avLst/>
          </a:prstGeom>
          <a:noFill/>
          <a:ln w="12700" cap="flat" cmpd="sng" algn="ctr">
            <a:solidFill>
              <a:schemeClr val="accent3"/>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200" b="1" dirty="0" smtClean="0">
                <a:solidFill>
                  <a:schemeClr val="accent3"/>
                </a:solidFill>
                <a:latin typeface="Segoe UI Semibold" pitchFamily="34" charset="0"/>
              </a:rPr>
              <a:t>71%</a:t>
            </a:r>
            <a:r>
              <a:rPr lang="en-GB" sz="1200" dirty="0" smtClean="0">
                <a:solidFill>
                  <a:schemeClr val="accent3"/>
                </a:solidFill>
                <a:latin typeface="Segoe UI Semibold" pitchFamily="34" charset="0"/>
              </a:rPr>
              <a:t> residential</a:t>
            </a:r>
            <a:endParaRPr lang="en-GB" sz="1200" dirty="0">
              <a:solidFill>
                <a:schemeClr val="accent3"/>
              </a:solidFill>
              <a:latin typeface="Segoe UI Semibold" pitchFamily="34" charset="0"/>
            </a:endParaRPr>
          </a:p>
        </p:txBody>
      </p:sp>
      <p:sp>
        <p:nvSpPr>
          <p:cNvPr id="13" name="Rectangle 12"/>
          <p:cNvSpPr/>
          <p:nvPr/>
        </p:nvSpPr>
        <p:spPr bwMode="auto">
          <a:xfrm>
            <a:off x="4680151" y="2539938"/>
            <a:ext cx="4140321" cy="900000"/>
          </a:xfrm>
          <a:prstGeom prst="rect">
            <a:avLst/>
          </a:prstGeom>
          <a:noFill/>
          <a:ln w="12700" cap="flat" cmpd="sng" algn="ctr">
            <a:solidFill>
              <a:schemeClr val="accent1"/>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200" b="1" dirty="0" smtClean="0">
                <a:solidFill>
                  <a:schemeClr val="accent1"/>
                </a:solidFill>
                <a:latin typeface="Segoe UI Semibold" pitchFamily="34" charset="0"/>
              </a:rPr>
              <a:t>24%</a:t>
            </a:r>
            <a:r>
              <a:rPr lang="en-GB" sz="1200" dirty="0" smtClean="0">
                <a:solidFill>
                  <a:schemeClr val="accent1"/>
                </a:solidFill>
                <a:latin typeface="Segoe UI Semibold" pitchFamily="34" charset="0"/>
              </a:rPr>
              <a:t> BTL</a:t>
            </a:r>
            <a:endParaRPr lang="en-GB" sz="1200" dirty="0">
              <a:solidFill>
                <a:schemeClr val="accent1"/>
              </a:solidFill>
              <a:latin typeface="Segoe UI Semibold" pitchFamily="34" charset="0"/>
            </a:endParaRPr>
          </a:p>
        </p:txBody>
      </p:sp>
      <p:sp>
        <p:nvSpPr>
          <p:cNvPr id="14" name="Rectangle 13"/>
          <p:cNvSpPr/>
          <p:nvPr/>
        </p:nvSpPr>
        <p:spPr bwMode="auto">
          <a:xfrm>
            <a:off x="4680150" y="3665587"/>
            <a:ext cx="4140322" cy="648000"/>
          </a:xfrm>
          <a:prstGeom prst="rect">
            <a:avLst/>
          </a:prstGeom>
          <a:noFill/>
          <a:ln w="12700" cap="flat" cmpd="sng" algn="ctr">
            <a:solidFill>
              <a:schemeClr val="accent4"/>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200" b="1" dirty="0" smtClean="0">
                <a:solidFill>
                  <a:schemeClr val="accent4"/>
                </a:solidFill>
                <a:latin typeface="Segoe UI Semibold" pitchFamily="34" charset="0"/>
              </a:rPr>
              <a:t>5%</a:t>
            </a:r>
            <a:r>
              <a:rPr lang="en-GB" sz="1200" dirty="0" smtClean="0">
                <a:solidFill>
                  <a:schemeClr val="accent4"/>
                </a:solidFill>
                <a:latin typeface="Segoe UI Semibold" pitchFamily="34" charset="0"/>
              </a:rPr>
              <a:t> Specialist</a:t>
            </a:r>
            <a:endParaRPr lang="en-GB" sz="1200" dirty="0">
              <a:solidFill>
                <a:schemeClr val="accent4"/>
              </a:solidFill>
              <a:latin typeface="Segoe UI Semibold" pitchFamily="34" charset="0"/>
            </a:endParaRPr>
          </a:p>
        </p:txBody>
      </p:sp>
      <p:graphicFrame>
        <p:nvGraphicFramePr>
          <p:cNvPr id="15" name="Chart 14"/>
          <p:cNvGraphicFramePr/>
          <p:nvPr>
            <p:extLst>
              <p:ext uri="{D42A27DB-BD31-4B8C-83A1-F6EECF244321}">
                <p14:modId xmlns:p14="http://schemas.microsoft.com/office/powerpoint/2010/main" val="4191861468"/>
              </p:ext>
            </p:extLst>
          </p:nvPr>
        </p:nvGraphicFramePr>
        <p:xfrm>
          <a:off x="323849" y="1635646"/>
          <a:ext cx="4140001" cy="2901635"/>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68"/>
          <p:cNvGrpSpPr>
            <a:grpSpLocks/>
          </p:cNvGrpSpPr>
          <p:nvPr/>
        </p:nvGrpSpPr>
        <p:grpSpPr bwMode="auto">
          <a:xfrm>
            <a:off x="833225" y="1338558"/>
            <a:ext cx="3018695" cy="369096"/>
            <a:chOff x="282" y="3451"/>
            <a:chExt cx="2060" cy="279"/>
          </a:xfrm>
        </p:grpSpPr>
        <p:sp>
          <p:nvSpPr>
            <p:cNvPr id="17" name="Text Box 65"/>
            <p:cNvSpPr txBox="1">
              <a:spLocks noChangeArrowheads="1"/>
            </p:cNvSpPr>
            <p:nvPr/>
          </p:nvSpPr>
          <p:spPr bwMode="auto">
            <a:xfrm>
              <a:off x="378" y="3451"/>
              <a:ext cx="1964"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1200">
                  <a:solidFill>
                    <a:schemeClr val="tx1"/>
                  </a:solidFill>
                  <a:latin typeface="Arial" charset="0"/>
                  <a:ea typeface="ＭＳ Ｐゴシック" pitchFamily="34" charset="-128"/>
                </a:defRPr>
              </a:lvl1pPr>
              <a:lvl2pPr marL="571500" eaLnBrk="0" hangingPunct="0">
                <a:defRPr sz="1200">
                  <a:solidFill>
                    <a:schemeClr val="tx1"/>
                  </a:solidFill>
                  <a:latin typeface="Arial" charset="0"/>
                  <a:ea typeface="ＭＳ Ｐゴシック" pitchFamily="34" charset="-128"/>
                </a:defRPr>
              </a:lvl2pPr>
              <a:lvl3pPr marL="1143000" eaLnBrk="0" hangingPunct="0">
                <a:defRPr sz="1200">
                  <a:solidFill>
                    <a:schemeClr val="tx1"/>
                  </a:solidFill>
                  <a:latin typeface="Arial" charset="0"/>
                  <a:ea typeface="ＭＳ Ｐゴシック" pitchFamily="34" charset="-128"/>
                </a:defRPr>
              </a:lvl3pPr>
              <a:lvl4pPr marL="1714500" eaLnBrk="0" hangingPunct="0">
                <a:defRPr sz="1200">
                  <a:solidFill>
                    <a:schemeClr val="tx1"/>
                  </a:solidFill>
                  <a:latin typeface="Arial" charset="0"/>
                  <a:ea typeface="ＭＳ Ｐゴシック" pitchFamily="34" charset="-128"/>
                </a:defRPr>
              </a:lvl4pPr>
              <a:lvl5pPr marL="2286000" eaLnBrk="0" hangingPunct="0">
                <a:defRPr sz="1200">
                  <a:solidFill>
                    <a:schemeClr val="tx1"/>
                  </a:solidFill>
                  <a:latin typeface="Arial" charset="0"/>
                  <a:ea typeface="ＭＳ Ｐゴシック" pitchFamily="34" charset="-128"/>
                </a:defRPr>
              </a:lvl5pPr>
              <a:lvl6pPr marL="2743200" eaLnBrk="0" fontAlgn="base" hangingPunct="0">
                <a:spcBef>
                  <a:spcPct val="0"/>
                </a:spcBef>
                <a:spcAft>
                  <a:spcPct val="0"/>
                </a:spcAft>
                <a:defRPr sz="1200">
                  <a:solidFill>
                    <a:schemeClr val="tx1"/>
                  </a:solidFill>
                  <a:latin typeface="Arial" charset="0"/>
                  <a:ea typeface="ＭＳ Ｐゴシック" pitchFamily="34" charset="-128"/>
                </a:defRPr>
              </a:lvl6pPr>
              <a:lvl7pPr marL="3200400" eaLnBrk="0" fontAlgn="base" hangingPunct="0">
                <a:spcBef>
                  <a:spcPct val="0"/>
                </a:spcBef>
                <a:spcAft>
                  <a:spcPct val="0"/>
                </a:spcAft>
                <a:defRPr sz="1200">
                  <a:solidFill>
                    <a:schemeClr val="tx1"/>
                  </a:solidFill>
                  <a:latin typeface="Arial" charset="0"/>
                  <a:ea typeface="ＭＳ Ｐゴシック" pitchFamily="34" charset="-128"/>
                </a:defRPr>
              </a:lvl7pPr>
              <a:lvl8pPr marL="3657600" eaLnBrk="0" fontAlgn="base" hangingPunct="0">
                <a:spcBef>
                  <a:spcPct val="0"/>
                </a:spcBef>
                <a:spcAft>
                  <a:spcPct val="0"/>
                </a:spcAft>
                <a:defRPr sz="1200">
                  <a:solidFill>
                    <a:schemeClr val="tx1"/>
                  </a:solidFill>
                  <a:latin typeface="Arial" charset="0"/>
                  <a:ea typeface="ＭＳ Ｐゴシック" pitchFamily="34" charset="-128"/>
                </a:defRPr>
              </a:lvl8pPr>
              <a:lvl9pPr marL="4114800" eaLnBrk="0" fontAlgn="base" hangingPunct="0">
                <a:spcBef>
                  <a:spcPct val="0"/>
                </a:spcBef>
                <a:spcAft>
                  <a:spcPct val="0"/>
                </a:spcAft>
                <a:defRPr sz="1200">
                  <a:solidFill>
                    <a:schemeClr val="tx1"/>
                  </a:solidFill>
                  <a:latin typeface="Arial" charset="0"/>
                  <a:ea typeface="ＭＳ Ｐゴシック" pitchFamily="34" charset="-128"/>
                </a:defRPr>
              </a:lvl9pPr>
            </a:lstStyle>
            <a:p>
              <a:pPr>
                <a:spcBef>
                  <a:spcPct val="50000"/>
                </a:spcBef>
              </a:pPr>
              <a:r>
                <a:rPr lang="en-GB" sz="900" dirty="0">
                  <a:solidFill>
                    <a:srgbClr val="333333"/>
                  </a:solidFill>
                  <a:latin typeface="Segoe UI"/>
                </a:rPr>
                <a:t>Gross lending on all mortgages per qr (Source </a:t>
              </a:r>
              <a:r>
                <a:rPr lang="en-GB" sz="900">
                  <a:solidFill>
                    <a:srgbClr val="333333"/>
                  </a:solidFill>
                  <a:latin typeface="Segoe UI"/>
                </a:rPr>
                <a:t>CML</a:t>
              </a:r>
              <a:r>
                <a:rPr lang="en-GB" sz="900" smtClean="0">
                  <a:solidFill>
                    <a:srgbClr val="333333"/>
                  </a:solidFill>
                  <a:latin typeface="Segoe UI"/>
                </a:rPr>
                <a:t>)</a:t>
              </a:r>
              <a:r>
                <a:rPr lang="en-GB" sz="900" dirty="0">
                  <a:solidFill>
                    <a:srgbClr val="333333"/>
                  </a:solidFill>
                  <a:latin typeface="Segoe UI"/>
                </a:rPr>
                <a:t/>
              </a:r>
              <a:br>
                <a:rPr lang="en-GB" sz="900" dirty="0">
                  <a:solidFill>
                    <a:srgbClr val="333333"/>
                  </a:solidFill>
                  <a:latin typeface="Segoe UI"/>
                </a:rPr>
              </a:br>
              <a:r>
                <a:rPr lang="en-GB" sz="900" dirty="0">
                  <a:solidFill>
                    <a:srgbClr val="333333"/>
                  </a:solidFill>
                  <a:latin typeface="Segoe UI"/>
                </a:rPr>
                <a:t>Average no. of cases per year</a:t>
              </a:r>
              <a:endParaRPr lang="en-US" sz="900" dirty="0">
                <a:solidFill>
                  <a:srgbClr val="333333"/>
                </a:solidFill>
                <a:latin typeface="Segoe UI"/>
              </a:endParaRPr>
            </a:p>
          </p:txBody>
        </p:sp>
        <p:sp>
          <p:nvSpPr>
            <p:cNvPr id="18" name="Rectangle 66"/>
            <p:cNvSpPr>
              <a:spLocks noChangeArrowheads="1"/>
            </p:cNvSpPr>
            <p:nvPr/>
          </p:nvSpPr>
          <p:spPr bwMode="auto">
            <a:xfrm>
              <a:off x="282" y="3524"/>
              <a:ext cx="120" cy="6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900" dirty="0">
                <a:solidFill>
                  <a:srgbClr val="333333"/>
                </a:solidFill>
              </a:endParaRPr>
            </a:p>
          </p:txBody>
        </p:sp>
        <p:sp>
          <p:nvSpPr>
            <p:cNvPr id="19" name="Line 67"/>
            <p:cNvSpPr>
              <a:spLocks noChangeShapeType="1"/>
            </p:cNvSpPr>
            <p:nvPr/>
          </p:nvSpPr>
          <p:spPr bwMode="auto">
            <a:xfrm>
              <a:off x="288" y="3644"/>
              <a:ext cx="10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900" dirty="0">
                <a:solidFill>
                  <a:srgbClr val="333333"/>
                </a:solidFill>
              </a:endParaRPr>
            </a:p>
          </p:txBody>
        </p:sp>
      </p:grpSp>
      <p:graphicFrame>
        <p:nvGraphicFramePr>
          <p:cNvPr id="22" name="Table 21"/>
          <p:cNvGraphicFramePr>
            <a:graphicFrameLocks noGrp="1"/>
          </p:cNvGraphicFramePr>
          <p:nvPr>
            <p:extLst>
              <p:ext uri="{D42A27DB-BD31-4B8C-83A1-F6EECF244321}">
                <p14:modId xmlns:p14="http://schemas.microsoft.com/office/powerpoint/2010/main" val="2890542761"/>
              </p:ext>
            </p:extLst>
          </p:nvPr>
        </p:nvGraphicFramePr>
        <p:xfrm>
          <a:off x="8100714" y="2557938"/>
          <a:ext cx="719758" cy="864000"/>
        </p:xfrm>
        <a:graphic>
          <a:graphicData uri="http://schemas.openxmlformats.org/drawingml/2006/table">
            <a:tbl>
              <a:tblPr>
                <a:tableStyleId>{5C22544A-7EE6-4342-B048-85BDC9FD1C3A}</a:tableStyleId>
              </a:tblPr>
              <a:tblGrid>
                <a:gridCol w="719758"/>
              </a:tblGrid>
              <a:tr h="288000">
                <a:tc>
                  <a:txBody>
                    <a:bodyPr/>
                    <a:lstStyle/>
                    <a:p>
                      <a:pPr algn="ctr"/>
                      <a:r>
                        <a:rPr lang="en-GB" sz="1000" dirty="0" smtClean="0"/>
                        <a:t>(15)</a:t>
                      </a:r>
                      <a:endParaRPr lang="en-GB" sz="1000" dirty="0"/>
                    </a:p>
                  </a:txBody>
                  <a:tcPr anchor="ctr">
                    <a:noFill/>
                  </a:tcPr>
                </a:tc>
              </a:tr>
              <a:tr h="288000">
                <a:tc>
                  <a:txBody>
                    <a:bodyPr/>
                    <a:lstStyle/>
                    <a:p>
                      <a:pPr algn="ctr"/>
                      <a:r>
                        <a:rPr lang="en-GB" sz="1000" dirty="0" smtClean="0"/>
                        <a:t>(5)</a:t>
                      </a:r>
                      <a:endParaRPr lang="en-GB" sz="1000" dirty="0"/>
                    </a:p>
                  </a:txBody>
                  <a:tcPr anchor="ctr">
                    <a:noFill/>
                  </a:tcPr>
                </a:tc>
              </a:tr>
              <a:tr h="288000">
                <a:tc>
                  <a:txBody>
                    <a:bodyPr/>
                    <a:lstStyle/>
                    <a:p>
                      <a:pPr algn="ctr"/>
                      <a:r>
                        <a:rPr lang="en-GB" sz="1000" dirty="0" smtClean="0"/>
                        <a:t>(2)</a:t>
                      </a:r>
                      <a:endParaRPr lang="en-GB" sz="1000" dirty="0"/>
                    </a:p>
                  </a:txBody>
                  <a:tcPr anchor="ctr">
                    <a:no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846294224"/>
              </p:ext>
            </p:extLst>
          </p:nvPr>
        </p:nvGraphicFramePr>
        <p:xfrm>
          <a:off x="8100714" y="3714353"/>
          <a:ext cx="719758" cy="864000"/>
        </p:xfrm>
        <a:graphic>
          <a:graphicData uri="http://schemas.openxmlformats.org/drawingml/2006/table">
            <a:tbl>
              <a:tblPr>
                <a:tableStyleId>{5C22544A-7EE6-4342-B048-85BDC9FD1C3A}</a:tableStyleId>
              </a:tblPr>
              <a:tblGrid>
                <a:gridCol w="719758"/>
              </a:tblGrid>
              <a:tr h="288000">
                <a:tc>
                  <a:txBody>
                    <a:bodyPr/>
                    <a:lstStyle/>
                    <a:p>
                      <a:pPr algn="ctr"/>
                      <a:r>
                        <a:rPr lang="en-GB" sz="1000" dirty="0" smtClean="0"/>
                        <a:t>(3)</a:t>
                      </a:r>
                      <a:endParaRPr lang="en-GB" sz="1000" dirty="0"/>
                    </a:p>
                  </a:txBody>
                  <a:tcPr anchor="ctr">
                    <a:noFill/>
                  </a:tcPr>
                </a:tc>
              </a:tr>
              <a:tr h="288000">
                <a:tc>
                  <a:txBody>
                    <a:bodyPr/>
                    <a:lstStyle/>
                    <a:p>
                      <a:pPr algn="ctr"/>
                      <a:r>
                        <a:rPr lang="en-GB" sz="1000" dirty="0" smtClean="0"/>
                        <a:t>(2)</a:t>
                      </a:r>
                      <a:endParaRPr lang="en-GB" sz="1000" dirty="0"/>
                    </a:p>
                  </a:txBody>
                  <a:tcPr anchor="ctr">
                    <a:noFill/>
                  </a:tcPr>
                </a:tc>
              </a:tr>
              <a:tr h="288000">
                <a:tc>
                  <a:txBody>
                    <a:bodyPr/>
                    <a:lstStyle/>
                    <a:p>
                      <a:pPr algn="ctr"/>
                      <a:endParaRPr lang="en-GB" sz="1000" dirty="0"/>
                    </a:p>
                  </a:txBody>
                  <a:tcPr anchor="ctr">
                    <a:noFill/>
                  </a:tcPr>
                </a:tc>
              </a:tr>
            </a:tbl>
          </a:graphicData>
        </a:graphic>
      </p:graphicFrame>
      <p:sp>
        <p:nvSpPr>
          <p:cNvPr id="24" name="Text Box 65"/>
          <p:cNvSpPr txBox="1">
            <a:spLocks noChangeArrowheads="1"/>
          </p:cNvSpPr>
          <p:nvPr/>
        </p:nvSpPr>
        <p:spPr bwMode="auto">
          <a:xfrm>
            <a:off x="4680150" y="4515793"/>
            <a:ext cx="413999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1200">
                <a:solidFill>
                  <a:schemeClr val="tx1"/>
                </a:solidFill>
                <a:latin typeface="Arial" charset="0"/>
                <a:ea typeface="ＭＳ Ｐゴシック" pitchFamily="34" charset="-128"/>
              </a:defRPr>
            </a:lvl1pPr>
            <a:lvl2pPr marL="571500" eaLnBrk="0" hangingPunct="0">
              <a:defRPr sz="1200">
                <a:solidFill>
                  <a:schemeClr val="tx1"/>
                </a:solidFill>
                <a:latin typeface="Arial" charset="0"/>
                <a:ea typeface="ＭＳ Ｐゴシック" pitchFamily="34" charset="-128"/>
              </a:defRPr>
            </a:lvl2pPr>
            <a:lvl3pPr marL="1143000" eaLnBrk="0" hangingPunct="0">
              <a:defRPr sz="1200">
                <a:solidFill>
                  <a:schemeClr val="tx1"/>
                </a:solidFill>
                <a:latin typeface="Arial" charset="0"/>
                <a:ea typeface="ＭＳ Ｐゴシック" pitchFamily="34" charset="-128"/>
              </a:defRPr>
            </a:lvl3pPr>
            <a:lvl4pPr marL="1714500" eaLnBrk="0" hangingPunct="0">
              <a:defRPr sz="1200">
                <a:solidFill>
                  <a:schemeClr val="tx1"/>
                </a:solidFill>
                <a:latin typeface="Arial" charset="0"/>
                <a:ea typeface="ＭＳ Ｐゴシック" pitchFamily="34" charset="-128"/>
              </a:defRPr>
            </a:lvl4pPr>
            <a:lvl5pPr marL="2286000" eaLnBrk="0" hangingPunct="0">
              <a:defRPr sz="1200">
                <a:solidFill>
                  <a:schemeClr val="tx1"/>
                </a:solidFill>
                <a:latin typeface="Arial" charset="0"/>
                <a:ea typeface="ＭＳ Ｐゴシック" pitchFamily="34" charset="-128"/>
              </a:defRPr>
            </a:lvl5pPr>
            <a:lvl6pPr marL="2743200" eaLnBrk="0" fontAlgn="base" hangingPunct="0">
              <a:spcBef>
                <a:spcPct val="0"/>
              </a:spcBef>
              <a:spcAft>
                <a:spcPct val="0"/>
              </a:spcAft>
              <a:defRPr sz="1200">
                <a:solidFill>
                  <a:schemeClr val="tx1"/>
                </a:solidFill>
                <a:latin typeface="Arial" charset="0"/>
                <a:ea typeface="ＭＳ Ｐゴシック" pitchFamily="34" charset="-128"/>
              </a:defRPr>
            </a:lvl6pPr>
            <a:lvl7pPr marL="3200400" eaLnBrk="0" fontAlgn="base" hangingPunct="0">
              <a:spcBef>
                <a:spcPct val="0"/>
              </a:spcBef>
              <a:spcAft>
                <a:spcPct val="0"/>
              </a:spcAft>
              <a:defRPr sz="1200">
                <a:solidFill>
                  <a:schemeClr val="tx1"/>
                </a:solidFill>
                <a:latin typeface="Arial" charset="0"/>
                <a:ea typeface="ＭＳ Ｐゴシック" pitchFamily="34" charset="-128"/>
              </a:defRPr>
            </a:lvl7pPr>
            <a:lvl8pPr marL="3657600" eaLnBrk="0" fontAlgn="base" hangingPunct="0">
              <a:spcBef>
                <a:spcPct val="0"/>
              </a:spcBef>
              <a:spcAft>
                <a:spcPct val="0"/>
              </a:spcAft>
              <a:defRPr sz="1200">
                <a:solidFill>
                  <a:schemeClr val="tx1"/>
                </a:solidFill>
                <a:latin typeface="Arial" charset="0"/>
                <a:ea typeface="ＭＳ Ｐゴシック" pitchFamily="34" charset="-128"/>
              </a:defRPr>
            </a:lvl8pPr>
            <a:lvl9pPr marL="4114800" eaLnBrk="0" fontAlgn="base" hangingPunct="0">
              <a:spcBef>
                <a:spcPct val="0"/>
              </a:spcBef>
              <a:spcAft>
                <a:spcPct val="0"/>
              </a:spcAft>
              <a:defRPr sz="1200">
                <a:solidFill>
                  <a:schemeClr val="tx1"/>
                </a:solidFill>
                <a:latin typeface="Arial" charset="0"/>
                <a:ea typeface="ＭＳ Ｐゴシック" pitchFamily="34" charset="-128"/>
              </a:defRPr>
            </a:lvl9pPr>
          </a:lstStyle>
          <a:p>
            <a:pPr>
              <a:spcBef>
                <a:spcPct val="50000"/>
              </a:spcBef>
            </a:pPr>
            <a:r>
              <a:rPr lang="en-GB" sz="900" dirty="0" smtClean="0">
                <a:solidFill>
                  <a:srgbClr val="333333"/>
                </a:solidFill>
                <a:latin typeface="Segoe UI"/>
              </a:rPr>
              <a:t>Figures in brackets show Q4 2017 business mix</a:t>
            </a:r>
            <a:endParaRPr lang="en-US" sz="900" dirty="0">
              <a:solidFill>
                <a:srgbClr val="333333"/>
              </a:solidFill>
              <a:latin typeface="Segoe UI"/>
            </a:endParaRPr>
          </a:p>
        </p:txBody>
      </p:sp>
    </p:spTree>
    <p:extLst>
      <p:ext uri="{BB962C8B-B14F-4D97-AF65-F5344CB8AC3E}">
        <p14:creationId xmlns:p14="http://schemas.microsoft.com/office/powerpoint/2010/main" val="183161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Confidence in business outlook…</a:t>
            </a:r>
          </a:p>
        </p:txBody>
      </p:sp>
      <p:sp>
        <p:nvSpPr>
          <p:cNvPr id="4" name="Slide Number Placeholder 3"/>
          <p:cNvSpPr>
            <a:spLocks noGrp="1"/>
          </p:cNvSpPr>
          <p:nvPr>
            <p:ph type="sldNum" sz="quarter" idx="12"/>
          </p:nvPr>
        </p:nvSpPr>
        <p:spPr/>
        <p:txBody>
          <a:bodyPr/>
          <a:lstStyle/>
          <a:p>
            <a:fld id="{63515CFE-468B-A645-8B8D-335FF48585A6}" type="slidenum">
              <a:rPr lang="en-GB" smtClean="0"/>
              <a:pPr/>
              <a:t>11</a:t>
            </a:fld>
            <a:endParaRPr lang="en-GB" dirty="0"/>
          </a:p>
        </p:txBody>
      </p:sp>
      <p:sp>
        <p:nvSpPr>
          <p:cNvPr id="6" name="Text Placeholder 5"/>
          <p:cNvSpPr>
            <a:spLocks noGrp="1"/>
          </p:cNvSpPr>
          <p:nvPr>
            <p:ph type="body" sz="quarter" idx="16"/>
          </p:nvPr>
        </p:nvSpPr>
        <p:spPr/>
        <p:txBody>
          <a:bodyPr/>
          <a:lstStyle/>
          <a:p>
            <a:r>
              <a:rPr lang="en-GB" dirty="0" smtClean="0">
                <a:solidFill>
                  <a:schemeClr val="tx1"/>
                </a:solidFill>
              </a:rPr>
              <a:t>Q1 saw a small uplift in strength of confidence, with more saying they were ‘very confident’ and fewer ‘fairly confident</a:t>
            </a:r>
            <a:endParaRPr lang="en-GB" dirty="0">
              <a:solidFill>
                <a:schemeClr val="tx1"/>
              </a:solidFill>
            </a:endParaRPr>
          </a:p>
        </p:txBody>
      </p:sp>
      <p:sp>
        <p:nvSpPr>
          <p:cNvPr id="26" name="Rectangle 25"/>
          <p:cNvSpPr/>
          <p:nvPr/>
        </p:nvSpPr>
        <p:spPr bwMode="auto">
          <a:xfrm rot="10800000" flipV="1">
            <a:off x="3238296" y="987426"/>
            <a:ext cx="2664000" cy="270000"/>
          </a:xfrm>
          <a:prstGeom prst="rect">
            <a:avLst/>
          </a:prstGeom>
          <a:solidFill>
            <a:schemeClr val="tx1">
              <a:lumMod val="60000"/>
              <a:lumOff val="40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0" tIns="38963" rIns="77925" bIns="38963" numCol="1" spcCol="0" rtlCol="0" fromWordArt="0" anchor="ctr" anchorCtr="0" forceAA="0" compatLnSpc="1">
            <a:prstTxWarp prst="textNoShape">
              <a:avLst/>
            </a:prstTxWarp>
            <a:noAutofit/>
          </a:bodyPr>
          <a:lstStyle/>
          <a:p>
            <a:pPr marL="87313" eaLnBrk="0" fontAlgn="base" hangingPunct="0">
              <a:spcBef>
                <a:spcPct val="0"/>
              </a:spcBef>
              <a:spcAft>
                <a:spcPct val="0"/>
              </a:spcAft>
            </a:pPr>
            <a:r>
              <a:rPr lang="en-GB" sz="1200" dirty="0">
                <a:solidFill>
                  <a:schemeClr val="bg1"/>
                </a:solidFill>
                <a:latin typeface="Segoe UI" pitchFamily="34" charset="0"/>
                <a:cs typeface="Segoe UI" pitchFamily="34" charset="0"/>
              </a:rPr>
              <a:t>…for intermediary sector</a:t>
            </a:r>
          </a:p>
        </p:txBody>
      </p:sp>
      <p:sp>
        <p:nvSpPr>
          <p:cNvPr id="28" name="Rectangle 27"/>
          <p:cNvSpPr/>
          <p:nvPr/>
        </p:nvSpPr>
        <p:spPr bwMode="auto">
          <a:xfrm rot="10800000" flipV="1">
            <a:off x="6156150" y="987427"/>
            <a:ext cx="2664000" cy="270000"/>
          </a:xfrm>
          <a:prstGeom prst="rect">
            <a:avLst/>
          </a:prstGeom>
          <a:solidFill>
            <a:schemeClr val="tx1">
              <a:lumMod val="60000"/>
              <a:lumOff val="40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0" tIns="38963" rIns="77925" bIns="38963" numCol="1" spcCol="0" rtlCol="0" fromWordArt="0" anchor="ctr" anchorCtr="0" forceAA="0" compatLnSpc="1">
            <a:prstTxWarp prst="textNoShape">
              <a:avLst/>
            </a:prstTxWarp>
            <a:noAutofit/>
          </a:bodyPr>
          <a:lstStyle/>
          <a:p>
            <a:pPr marL="87313" eaLnBrk="0" fontAlgn="base" hangingPunct="0">
              <a:spcBef>
                <a:spcPct val="0"/>
              </a:spcBef>
              <a:spcAft>
                <a:spcPct val="0"/>
              </a:spcAft>
            </a:pPr>
            <a:r>
              <a:rPr lang="en-GB" sz="1200" dirty="0">
                <a:solidFill>
                  <a:schemeClr val="bg1"/>
                </a:solidFill>
                <a:latin typeface="Segoe UI" pitchFamily="34" charset="0"/>
                <a:cs typeface="Segoe UI" pitchFamily="34" charset="0"/>
              </a:rPr>
              <a:t>…for own business</a:t>
            </a:r>
          </a:p>
        </p:txBody>
      </p:sp>
      <p:sp>
        <p:nvSpPr>
          <p:cNvPr id="29" name="Rectangle 28"/>
          <p:cNvSpPr/>
          <p:nvPr/>
        </p:nvSpPr>
        <p:spPr bwMode="auto">
          <a:xfrm rot="10800000" flipV="1">
            <a:off x="320442" y="987425"/>
            <a:ext cx="2664000" cy="270000"/>
          </a:xfrm>
          <a:prstGeom prst="rect">
            <a:avLst/>
          </a:prstGeom>
          <a:solidFill>
            <a:schemeClr val="tx1">
              <a:lumMod val="60000"/>
              <a:lumOff val="40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0" tIns="38963" rIns="77925" bIns="38963" numCol="1" spcCol="0" rtlCol="0" fromWordArt="0" anchor="ctr" anchorCtr="0" forceAA="0" compatLnSpc="1">
            <a:prstTxWarp prst="textNoShape">
              <a:avLst/>
            </a:prstTxWarp>
            <a:noAutofit/>
          </a:bodyPr>
          <a:lstStyle/>
          <a:p>
            <a:pPr marL="87313" eaLnBrk="0" fontAlgn="base" hangingPunct="0">
              <a:spcBef>
                <a:spcPct val="0"/>
              </a:spcBef>
              <a:spcAft>
                <a:spcPct val="0"/>
              </a:spcAft>
            </a:pPr>
            <a:r>
              <a:rPr lang="en-GB" sz="1200" dirty="0">
                <a:solidFill>
                  <a:schemeClr val="bg1"/>
                </a:solidFill>
                <a:latin typeface="Segoe UI" pitchFamily="34" charset="0"/>
                <a:cs typeface="Segoe UI" pitchFamily="34" charset="0"/>
              </a:rPr>
              <a:t>…for mortgage industry</a:t>
            </a:r>
          </a:p>
        </p:txBody>
      </p:sp>
      <p:sp>
        <p:nvSpPr>
          <p:cNvPr id="30" name="Footer Placeholder 2"/>
          <p:cNvSpPr>
            <a:spLocks noGrp="1"/>
          </p:cNvSpPr>
          <p:nvPr>
            <p:ph type="ftr" sz="quarter" idx="11"/>
          </p:nvPr>
        </p:nvSpPr>
        <p:spPr>
          <a:xfrm>
            <a:off x="827584" y="4803775"/>
            <a:ext cx="7272808" cy="215900"/>
          </a:xfrm>
        </p:spPr>
        <p:txBody>
          <a:bodyPr/>
          <a:lstStyle/>
          <a:p>
            <a:r>
              <a:rPr lang="en-GB" dirty="0"/>
              <a:t>QH1a. Currently, how confident do you feel about the business outlook for the mortgage industry?</a:t>
            </a:r>
          </a:p>
          <a:p>
            <a:r>
              <a:rPr lang="en-GB" dirty="0"/>
              <a:t>QH1b. And how confident do you feel about the business outlook for the intermediary sector of the mortgage industry?</a:t>
            </a:r>
          </a:p>
          <a:p>
            <a:r>
              <a:rPr lang="en-GB" dirty="0"/>
              <a:t>QH1c. And how confident do you feel about the business outlook for your own firm? </a:t>
            </a:r>
          </a:p>
          <a:p>
            <a:r>
              <a:rPr lang="en-GB" dirty="0"/>
              <a:t>Base: All respondents (300)</a:t>
            </a:r>
          </a:p>
        </p:txBody>
      </p:sp>
      <p:grpSp>
        <p:nvGrpSpPr>
          <p:cNvPr id="3" name="Group 2"/>
          <p:cNvGrpSpPr/>
          <p:nvPr/>
        </p:nvGrpSpPr>
        <p:grpSpPr>
          <a:xfrm>
            <a:off x="320441" y="1347614"/>
            <a:ext cx="2664002" cy="2866039"/>
            <a:chOff x="320441" y="1491629"/>
            <a:chExt cx="2664002" cy="2866039"/>
          </a:xfrm>
        </p:grpSpPr>
        <p:graphicFrame>
          <p:nvGraphicFramePr>
            <p:cNvPr id="32" name="Chart 31"/>
            <p:cNvGraphicFramePr/>
            <p:nvPr>
              <p:extLst>
                <p:ext uri="{D42A27DB-BD31-4B8C-83A1-F6EECF244321}">
                  <p14:modId xmlns:p14="http://schemas.microsoft.com/office/powerpoint/2010/main" val="512703051"/>
                </p:ext>
              </p:extLst>
            </p:nvPr>
          </p:nvGraphicFramePr>
          <p:xfrm>
            <a:off x="320441" y="1491629"/>
            <a:ext cx="2664002" cy="2866039"/>
          </p:xfrm>
          <a:graphic>
            <a:graphicData uri="http://schemas.openxmlformats.org/drawingml/2006/chart">
              <c:chart xmlns:c="http://schemas.openxmlformats.org/drawingml/2006/chart" xmlns:r="http://schemas.openxmlformats.org/officeDocument/2006/relationships" r:id="rId2"/>
            </a:graphicData>
          </a:graphic>
        </p:graphicFrame>
        <p:sp>
          <p:nvSpPr>
            <p:cNvPr id="33" name="TextBox 32"/>
            <p:cNvSpPr txBox="1"/>
            <p:nvPr/>
          </p:nvSpPr>
          <p:spPr>
            <a:xfrm>
              <a:off x="440483" y="4060197"/>
              <a:ext cx="476370" cy="263353"/>
            </a:xfrm>
            <a:prstGeom prst="rect">
              <a:avLst/>
            </a:prstGeom>
            <a:noFill/>
          </p:spPr>
          <p:txBody>
            <a:bodyPr wrap="none" lIns="77925" tIns="38963" rIns="77925" bIns="38963" rtlCol="0">
              <a:spAutoFit/>
            </a:bodyPr>
            <a:lstStyle/>
            <a:p>
              <a:r>
                <a:rPr lang="en-GB" sz="1200" dirty="0" smtClean="0">
                  <a:solidFill>
                    <a:srgbClr val="333333"/>
                  </a:solidFill>
                  <a:latin typeface="Segoe UI Semibold" pitchFamily="34" charset="0"/>
                </a:rPr>
                <a:t>2016</a:t>
              </a:r>
              <a:endParaRPr lang="en-GB" sz="1200" dirty="0">
                <a:solidFill>
                  <a:srgbClr val="333333"/>
                </a:solidFill>
                <a:latin typeface="Segoe UI Semibold" pitchFamily="34" charset="0"/>
              </a:endParaRPr>
            </a:p>
          </p:txBody>
        </p:sp>
        <p:sp>
          <p:nvSpPr>
            <p:cNvPr id="34" name="TextBox 33"/>
            <p:cNvSpPr txBox="1"/>
            <p:nvPr/>
          </p:nvSpPr>
          <p:spPr>
            <a:xfrm>
              <a:off x="1414256" y="4060197"/>
              <a:ext cx="471561" cy="263353"/>
            </a:xfrm>
            <a:prstGeom prst="rect">
              <a:avLst/>
            </a:prstGeom>
            <a:noFill/>
          </p:spPr>
          <p:txBody>
            <a:bodyPr wrap="none" lIns="77925" tIns="38963" rIns="77925" bIns="38963" rtlCol="0">
              <a:spAutoFit/>
            </a:bodyPr>
            <a:lstStyle/>
            <a:p>
              <a:r>
                <a:rPr lang="en-GB" sz="1200" dirty="0" smtClean="0">
                  <a:solidFill>
                    <a:srgbClr val="333333"/>
                  </a:solidFill>
                  <a:latin typeface="Segoe UI Semibold" pitchFamily="34" charset="0"/>
                </a:rPr>
                <a:t>2017</a:t>
              </a:r>
              <a:endParaRPr lang="en-GB" sz="1200" dirty="0">
                <a:solidFill>
                  <a:srgbClr val="333333"/>
                </a:solidFill>
                <a:latin typeface="Segoe UI Semibold" pitchFamily="34" charset="0"/>
              </a:endParaRPr>
            </a:p>
          </p:txBody>
        </p:sp>
        <p:sp>
          <p:nvSpPr>
            <p:cNvPr id="35" name="TextBox 34"/>
            <p:cNvSpPr txBox="1"/>
            <p:nvPr/>
          </p:nvSpPr>
          <p:spPr>
            <a:xfrm>
              <a:off x="2339752" y="4060197"/>
              <a:ext cx="474767" cy="263353"/>
            </a:xfrm>
            <a:prstGeom prst="rect">
              <a:avLst/>
            </a:prstGeom>
            <a:noFill/>
          </p:spPr>
          <p:txBody>
            <a:bodyPr wrap="none" lIns="77925" tIns="38963" rIns="77925" bIns="38963" rtlCol="0">
              <a:spAutoFit/>
            </a:bodyPr>
            <a:lstStyle/>
            <a:p>
              <a:r>
                <a:rPr lang="en-GB" sz="1200" dirty="0" smtClean="0">
                  <a:solidFill>
                    <a:srgbClr val="333333"/>
                  </a:solidFill>
                  <a:latin typeface="Segoe UI Semibold" pitchFamily="34" charset="0"/>
                </a:rPr>
                <a:t>2018</a:t>
              </a:r>
              <a:endParaRPr lang="en-GB" sz="1200" dirty="0">
                <a:solidFill>
                  <a:srgbClr val="333333"/>
                </a:solidFill>
                <a:latin typeface="Segoe UI Semibold" pitchFamily="34" charset="0"/>
              </a:endParaRPr>
            </a:p>
          </p:txBody>
        </p:sp>
      </p:grpSp>
      <p:grpSp>
        <p:nvGrpSpPr>
          <p:cNvPr id="36" name="Group 35"/>
          <p:cNvGrpSpPr/>
          <p:nvPr/>
        </p:nvGrpSpPr>
        <p:grpSpPr>
          <a:xfrm>
            <a:off x="3238294" y="1347614"/>
            <a:ext cx="2664002" cy="2866039"/>
            <a:chOff x="320441" y="1491629"/>
            <a:chExt cx="2664002" cy="2866039"/>
          </a:xfrm>
        </p:grpSpPr>
        <p:graphicFrame>
          <p:nvGraphicFramePr>
            <p:cNvPr id="37" name="Chart 36"/>
            <p:cNvGraphicFramePr/>
            <p:nvPr>
              <p:extLst>
                <p:ext uri="{D42A27DB-BD31-4B8C-83A1-F6EECF244321}">
                  <p14:modId xmlns:p14="http://schemas.microsoft.com/office/powerpoint/2010/main" val="1111323266"/>
                </p:ext>
              </p:extLst>
            </p:nvPr>
          </p:nvGraphicFramePr>
          <p:xfrm>
            <a:off x="320441" y="1491629"/>
            <a:ext cx="2664002" cy="2866039"/>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p:cNvSpPr txBox="1"/>
            <p:nvPr/>
          </p:nvSpPr>
          <p:spPr>
            <a:xfrm>
              <a:off x="440483" y="4060197"/>
              <a:ext cx="476370" cy="263353"/>
            </a:xfrm>
            <a:prstGeom prst="rect">
              <a:avLst/>
            </a:prstGeom>
            <a:noFill/>
          </p:spPr>
          <p:txBody>
            <a:bodyPr wrap="none" lIns="77925" tIns="38963" rIns="77925" bIns="38963" rtlCol="0">
              <a:spAutoFit/>
            </a:bodyPr>
            <a:lstStyle/>
            <a:p>
              <a:r>
                <a:rPr lang="en-GB" sz="1200" dirty="0" smtClean="0">
                  <a:solidFill>
                    <a:srgbClr val="333333"/>
                  </a:solidFill>
                  <a:latin typeface="Segoe UI Semibold" pitchFamily="34" charset="0"/>
                </a:rPr>
                <a:t>2016</a:t>
              </a:r>
              <a:endParaRPr lang="en-GB" sz="1200" dirty="0">
                <a:solidFill>
                  <a:srgbClr val="333333"/>
                </a:solidFill>
                <a:latin typeface="Segoe UI Semibold" pitchFamily="34" charset="0"/>
              </a:endParaRPr>
            </a:p>
          </p:txBody>
        </p:sp>
        <p:sp>
          <p:nvSpPr>
            <p:cNvPr id="39" name="TextBox 38"/>
            <p:cNvSpPr txBox="1"/>
            <p:nvPr/>
          </p:nvSpPr>
          <p:spPr>
            <a:xfrm>
              <a:off x="1414256" y="4060197"/>
              <a:ext cx="471561" cy="263353"/>
            </a:xfrm>
            <a:prstGeom prst="rect">
              <a:avLst/>
            </a:prstGeom>
            <a:noFill/>
          </p:spPr>
          <p:txBody>
            <a:bodyPr wrap="none" lIns="77925" tIns="38963" rIns="77925" bIns="38963" rtlCol="0">
              <a:spAutoFit/>
            </a:bodyPr>
            <a:lstStyle/>
            <a:p>
              <a:r>
                <a:rPr lang="en-GB" sz="1200" dirty="0" smtClean="0">
                  <a:solidFill>
                    <a:srgbClr val="333333"/>
                  </a:solidFill>
                  <a:latin typeface="Segoe UI Semibold" pitchFamily="34" charset="0"/>
                </a:rPr>
                <a:t>2017</a:t>
              </a:r>
              <a:endParaRPr lang="en-GB" sz="1200" dirty="0">
                <a:solidFill>
                  <a:srgbClr val="333333"/>
                </a:solidFill>
                <a:latin typeface="Segoe UI Semibold" pitchFamily="34" charset="0"/>
              </a:endParaRPr>
            </a:p>
          </p:txBody>
        </p:sp>
        <p:sp>
          <p:nvSpPr>
            <p:cNvPr id="40" name="TextBox 39"/>
            <p:cNvSpPr txBox="1"/>
            <p:nvPr/>
          </p:nvSpPr>
          <p:spPr>
            <a:xfrm>
              <a:off x="2339752" y="4060197"/>
              <a:ext cx="474767" cy="263353"/>
            </a:xfrm>
            <a:prstGeom prst="rect">
              <a:avLst/>
            </a:prstGeom>
            <a:noFill/>
          </p:spPr>
          <p:txBody>
            <a:bodyPr wrap="none" lIns="77925" tIns="38963" rIns="77925" bIns="38963" rtlCol="0">
              <a:spAutoFit/>
            </a:bodyPr>
            <a:lstStyle/>
            <a:p>
              <a:r>
                <a:rPr lang="en-GB" sz="1200" dirty="0" smtClean="0">
                  <a:solidFill>
                    <a:srgbClr val="333333"/>
                  </a:solidFill>
                  <a:latin typeface="Segoe UI Semibold" pitchFamily="34" charset="0"/>
                </a:rPr>
                <a:t>2018</a:t>
              </a:r>
              <a:endParaRPr lang="en-GB" sz="1200" dirty="0">
                <a:solidFill>
                  <a:srgbClr val="333333"/>
                </a:solidFill>
                <a:latin typeface="Segoe UI Semibold" pitchFamily="34" charset="0"/>
              </a:endParaRPr>
            </a:p>
          </p:txBody>
        </p:sp>
      </p:grpSp>
      <p:grpSp>
        <p:nvGrpSpPr>
          <p:cNvPr id="41" name="Group 40"/>
          <p:cNvGrpSpPr/>
          <p:nvPr/>
        </p:nvGrpSpPr>
        <p:grpSpPr>
          <a:xfrm>
            <a:off x="6156150" y="1347614"/>
            <a:ext cx="2664002" cy="2866039"/>
            <a:chOff x="320441" y="1491629"/>
            <a:chExt cx="2664002" cy="2866039"/>
          </a:xfrm>
        </p:grpSpPr>
        <p:graphicFrame>
          <p:nvGraphicFramePr>
            <p:cNvPr id="42" name="Chart 41"/>
            <p:cNvGraphicFramePr/>
            <p:nvPr>
              <p:extLst>
                <p:ext uri="{D42A27DB-BD31-4B8C-83A1-F6EECF244321}">
                  <p14:modId xmlns:p14="http://schemas.microsoft.com/office/powerpoint/2010/main" val="2615544949"/>
                </p:ext>
              </p:extLst>
            </p:nvPr>
          </p:nvGraphicFramePr>
          <p:xfrm>
            <a:off x="320441" y="1491629"/>
            <a:ext cx="2664002" cy="2866039"/>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p:cNvSpPr txBox="1"/>
            <p:nvPr/>
          </p:nvSpPr>
          <p:spPr>
            <a:xfrm>
              <a:off x="440483" y="4060197"/>
              <a:ext cx="476370" cy="263353"/>
            </a:xfrm>
            <a:prstGeom prst="rect">
              <a:avLst/>
            </a:prstGeom>
            <a:noFill/>
          </p:spPr>
          <p:txBody>
            <a:bodyPr wrap="none" lIns="77925" tIns="38963" rIns="77925" bIns="38963" rtlCol="0">
              <a:spAutoFit/>
            </a:bodyPr>
            <a:lstStyle/>
            <a:p>
              <a:r>
                <a:rPr lang="en-GB" sz="1200" dirty="0" smtClean="0">
                  <a:solidFill>
                    <a:srgbClr val="333333"/>
                  </a:solidFill>
                  <a:latin typeface="Segoe UI Semibold" pitchFamily="34" charset="0"/>
                </a:rPr>
                <a:t>2016</a:t>
              </a:r>
              <a:endParaRPr lang="en-GB" sz="1200" dirty="0">
                <a:solidFill>
                  <a:srgbClr val="333333"/>
                </a:solidFill>
                <a:latin typeface="Segoe UI Semibold" pitchFamily="34" charset="0"/>
              </a:endParaRPr>
            </a:p>
          </p:txBody>
        </p:sp>
        <p:sp>
          <p:nvSpPr>
            <p:cNvPr id="44" name="TextBox 43"/>
            <p:cNvSpPr txBox="1"/>
            <p:nvPr/>
          </p:nvSpPr>
          <p:spPr>
            <a:xfrm>
              <a:off x="1414256" y="4060197"/>
              <a:ext cx="471561" cy="263353"/>
            </a:xfrm>
            <a:prstGeom prst="rect">
              <a:avLst/>
            </a:prstGeom>
            <a:noFill/>
          </p:spPr>
          <p:txBody>
            <a:bodyPr wrap="none" lIns="77925" tIns="38963" rIns="77925" bIns="38963" rtlCol="0">
              <a:spAutoFit/>
            </a:bodyPr>
            <a:lstStyle/>
            <a:p>
              <a:r>
                <a:rPr lang="en-GB" sz="1200" dirty="0" smtClean="0">
                  <a:solidFill>
                    <a:srgbClr val="333333"/>
                  </a:solidFill>
                  <a:latin typeface="Segoe UI Semibold" pitchFamily="34" charset="0"/>
                </a:rPr>
                <a:t>2017</a:t>
              </a:r>
              <a:endParaRPr lang="en-GB" sz="1200" dirty="0">
                <a:solidFill>
                  <a:srgbClr val="333333"/>
                </a:solidFill>
                <a:latin typeface="Segoe UI Semibold" pitchFamily="34" charset="0"/>
              </a:endParaRPr>
            </a:p>
          </p:txBody>
        </p:sp>
        <p:sp>
          <p:nvSpPr>
            <p:cNvPr id="45" name="TextBox 44"/>
            <p:cNvSpPr txBox="1"/>
            <p:nvPr/>
          </p:nvSpPr>
          <p:spPr>
            <a:xfrm>
              <a:off x="2339752" y="4060197"/>
              <a:ext cx="474767" cy="263353"/>
            </a:xfrm>
            <a:prstGeom prst="rect">
              <a:avLst/>
            </a:prstGeom>
            <a:noFill/>
          </p:spPr>
          <p:txBody>
            <a:bodyPr wrap="none" lIns="77925" tIns="38963" rIns="77925" bIns="38963" rtlCol="0">
              <a:spAutoFit/>
            </a:bodyPr>
            <a:lstStyle/>
            <a:p>
              <a:r>
                <a:rPr lang="en-GB" sz="1200" dirty="0" smtClean="0">
                  <a:solidFill>
                    <a:srgbClr val="333333"/>
                  </a:solidFill>
                  <a:latin typeface="Segoe UI Semibold" pitchFamily="34" charset="0"/>
                </a:rPr>
                <a:t>2018</a:t>
              </a:r>
              <a:endParaRPr lang="en-GB" sz="1200" dirty="0">
                <a:solidFill>
                  <a:srgbClr val="333333"/>
                </a:solidFill>
                <a:latin typeface="Segoe UI Semibold" pitchFamily="34" charset="0"/>
              </a:endParaRPr>
            </a:p>
          </p:txBody>
        </p:sp>
      </p:grpSp>
      <p:grpSp>
        <p:nvGrpSpPr>
          <p:cNvPr id="53" name="Group 52"/>
          <p:cNvGrpSpPr/>
          <p:nvPr/>
        </p:nvGrpSpPr>
        <p:grpSpPr>
          <a:xfrm>
            <a:off x="1522946" y="4299942"/>
            <a:ext cx="6098107" cy="237924"/>
            <a:chOff x="1583577" y="4329958"/>
            <a:chExt cx="6098107" cy="237924"/>
          </a:xfrm>
        </p:grpSpPr>
        <p:sp>
          <p:nvSpPr>
            <p:cNvPr id="47" name="Text Box 53"/>
            <p:cNvSpPr txBox="1">
              <a:spLocks noChangeArrowheads="1"/>
            </p:cNvSpPr>
            <p:nvPr/>
          </p:nvSpPr>
          <p:spPr bwMode="auto">
            <a:xfrm>
              <a:off x="1699330" y="4329958"/>
              <a:ext cx="108027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900" dirty="0"/>
                <a:t>Very </a:t>
              </a:r>
              <a:r>
                <a:rPr lang="en-GB" sz="900" dirty="0" smtClean="0"/>
                <a:t>confident</a:t>
              </a:r>
            </a:p>
          </p:txBody>
        </p:sp>
        <p:grpSp>
          <p:nvGrpSpPr>
            <p:cNvPr id="48" name="Group 57"/>
            <p:cNvGrpSpPr>
              <a:grpSpLocks/>
            </p:cNvGrpSpPr>
            <p:nvPr/>
          </p:nvGrpSpPr>
          <p:grpSpPr bwMode="auto">
            <a:xfrm>
              <a:off x="1583577" y="4388966"/>
              <a:ext cx="4930800" cy="127000"/>
              <a:chOff x="4434" y="612"/>
              <a:chExt cx="4694" cy="96"/>
            </a:xfrm>
          </p:grpSpPr>
          <p:sp>
            <p:nvSpPr>
              <p:cNvPr id="49" name="Rectangle 52"/>
              <p:cNvSpPr>
                <a:spLocks noChangeArrowheads="1"/>
              </p:cNvSpPr>
              <p:nvPr/>
            </p:nvSpPr>
            <p:spPr bwMode="auto">
              <a:xfrm>
                <a:off x="4434" y="612"/>
                <a:ext cx="96" cy="96"/>
              </a:xfrm>
              <a:prstGeom prst="rect">
                <a:avLst/>
              </a:prstGeom>
              <a:solidFill>
                <a:srgbClr val="00B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0" name="Rectangle 54"/>
              <p:cNvSpPr>
                <a:spLocks noChangeArrowheads="1"/>
              </p:cNvSpPr>
              <p:nvPr/>
            </p:nvSpPr>
            <p:spPr bwMode="auto">
              <a:xfrm>
                <a:off x="5967" y="612"/>
                <a:ext cx="96" cy="96"/>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1" name="Rectangle 55"/>
              <p:cNvSpPr>
                <a:spLocks noChangeArrowheads="1"/>
              </p:cNvSpPr>
              <p:nvPr/>
            </p:nvSpPr>
            <p:spPr bwMode="auto">
              <a:xfrm>
                <a:off x="7499" y="612"/>
                <a:ext cx="96" cy="96"/>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2" name="Rectangle 56"/>
              <p:cNvSpPr>
                <a:spLocks noChangeArrowheads="1"/>
              </p:cNvSpPr>
              <p:nvPr/>
            </p:nvSpPr>
            <p:spPr bwMode="auto">
              <a:xfrm>
                <a:off x="9032" y="612"/>
                <a:ext cx="96" cy="96"/>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5" name="Rectangle 4"/>
            <p:cNvSpPr/>
            <p:nvPr/>
          </p:nvSpPr>
          <p:spPr>
            <a:xfrm>
              <a:off x="3294756" y="4336870"/>
              <a:ext cx="965329" cy="230832"/>
            </a:xfrm>
            <a:prstGeom prst="rect">
              <a:avLst/>
            </a:prstGeom>
          </p:spPr>
          <p:txBody>
            <a:bodyPr wrap="none">
              <a:spAutoFit/>
            </a:bodyPr>
            <a:lstStyle/>
            <a:p>
              <a:pPr lvl="0">
                <a:spcBef>
                  <a:spcPct val="50000"/>
                </a:spcBef>
              </a:pPr>
              <a:r>
                <a:rPr lang="en-GB" sz="900" dirty="0">
                  <a:solidFill>
                    <a:srgbClr val="4A5B73"/>
                  </a:solidFill>
                </a:rPr>
                <a:t>Fairly confident</a:t>
              </a:r>
            </a:p>
          </p:txBody>
        </p:sp>
        <p:sp>
          <p:nvSpPr>
            <p:cNvPr id="7" name="Rectangle 6"/>
            <p:cNvSpPr/>
            <p:nvPr/>
          </p:nvSpPr>
          <p:spPr>
            <a:xfrm>
              <a:off x="4904041" y="4337050"/>
              <a:ext cx="1135247" cy="230832"/>
            </a:xfrm>
            <a:prstGeom prst="rect">
              <a:avLst/>
            </a:prstGeom>
          </p:spPr>
          <p:txBody>
            <a:bodyPr wrap="none">
              <a:spAutoFit/>
            </a:bodyPr>
            <a:lstStyle/>
            <a:p>
              <a:pPr lvl="0">
                <a:spcBef>
                  <a:spcPct val="50000"/>
                </a:spcBef>
              </a:pPr>
              <a:r>
                <a:rPr lang="en-GB" sz="900" dirty="0">
                  <a:solidFill>
                    <a:srgbClr val="4A5B73"/>
                  </a:solidFill>
                </a:rPr>
                <a:t>Not very confident</a:t>
              </a:r>
            </a:p>
          </p:txBody>
        </p:sp>
        <p:sp>
          <p:nvSpPr>
            <p:cNvPr id="8" name="Rectangle 7"/>
            <p:cNvSpPr/>
            <p:nvPr/>
          </p:nvSpPr>
          <p:spPr>
            <a:xfrm>
              <a:off x="6514377" y="4329958"/>
              <a:ext cx="1167307" cy="230832"/>
            </a:xfrm>
            <a:prstGeom prst="rect">
              <a:avLst/>
            </a:prstGeom>
          </p:spPr>
          <p:txBody>
            <a:bodyPr wrap="none">
              <a:spAutoFit/>
            </a:bodyPr>
            <a:lstStyle/>
            <a:p>
              <a:pPr lvl="0">
                <a:spcBef>
                  <a:spcPct val="50000"/>
                </a:spcBef>
              </a:pPr>
              <a:r>
                <a:rPr lang="en-GB" sz="900" dirty="0">
                  <a:solidFill>
                    <a:srgbClr val="4A5B73"/>
                  </a:solidFill>
                </a:rPr>
                <a:t>Not at all confident</a:t>
              </a:r>
              <a:endParaRPr lang="en-US" sz="900" dirty="0">
                <a:solidFill>
                  <a:srgbClr val="4A5B73"/>
                </a:solidFill>
              </a:endParaRPr>
            </a:p>
          </p:txBody>
        </p:sp>
      </p:grpSp>
    </p:spTree>
    <p:extLst>
      <p:ext uri="{BB962C8B-B14F-4D97-AF65-F5344CB8AC3E}">
        <p14:creationId xmlns:p14="http://schemas.microsoft.com/office/powerpoint/2010/main" val="266175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bwMode="auto">
          <a:xfrm>
            <a:off x="515213" y="3817523"/>
            <a:ext cx="8310798" cy="503794"/>
          </a:xfrm>
          <a:prstGeom prst="homePlate">
            <a:avLst>
              <a:gd name="adj" fmla="val 29518"/>
            </a:avLst>
          </a:prstGeom>
          <a:solidFill>
            <a:srgbClr val="E6E6E6"/>
          </a:solidFill>
          <a:ln w="9525"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sz="2000" dirty="0">
              <a:solidFill>
                <a:srgbClr val="000000"/>
              </a:solidFill>
            </a:endParaRPr>
          </a:p>
        </p:txBody>
      </p:sp>
      <p:sp>
        <p:nvSpPr>
          <p:cNvPr id="9" name="Pentagon 8"/>
          <p:cNvSpPr/>
          <p:nvPr/>
        </p:nvSpPr>
        <p:spPr bwMode="auto">
          <a:xfrm rot="16200000">
            <a:off x="-1031239" y="2563067"/>
            <a:ext cx="3117710" cy="398769"/>
          </a:xfrm>
          <a:prstGeom prst="homePlate">
            <a:avLst/>
          </a:prstGeom>
          <a:solidFill>
            <a:srgbClr val="E6E6E6"/>
          </a:solidFill>
          <a:ln w="9525"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sz="2000" dirty="0">
              <a:solidFill>
                <a:srgbClr val="000000"/>
              </a:solidFill>
            </a:endParaRPr>
          </a:p>
        </p:txBody>
      </p:sp>
      <p:sp>
        <p:nvSpPr>
          <p:cNvPr id="2" name="Title 1"/>
          <p:cNvSpPr>
            <a:spLocks noGrp="1"/>
          </p:cNvSpPr>
          <p:nvPr>
            <p:ph type="title"/>
          </p:nvPr>
        </p:nvSpPr>
        <p:spPr/>
        <p:txBody>
          <a:bodyPr>
            <a:normAutofit fontScale="90000"/>
          </a:bodyPr>
          <a:lstStyle/>
          <a:p>
            <a:r>
              <a:rPr lang="en-GB" dirty="0"/>
              <a:t>Net* intermediary confidence trends</a:t>
            </a:r>
          </a:p>
        </p:txBody>
      </p:sp>
      <p:sp>
        <p:nvSpPr>
          <p:cNvPr id="3" name="Footer Placeholder 2"/>
          <p:cNvSpPr>
            <a:spLocks noGrp="1"/>
          </p:cNvSpPr>
          <p:nvPr>
            <p:ph type="ftr" sz="quarter" idx="11"/>
          </p:nvPr>
        </p:nvSpPr>
        <p:spPr/>
        <p:txBody>
          <a:bodyPr/>
          <a:lstStyle/>
          <a:p>
            <a:r>
              <a:rPr lang="en-GB" dirty="0"/>
              <a:t>QH1a. Currently, how confident do you feel about the business outlook for the mortgage industry?</a:t>
            </a:r>
          </a:p>
          <a:p>
            <a:r>
              <a:rPr lang="en-GB" dirty="0"/>
              <a:t>QH1b. And how confident do you feel about the business outlook for the intermediary sector of the mortgage industry?</a:t>
            </a:r>
          </a:p>
          <a:p>
            <a:r>
              <a:rPr lang="en-GB" dirty="0"/>
              <a:t>QH1c. And how confident do you feel about the business outlook for your own firm? </a:t>
            </a:r>
          </a:p>
          <a:p>
            <a:r>
              <a:rPr lang="en-GB" dirty="0"/>
              <a:t>Base: All respondents (300)</a:t>
            </a:r>
          </a:p>
          <a:p>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12</a:t>
            </a:fld>
            <a:endParaRPr lang="en-GB" dirty="0"/>
          </a:p>
        </p:txBody>
      </p:sp>
      <p:sp>
        <p:nvSpPr>
          <p:cNvPr id="6" name="Text Placeholder 5"/>
          <p:cNvSpPr>
            <a:spLocks noGrp="1"/>
          </p:cNvSpPr>
          <p:nvPr>
            <p:ph type="body" sz="quarter" idx="16"/>
          </p:nvPr>
        </p:nvSpPr>
        <p:spPr/>
        <p:txBody>
          <a:bodyPr/>
          <a:lstStyle/>
          <a:p>
            <a:r>
              <a:rPr lang="en-GB" dirty="0" smtClean="0">
                <a:solidFill>
                  <a:schemeClr val="tx1"/>
                </a:solidFill>
              </a:rPr>
              <a:t>Net confidence levels remained at ceiling levels in Q1</a:t>
            </a:r>
            <a:endParaRPr lang="en-GB" dirty="0">
              <a:solidFill>
                <a:schemeClr val="tx1"/>
              </a:solidFill>
            </a:endParaRPr>
          </a:p>
        </p:txBody>
      </p:sp>
      <p:graphicFrame>
        <p:nvGraphicFramePr>
          <p:cNvPr id="7" name="Object 5"/>
          <p:cNvGraphicFramePr>
            <a:graphicFrameLocks noChangeAspect="1"/>
          </p:cNvGraphicFramePr>
          <p:nvPr>
            <p:extLst>
              <p:ext uri="{D42A27DB-BD31-4B8C-83A1-F6EECF244321}">
                <p14:modId xmlns:p14="http://schemas.microsoft.com/office/powerpoint/2010/main" val="1368401670"/>
              </p:ext>
            </p:extLst>
          </p:nvPr>
        </p:nvGraphicFramePr>
        <p:xfrm>
          <a:off x="50126" y="1203598"/>
          <a:ext cx="8707999" cy="3318559"/>
        </p:xfrm>
        <a:graphic>
          <a:graphicData uri="http://schemas.openxmlformats.org/drawingml/2006/chart">
            <c:chart xmlns:c="http://schemas.openxmlformats.org/drawingml/2006/chart" xmlns:r="http://schemas.openxmlformats.org/officeDocument/2006/relationships" r:id="rId2"/>
          </a:graphicData>
        </a:graphic>
      </p:graphicFrame>
      <p:sp>
        <p:nvSpPr>
          <p:cNvPr id="10" name="AutoShape 13"/>
          <p:cNvSpPr>
            <a:spLocks noChangeArrowheads="1"/>
          </p:cNvSpPr>
          <p:nvPr/>
        </p:nvSpPr>
        <p:spPr bwMode="auto">
          <a:xfrm>
            <a:off x="6926065" y="3397632"/>
            <a:ext cx="1728000" cy="232575"/>
          </a:xfrm>
          <a:prstGeom prst="rect">
            <a:avLst/>
          </a:prstGeom>
          <a:solidFill>
            <a:schemeClr val="accent3"/>
          </a:solidFill>
          <a:ln>
            <a:noFill/>
          </a:ln>
          <a:extLst/>
        </p:spPr>
        <p:txBody>
          <a:bodyPr wrap="square" lIns="77925" tIns="38963" rIns="77925" bIns="38963">
            <a:spAutoFit/>
          </a:bodyPr>
          <a:lstStyle/>
          <a:p>
            <a:pPr algn="ctr" eaLnBrk="0" hangingPunct="0"/>
            <a:r>
              <a:rPr lang="en-GB" sz="1000" dirty="0">
                <a:solidFill>
                  <a:srgbClr val="FFFFFF"/>
                </a:solidFill>
                <a:latin typeface="Segoe UI Semibold" pitchFamily="34" charset="0"/>
              </a:rPr>
              <a:t>Mortgage</a:t>
            </a:r>
            <a:r>
              <a:rPr lang="en-GB" sz="1000" dirty="0">
                <a:solidFill>
                  <a:srgbClr val="ED174F"/>
                </a:solidFill>
                <a:latin typeface="Segoe UI Semibold" pitchFamily="34" charset="0"/>
              </a:rPr>
              <a:t> </a:t>
            </a:r>
            <a:r>
              <a:rPr lang="en-GB" sz="1000" dirty="0">
                <a:solidFill>
                  <a:srgbClr val="FFFFFF"/>
                </a:solidFill>
                <a:latin typeface="Segoe UI Semibold" pitchFamily="34" charset="0"/>
              </a:rPr>
              <a:t>Industry</a:t>
            </a:r>
          </a:p>
        </p:txBody>
      </p:sp>
      <p:sp>
        <p:nvSpPr>
          <p:cNvPr id="11" name="AutoShape 13"/>
          <p:cNvSpPr>
            <a:spLocks noChangeArrowheads="1"/>
          </p:cNvSpPr>
          <p:nvPr/>
        </p:nvSpPr>
        <p:spPr bwMode="auto">
          <a:xfrm>
            <a:off x="6926065" y="3092703"/>
            <a:ext cx="1728000" cy="232575"/>
          </a:xfrm>
          <a:prstGeom prst="rect">
            <a:avLst/>
          </a:prstGeom>
          <a:solidFill>
            <a:schemeClr val="accent1"/>
          </a:solidFill>
          <a:ln>
            <a:noFill/>
          </a:ln>
          <a:extLst/>
        </p:spPr>
        <p:txBody>
          <a:bodyPr wrap="square" lIns="77925" tIns="38963" rIns="77925" bIns="38963">
            <a:spAutoFit/>
          </a:bodyPr>
          <a:lstStyle/>
          <a:p>
            <a:pPr algn="ctr" eaLnBrk="0" hangingPunct="0"/>
            <a:r>
              <a:rPr lang="en-GB" sz="1000" dirty="0">
                <a:solidFill>
                  <a:srgbClr val="FFFFFF"/>
                </a:solidFill>
                <a:latin typeface="Segoe UI Semibold" pitchFamily="34" charset="0"/>
              </a:rPr>
              <a:t>Intermediary channel</a:t>
            </a:r>
          </a:p>
        </p:txBody>
      </p:sp>
      <p:sp>
        <p:nvSpPr>
          <p:cNvPr id="12" name="AutoShape 13"/>
          <p:cNvSpPr>
            <a:spLocks noChangeArrowheads="1"/>
          </p:cNvSpPr>
          <p:nvPr/>
        </p:nvSpPr>
        <p:spPr bwMode="auto">
          <a:xfrm>
            <a:off x="6926065" y="2787774"/>
            <a:ext cx="1728000" cy="232575"/>
          </a:xfrm>
          <a:prstGeom prst="rect">
            <a:avLst/>
          </a:prstGeom>
          <a:solidFill>
            <a:schemeClr val="accent4"/>
          </a:solidFill>
          <a:ln>
            <a:noFill/>
          </a:ln>
          <a:extLst/>
        </p:spPr>
        <p:txBody>
          <a:bodyPr wrap="square" lIns="77925" tIns="38963" rIns="77925" bIns="38963">
            <a:spAutoFit/>
          </a:bodyPr>
          <a:lstStyle/>
          <a:p>
            <a:pPr algn="ctr" eaLnBrk="0" hangingPunct="0"/>
            <a:r>
              <a:rPr lang="en-GB" sz="1000" dirty="0">
                <a:solidFill>
                  <a:srgbClr val="FFFFFF"/>
                </a:solidFill>
                <a:latin typeface="Segoe UI Semibold" pitchFamily="34" charset="0"/>
              </a:rPr>
              <a:t>Own firm</a:t>
            </a:r>
          </a:p>
        </p:txBody>
      </p:sp>
      <p:sp>
        <p:nvSpPr>
          <p:cNvPr id="13" name="TextBox 143"/>
          <p:cNvSpPr>
            <a:spLocks noChangeArrowheads="1"/>
          </p:cNvSpPr>
          <p:nvPr/>
        </p:nvSpPr>
        <p:spPr bwMode="auto">
          <a:xfrm>
            <a:off x="766911" y="1203596"/>
            <a:ext cx="4180289" cy="217186"/>
          </a:xfrm>
          <a:prstGeom prst="rect">
            <a:avLst/>
          </a:prstGeom>
          <a:noFill/>
          <a:ln w="12700">
            <a:solidFill>
              <a:schemeClr val="bg1">
                <a:lumMod val="75000"/>
              </a:schemeClr>
            </a:solidFill>
            <a:prstDash val="sysDot"/>
            <a:round/>
            <a:headEnd/>
            <a:tailEnd/>
          </a:ln>
          <a:extLst/>
        </p:spPr>
        <p:txBody>
          <a:bodyPr wrap="square" lIns="77925" tIns="38963" rIns="77925" bIns="38963">
            <a:spAutoFit/>
          </a:bodyPr>
          <a:lstStyle/>
          <a:p>
            <a:pPr algn="ctr"/>
            <a:r>
              <a:rPr lang="en-GB" sz="900" dirty="0">
                <a:solidFill>
                  <a:srgbClr val="ED174F"/>
                </a:solidFill>
              </a:rPr>
              <a:t>*</a:t>
            </a:r>
            <a:r>
              <a:rPr lang="en-GB" sz="900" dirty="0">
                <a:solidFill>
                  <a:srgbClr val="000000"/>
                </a:solidFill>
              </a:rPr>
              <a:t>Net confident = very / fairly confident </a:t>
            </a:r>
            <a:r>
              <a:rPr lang="en-GB" sz="900" i="1" dirty="0">
                <a:solidFill>
                  <a:srgbClr val="000000"/>
                </a:solidFill>
              </a:rPr>
              <a:t>minus</a:t>
            </a:r>
            <a:r>
              <a:rPr lang="en-GB" sz="900" dirty="0">
                <a:solidFill>
                  <a:srgbClr val="000000"/>
                </a:solidFill>
              </a:rPr>
              <a:t> not very / not at all confident</a:t>
            </a:r>
          </a:p>
        </p:txBody>
      </p:sp>
    </p:spTree>
    <p:extLst>
      <p:ext uri="{BB962C8B-B14F-4D97-AF65-F5344CB8AC3E}">
        <p14:creationId xmlns:p14="http://schemas.microsoft.com/office/powerpoint/2010/main" val="1289678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Q1 2018: </a:t>
            </a:r>
            <a:r>
              <a:rPr lang="en-GB" dirty="0"/>
              <a:t>Positive reasons for felt level of confidence</a:t>
            </a:r>
          </a:p>
        </p:txBody>
      </p:sp>
      <p:sp>
        <p:nvSpPr>
          <p:cNvPr id="4" name="Slide Number Placeholder 3"/>
          <p:cNvSpPr>
            <a:spLocks noGrp="1"/>
          </p:cNvSpPr>
          <p:nvPr>
            <p:ph type="sldNum" sz="quarter" idx="12"/>
          </p:nvPr>
        </p:nvSpPr>
        <p:spPr/>
        <p:txBody>
          <a:bodyPr/>
          <a:lstStyle/>
          <a:p>
            <a:fld id="{63515CFE-468B-A645-8B8D-335FF48585A6}" type="slidenum">
              <a:rPr lang="en-GB" smtClean="0"/>
              <a:pPr/>
              <a:t>13</a:t>
            </a:fld>
            <a:endParaRPr lang="en-GB" dirty="0"/>
          </a:p>
        </p:txBody>
      </p:sp>
      <p:sp>
        <p:nvSpPr>
          <p:cNvPr id="6" name="Text Placeholder 5"/>
          <p:cNvSpPr>
            <a:spLocks noGrp="1"/>
          </p:cNvSpPr>
          <p:nvPr>
            <p:ph type="body" sz="quarter" idx="16"/>
          </p:nvPr>
        </p:nvSpPr>
        <p:spPr/>
        <p:txBody>
          <a:bodyPr/>
          <a:lstStyle/>
          <a:p>
            <a:r>
              <a:rPr lang="en-GB" dirty="0" smtClean="0">
                <a:solidFill>
                  <a:schemeClr val="tx1"/>
                </a:solidFill>
              </a:rPr>
              <a:t>Intermediaries felt confident due to high levels of business, and have a strong business that can react to this</a:t>
            </a:r>
            <a:endParaRPr lang="en-GB" dirty="0">
              <a:solidFill>
                <a:schemeClr val="tx1"/>
              </a:solidFill>
            </a:endParaRPr>
          </a:p>
        </p:txBody>
      </p:sp>
      <p:sp>
        <p:nvSpPr>
          <p:cNvPr id="7" name="Rectangle 6"/>
          <p:cNvSpPr/>
          <p:nvPr/>
        </p:nvSpPr>
        <p:spPr bwMode="auto">
          <a:xfrm>
            <a:off x="7201232" y="987574"/>
            <a:ext cx="909618" cy="3097245"/>
          </a:xfrm>
          <a:prstGeom prst="rect">
            <a:avLst/>
          </a:prstGeom>
          <a:solidFill>
            <a:srgbClr val="FFC000"/>
          </a:solidFill>
          <a:ln w="1905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en-GB" sz="400" dirty="0">
              <a:solidFill>
                <a:srgbClr val="FFFFFF"/>
              </a:solidFill>
              <a:latin typeface="Segoe UI Semibold" pitchFamily="34" charset="0"/>
            </a:endParaRPr>
          </a:p>
          <a:p>
            <a:pPr algn="ctr" eaLnBrk="0" fontAlgn="base" hangingPunct="0">
              <a:spcBef>
                <a:spcPct val="0"/>
              </a:spcBef>
              <a:spcAft>
                <a:spcPct val="0"/>
              </a:spcAft>
            </a:pPr>
            <a:r>
              <a:rPr lang="en-GB" sz="900" dirty="0" smtClean="0">
                <a:solidFill>
                  <a:srgbClr val="FFFFFF"/>
                </a:solidFill>
                <a:latin typeface="Segoe UI Semibold" pitchFamily="34" charset="0"/>
              </a:rPr>
              <a:t>Fairly/ not confident</a:t>
            </a:r>
            <a:endParaRPr lang="en-GB" sz="900" dirty="0">
              <a:solidFill>
                <a:srgbClr val="FFFFFF"/>
              </a:solidFill>
              <a:latin typeface="Segoe UI Semibold" pitchFamily="34" charset="0"/>
            </a:endParaRPr>
          </a:p>
        </p:txBody>
      </p:sp>
      <p:sp>
        <p:nvSpPr>
          <p:cNvPr id="8" name="Rectangle 7"/>
          <p:cNvSpPr/>
          <p:nvPr/>
        </p:nvSpPr>
        <p:spPr bwMode="auto">
          <a:xfrm>
            <a:off x="6106901" y="987574"/>
            <a:ext cx="909618" cy="3097245"/>
          </a:xfrm>
          <a:prstGeom prst="rect">
            <a:avLst/>
          </a:prstGeom>
          <a:solidFill>
            <a:srgbClr val="92D050"/>
          </a:solidFill>
          <a:ln w="1905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en-GB" sz="400" dirty="0">
              <a:solidFill>
                <a:srgbClr val="FFFFFF"/>
              </a:solidFill>
              <a:latin typeface="Segoe UI Semibold" pitchFamily="34" charset="0"/>
            </a:endParaRPr>
          </a:p>
          <a:p>
            <a:pPr algn="ctr" eaLnBrk="0" fontAlgn="base" hangingPunct="0">
              <a:spcBef>
                <a:spcPct val="0"/>
              </a:spcBef>
              <a:spcAft>
                <a:spcPct val="0"/>
              </a:spcAft>
            </a:pPr>
            <a:r>
              <a:rPr lang="en-GB" sz="900" dirty="0">
                <a:solidFill>
                  <a:srgbClr val="FFFFFF"/>
                </a:solidFill>
                <a:latin typeface="Segoe UI Semibold" pitchFamily="34" charset="0"/>
              </a:rPr>
              <a:t>Very confident</a:t>
            </a:r>
          </a:p>
        </p:txBody>
      </p:sp>
      <p:graphicFrame>
        <p:nvGraphicFramePr>
          <p:cNvPr id="9" name="Group 102"/>
          <p:cNvGraphicFramePr>
            <a:graphicFrameLocks/>
          </p:cNvGraphicFramePr>
          <p:nvPr>
            <p:extLst>
              <p:ext uri="{D42A27DB-BD31-4B8C-83A1-F6EECF244321}">
                <p14:modId xmlns:p14="http://schemas.microsoft.com/office/powerpoint/2010/main" val="358686973"/>
              </p:ext>
            </p:extLst>
          </p:nvPr>
        </p:nvGraphicFramePr>
        <p:xfrm>
          <a:off x="444636" y="1385712"/>
          <a:ext cx="8021172" cy="2702115"/>
        </p:xfrm>
        <a:graphic>
          <a:graphicData uri="http://schemas.openxmlformats.org/drawingml/2006/table">
            <a:tbl>
              <a:tblPr bandRow="1">
                <a:tableStyleId>{5202B0CA-FC54-4496-8BCA-5EF66A818D29}</a:tableStyleId>
              </a:tblPr>
              <a:tblGrid>
                <a:gridCol w="2570849"/>
                <a:gridCol w="2968530"/>
                <a:gridCol w="1159010"/>
                <a:gridCol w="1058226"/>
                <a:gridCol w="264557"/>
              </a:tblGrid>
              <a:tr h="540423">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000" b="0" i="0" u="none" strike="noStrike" cap="none" normalizeH="0" baseline="0" dirty="0" smtClean="0">
                          <a:ln>
                            <a:noFill/>
                          </a:ln>
                          <a:solidFill>
                            <a:schemeClr val="tx1"/>
                          </a:solidFill>
                          <a:effectLst/>
                          <a:latin typeface="Segoe UI Semibold" pitchFamily="34" charset="0"/>
                          <a:ea typeface="ＭＳ Ｐゴシック" pitchFamily="34" charset="-128"/>
                        </a:rPr>
                        <a:t>Qualities of this business</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US" sz="900" b="0" i="0" u="none" strike="noStrike" cap="none" normalizeH="0" baseline="0" dirty="0" smtClean="0">
                          <a:ln>
                            <a:noFill/>
                          </a:ln>
                          <a:solidFill>
                            <a:schemeClr val="tx1"/>
                          </a:solidFill>
                          <a:effectLst/>
                          <a:latin typeface="+mn-lt"/>
                          <a:ea typeface="ＭＳ Ｐゴシック" pitchFamily="34" charset="-128"/>
                          <a:sym typeface="Wingdings" pitchFamily="2" charset="2"/>
                        </a:rPr>
                        <a:t>Well established, good team, expanding team, hard working, experienced, large client base, honest and reliable, diversified (not reliant only on mortgages)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900" b="1" i="0" u="none" strike="noStrike" kern="1200" cap="none" spc="0" normalizeH="0" baseline="0" noProof="0" dirty="0" smtClean="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900" b="1" i="0" u="none" strike="noStrike" kern="1200" cap="none" spc="0" normalizeH="0" baseline="0" noProof="0" dirty="0" smtClean="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cap="none" normalizeH="0" baseline="0" dirty="0" smtClean="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r>
              <a:tr h="540423">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000" b="0" i="0" u="none" strike="noStrike" cap="none" normalizeH="0" baseline="0" dirty="0" smtClean="0">
                          <a:ln>
                            <a:noFill/>
                          </a:ln>
                          <a:solidFill>
                            <a:schemeClr val="tx1"/>
                          </a:solidFill>
                          <a:effectLst/>
                          <a:latin typeface="Segoe UI Semibold" pitchFamily="34" charset="0"/>
                          <a:ea typeface="ＭＳ Ｐゴシック" pitchFamily="34" charset="-128"/>
                        </a:rPr>
                        <a:t>Business is strong</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GB" sz="900" b="0" i="0" u="none" strike="noStrike" cap="none" normalizeH="0" baseline="0" dirty="0" smtClean="0">
                          <a:ln>
                            <a:noFill/>
                          </a:ln>
                          <a:solidFill>
                            <a:schemeClr val="tx1"/>
                          </a:solidFill>
                          <a:effectLst/>
                          <a:latin typeface="+mn-lt"/>
                          <a:ea typeface="ＭＳ Ｐゴシック" pitchFamily="34" charset="-128"/>
                          <a:sym typeface="Wingdings" pitchFamily="2" charset="2"/>
                        </a:rPr>
                        <a:t>Growing, getting busier, new clients, good retention, repeat business, referrals / recommendations from clients or other professionals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900" b="1" i="0" u="none" strike="noStrike" kern="1200" cap="none" spc="0" normalizeH="0" baseline="0" noProof="0" dirty="0" smtClean="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900" b="1" i="0" u="none" strike="noStrike" kern="1200" cap="none" spc="0" normalizeH="0" baseline="0" noProof="0" dirty="0" smtClean="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cap="none" normalizeH="0" baseline="0" dirty="0" smtClean="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r>
              <a:tr h="5404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00" b="0" u="none" strike="noStrike" cap="none" normalizeH="0" baseline="0" dirty="0" smtClean="0">
                          <a:ln>
                            <a:noFill/>
                          </a:ln>
                          <a:solidFill>
                            <a:schemeClr val="tx1"/>
                          </a:solidFill>
                          <a:effectLst/>
                          <a:latin typeface="Segoe UI Semibold" pitchFamily="34" charset="0"/>
                        </a:rPr>
                        <a:t>Demand for intermediaries/ advice</a:t>
                      </a:r>
                      <a:endParaRPr kumimoji="0" lang="en-GB" sz="1000" b="0" i="0" u="none" strike="noStrike" cap="none" normalizeH="0" baseline="0" dirty="0" smtClean="0">
                        <a:ln>
                          <a:noFill/>
                        </a:ln>
                        <a:solidFill>
                          <a:schemeClr val="tx1"/>
                        </a:solidFill>
                        <a:effectLst/>
                        <a:latin typeface="Segoe UI Semibold" pitchFamily="34" charset="0"/>
                        <a:ea typeface="ＭＳ Ｐゴシック" pitchFamily="34" charset="-128"/>
                      </a:endParaRP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900" b="0" i="0" u="none" strike="noStrike" cap="none" normalizeH="0" baseline="0" dirty="0" smtClean="0">
                          <a:ln>
                            <a:noFill/>
                          </a:ln>
                          <a:solidFill>
                            <a:schemeClr val="tx1"/>
                          </a:solidFill>
                          <a:effectLst/>
                          <a:latin typeface="+mn-lt"/>
                          <a:ea typeface="ＭＳ Ｐゴシック" pitchFamily="34" charset="-128"/>
                          <a:sym typeface="Wingdings" pitchFamily="2" charset="2"/>
                        </a:rPr>
                        <a:t>More people turning to brokers/ need advice – banks reducing number of advisors, banks closing branches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900" b="1" i="0" u="none" strike="noStrike" kern="1200" cap="none" spc="0" normalizeH="0" baseline="0" noProof="0" dirty="0" smtClean="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049"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schemeClr val="bg1"/>
                        </a:solidFill>
                        <a:effectLst/>
                        <a:uLnTx/>
                        <a:uFillTx/>
                        <a:latin typeface="+mn-lt"/>
                        <a:ea typeface="ＭＳ Ｐゴシック" pitchFamily="34" charset="-128"/>
                        <a:cs typeface="+mn-cs"/>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900" b="1" i="0" u="none" strike="noStrike" cap="none" normalizeH="0" baseline="0" dirty="0" smtClean="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r>
              <a:tr h="540423">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lang="en-GB" sz="1000" b="0" dirty="0" smtClean="0">
                          <a:solidFill>
                            <a:schemeClr val="tx1"/>
                          </a:solidFill>
                          <a:latin typeface="Segoe UI Semibold" pitchFamily="34" charset="0"/>
                        </a:rPr>
                        <a:t>Positive market backdrop</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900" b="0" i="0" u="none" strike="noStrike" cap="none" normalizeH="0" baseline="0" dirty="0" smtClean="0">
                          <a:ln>
                            <a:noFill/>
                          </a:ln>
                          <a:solidFill>
                            <a:schemeClr val="tx1"/>
                          </a:solidFill>
                          <a:effectLst/>
                          <a:latin typeface="+mn-lt"/>
                          <a:ea typeface="ＭＳ Ｐゴシック" pitchFamily="34" charset="-128"/>
                          <a:sym typeface="Wingdings" pitchFamily="2" charset="2"/>
                        </a:rPr>
                        <a:t>People will always want to buy a home, demand for re-mortgages will rise, new builds going up</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900" b="1" i="0" u="none" strike="noStrike" kern="1200" cap="none" spc="0" normalizeH="0" baseline="0" noProof="0" dirty="0" smtClean="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049"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900" b="1" i="0" u="none" strike="noStrike" cap="none" normalizeH="0" baseline="0" dirty="0" smtClean="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r>
              <a:tr h="5404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Segoe UI Semibold" pitchFamily="34" charset="0"/>
                        </a:rPr>
                        <a:t>More lender support</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US" sz="900" u="none" strike="noStrike" kern="1200" cap="none" normalizeH="0" baseline="0" dirty="0" smtClean="0">
                          <a:ln>
                            <a:noFill/>
                          </a:ln>
                          <a:solidFill>
                            <a:schemeClr val="tx1"/>
                          </a:solidFill>
                          <a:effectLst/>
                          <a:latin typeface="+mn-lt"/>
                          <a:ea typeface="+mn-ea"/>
                          <a:cs typeface="+mn-cs"/>
                          <a:sym typeface="Wingdings" pitchFamily="2" charset="2"/>
                        </a:rPr>
                        <a:t>Wide range of mortgage products, lenders introducing retention products, relaxing criteria, product switches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900" b="1" i="0" u="none" strike="noStrike" kern="1200" cap="none" spc="0" normalizeH="0" baseline="0" noProof="0" dirty="0" smtClean="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endParaRPr kumimoji="0" lang="en-US" sz="900" b="1" i="0" u="none" strike="noStrike" kern="1200" cap="none" spc="0" normalizeH="0" baseline="0" noProof="0" dirty="0" smtClean="0">
                        <a:ln>
                          <a:noFill/>
                        </a:ln>
                        <a:solidFill>
                          <a:schemeClr val="bg1"/>
                        </a:solidFill>
                        <a:effectLst/>
                        <a:uLnTx/>
                        <a:uFillTx/>
                        <a:latin typeface="+mn-lt"/>
                        <a:ea typeface="ＭＳ Ｐゴシック" pitchFamily="34" charset="-128"/>
                        <a:cs typeface="+mn-cs"/>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900" b="1" i="0" u="none" strike="noStrike" cap="none" normalizeH="0" baseline="0" dirty="0" smtClean="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 name="Picture 2" descr="C:\Users\samburt\Downloads\stack-exchange-symb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262" y="203382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samburt\Downloads\qual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488" y="1473481"/>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samburt\Downloads\conversatio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488" y="257429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samburt\Downloads\ascendant-bars-graphi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549" y="308204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samburt\Downloads\list (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488" y="3633721"/>
            <a:ext cx="360000"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7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Q1 2018: </a:t>
            </a:r>
            <a:r>
              <a:rPr lang="en-GB" dirty="0"/>
              <a:t>Negative reasons for felt confidence in own business</a:t>
            </a:r>
          </a:p>
        </p:txBody>
      </p:sp>
      <p:sp>
        <p:nvSpPr>
          <p:cNvPr id="4" name="Slide Number Placeholder 3"/>
          <p:cNvSpPr>
            <a:spLocks noGrp="1"/>
          </p:cNvSpPr>
          <p:nvPr>
            <p:ph type="sldNum" sz="quarter" idx="12"/>
          </p:nvPr>
        </p:nvSpPr>
        <p:spPr/>
        <p:txBody>
          <a:bodyPr/>
          <a:lstStyle/>
          <a:p>
            <a:fld id="{63515CFE-468B-A645-8B8D-335FF48585A6}" type="slidenum">
              <a:rPr lang="en-GB" smtClean="0"/>
              <a:pPr/>
              <a:t>14</a:t>
            </a:fld>
            <a:endParaRPr lang="en-GB" dirty="0"/>
          </a:p>
        </p:txBody>
      </p:sp>
      <p:sp>
        <p:nvSpPr>
          <p:cNvPr id="6" name="Text Placeholder 5"/>
          <p:cNvSpPr>
            <a:spLocks noGrp="1"/>
          </p:cNvSpPr>
          <p:nvPr>
            <p:ph type="body" sz="quarter" idx="16"/>
          </p:nvPr>
        </p:nvSpPr>
        <p:spPr/>
        <p:txBody>
          <a:bodyPr/>
          <a:lstStyle/>
          <a:p>
            <a:r>
              <a:rPr lang="en-GB" dirty="0" smtClean="0">
                <a:solidFill>
                  <a:schemeClr val="tx1"/>
                </a:solidFill>
              </a:rPr>
              <a:t>Those who felt less confident cited uncertainty, competition and regulation as key factors</a:t>
            </a:r>
            <a:endParaRPr lang="en-GB" dirty="0">
              <a:solidFill>
                <a:schemeClr val="tx1"/>
              </a:solidFill>
            </a:endParaRPr>
          </a:p>
        </p:txBody>
      </p:sp>
      <p:sp>
        <p:nvSpPr>
          <p:cNvPr id="15" name="Rectangle 14"/>
          <p:cNvSpPr/>
          <p:nvPr/>
        </p:nvSpPr>
        <p:spPr bwMode="auto">
          <a:xfrm>
            <a:off x="6101753" y="987575"/>
            <a:ext cx="909618" cy="2160240"/>
          </a:xfrm>
          <a:prstGeom prst="rect">
            <a:avLst/>
          </a:prstGeom>
          <a:solidFill>
            <a:srgbClr val="FFC000"/>
          </a:solidFill>
          <a:ln w="1905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en-GB" sz="400" dirty="0">
              <a:solidFill>
                <a:srgbClr val="FFFFFF"/>
              </a:solidFill>
              <a:latin typeface="Segoe UI Semibold" pitchFamily="34" charset="0"/>
            </a:endParaRPr>
          </a:p>
          <a:p>
            <a:pPr algn="ctr" eaLnBrk="0" fontAlgn="base" hangingPunct="0">
              <a:spcBef>
                <a:spcPct val="0"/>
              </a:spcBef>
              <a:spcAft>
                <a:spcPct val="0"/>
              </a:spcAft>
            </a:pPr>
            <a:r>
              <a:rPr lang="en-GB" sz="900" dirty="0" smtClean="0">
                <a:solidFill>
                  <a:srgbClr val="FFFFFF"/>
                </a:solidFill>
                <a:latin typeface="Segoe UI Semibold" pitchFamily="34" charset="0"/>
              </a:rPr>
              <a:t>Fairly/ not confident</a:t>
            </a:r>
            <a:endParaRPr lang="en-GB" sz="900" dirty="0">
              <a:solidFill>
                <a:srgbClr val="FFFFFF"/>
              </a:solidFill>
              <a:latin typeface="Segoe UI Semibold" pitchFamily="34" charset="0"/>
            </a:endParaRPr>
          </a:p>
        </p:txBody>
      </p:sp>
      <p:graphicFrame>
        <p:nvGraphicFramePr>
          <p:cNvPr id="16" name="Group 102"/>
          <p:cNvGraphicFramePr>
            <a:graphicFrameLocks/>
          </p:cNvGraphicFramePr>
          <p:nvPr>
            <p:extLst>
              <p:ext uri="{D42A27DB-BD31-4B8C-83A1-F6EECF244321}">
                <p14:modId xmlns:p14="http://schemas.microsoft.com/office/powerpoint/2010/main" val="3954223023"/>
              </p:ext>
            </p:extLst>
          </p:nvPr>
        </p:nvGraphicFramePr>
        <p:xfrm>
          <a:off x="462221" y="1385712"/>
          <a:ext cx="6862162" cy="1621269"/>
        </p:xfrm>
        <a:graphic>
          <a:graphicData uri="http://schemas.openxmlformats.org/drawingml/2006/table">
            <a:tbl>
              <a:tblPr bandRow="1">
                <a:tableStyleId>{5202B0CA-FC54-4496-8BCA-5EF66A818D29}</a:tableStyleId>
              </a:tblPr>
              <a:tblGrid>
                <a:gridCol w="2570849"/>
                <a:gridCol w="2968530"/>
                <a:gridCol w="1058226"/>
                <a:gridCol w="264557"/>
              </a:tblGrid>
              <a:tr h="540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latin typeface="Segoe UI Semibold" pitchFamily="34" charset="0"/>
                          <a:ea typeface="+mn-ea"/>
                          <a:cs typeface="+mn-cs"/>
                        </a:rPr>
                        <a:t>Uncertainty</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GB" sz="900" b="0" i="0" u="none" strike="noStrike" cap="none" normalizeH="0" baseline="0" dirty="0" smtClean="0">
                          <a:ln>
                            <a:noFill/>
                          </a:ln>
                          <a:solidFill>
                            <a:schemeClr val="tx1"/>
                          </a:solidFill>
                          <a:effectLst/>
                          <a:latin typeface="+mn-lt"/>
                          <a:ea typeface="ＭＳ Ｐゴシック" pitchFamily="34" charset="-128"/>
                          <a:sym typeface="Wingdings" pitchFamily="2" charset="2"/>
                        </a:rPr>
                        <a:t>What will happen with </a:t>
                      </a:r>
                      <a:r>
                        <a:rPr kumimoji="0" lang="en-GB" sz="900" b="0" i="0" u="none" strike="noStrike" cap="none" normalizeH="0" baseline="0" dirty="0" err="1" smtClean="0">
                          <a:ln>
                            <a:noFill/>
                          </a:ln>
                          <a:solidFill>
                            <a:schemeClr val="tx1"/>
                          </a:solidFill>
                          <a:effectLst/>
                          <a:latin typeface="+mn-lt"/>
                          <a:ea typeface="ＭＳ Ｐゴシック" pitchFamily="34" charset="-128"/>
                          <a:sym typeface="Wingdings" pitchFamily="2" charset="2"/>
                        </a:rPr>
                        <a:t>Brexit</a:t>
                      </a:r>
                      <a:r>
                        <a:rPr kumimoji="0" lang="en-GB" sz="900" b="0" i="0" u="none" strike="noStrike" cap="none" normalizeH="0" baseline="0" dirty="0" smtClean="0">
                          <a:ln>
                            <a:noFill/>
                          </a:ln>
                          <a:solidFill>
                            <a:schemeClr val="tx1"/>
                          </a:solidFill>
                          <a:effectLst/>
                          <a:latin typeface="+mn-lt"/>
                          <a:ea typeface="ＭＳ Ｐゴシック" pitchFamily="34" charset="-128"/>
                          <a:sym typeface="Wingdings" pitchFamily="2" charset="2"/>
                        </a:rPr>
                        <a:t>?  What will happen to house prices?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900" b="1" i="0" u="none" strike="noStrike" kern="1200" cap="none" spc="0" normalizeH="0" baseline="0" noProof="0" dirty="0" smtClean="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cap="none" normalizeH="0" baseline="0" dirty="0" smtClean="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r>
              <a:tr h="5404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latin typeface="Segoe UI Semibold" pitchFamily="34" charset="0"/>
                          <a:ea typeface="+mn-ea"/>
                          <a:cs typeface="+mn-cs"/>
                        </a:rPr>
                        <a:t>Competition</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900" b="0" i="0" u="none" strike="noStrike" cap="none" normalizeH="0" baseline="0" dirty="0" smtClean="0">
                          <a:ln>
                            <a:noFill/>
                          </a:ln>
                          <a:solidFill>
                            <a:schemeClr val="tx1"/>
                          </a:solidFill>
                          <a:effectLst/>
                          <a:latin typeface="+mn-lt"/>
                          <a:ea typeface="ＭＳ Ｐゴシック" pitchFamily="34" charset="-128"/>
                          <a:sym typeface="Wingdings" pitchFamily="2" charset="2"/>
                        </a:rPr>
                        <a:t>Threat from online businesses - robo-advice and estate agents like Purple Bricks, more intermediaries saturating the market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900" b="1" i="0" u="none" strike="noStrike" kern="1200" cap="none" spc="0" normalizeH="0" baseline="0" noProof="0" dirty="0" smtClean="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cap="none" normalizeH="0" baseline="0" dirty="0" smtClean="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r>
              <a:tr h="5404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latin typeface="Segoe UI Semibold" pitchFamily="34" charset="0"/>
                          <a:ea typeface="+mn-ea"/>
                          <a:cs typeface="+mn-cs"/>
                        </a:rPr>
                        <a:t>Tighter rules</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US" sz="900" u="none" strike="noStrike" kern="1200" cap="none" normalizeH="0" baseline="0" dirty="0" smtClean="0">
                          <a:ln>
                            <a:noFill/>
                          </a:ln>
                          <a:solidFill>
                            <a:schemeClr val="tx1"/>
                          </a:solidFill>
                          <a:effectLst/>
                          <a:latin typeface="+mn-lt"/>
                          <a:ea typeface="+mn-ea"/>
                          <a:cs typeface="+mn-cs"/>
                          <a:sym typeface="Wingdings" pitchFamily="2" charset="2"/>
                        </a:rPr>
                        <a:t>New rules and regulations coming in. Lenders tightening criteria</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049"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900" b="1" i="0" u="none" strike="noStrike" cap="none" normalizeH="0" baseline="0" dirty="0" smtClean="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7" name="Picture 2" descr="C:\Users\samburt\Downloads\businessman-with-doubt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177" y="142182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samburt\Downloads\a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404" y="255388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Users\samburt\Downloads\www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404" y="2054018"/>
            <a:ext cx="360000"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94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Reasons for felt level of confidence in own business</a:t>
            </a:r>
          </a:p>
        </p:txBody>
      </p:sp>
      <p:sp>
        <p:nvSpPr>
          <p:cNvPr id="4" name="Slide Number Placeholder 3"/>
          <p:cNvSpPr>
            <a:spLocks noGrp="1"/>
          </p:cNvSpPr>
          <p:nvPr>
            <p:ph type="sldNum" sz="quarter" idx="12"/>
          </p:nvPr>
        </p:nvSpPr>
        <p:spPr/>
        <p:txBody>
          <a:bodyPr/>
          <a:lstStyle/>
          <a:p>
            <a:fld id="{63515CFE-468B-A645-8B8D-335FF48585A6}" type="slidenum">
              <a:rPr lang="en-GB" smtClean="0"/>
              <a:pPr/>
              <a:t>15</a:t>
            </a:fld>
            <a:endParaRPr lang="en-GB" dirty="0"/>
          </a:p>
        </p:txBody>
      </p:sp>
      <p:sp>
        <p:nvSpPr>
          <p:cNvPr id="6" name="Text Placeholder 5"/>
          <p:cNvSpPr>
            <a:spLocks noGrp="1"/>
          </p:cNvSpPr>
          <p:nvPr>
            <p:ph type="body" sz="quarter" idx="16"/>
          </p:nvPr>
        </p:nvSpPr>
        <p:spPr/>
        <p:txBody>
          <a:bodyPr/>
          <a:lstStyle/>
          <a:p>
            <a:r>
              <a:rPr lang="en-GB" dirty="0" smtClean="0">
                <a:solidFill>
                  <a:schemeClr val="tx1"/>
                </a:solidFill>
              </a:rPr>
              <a:t>Examples of verbatim responses from intermediaries </a:t>
            </a:r>
            <a:endParaRPr lang="en-GB" dirty="0">
              <a:solidFill>
                <a:schemeClr val="tx1"/>
              </a:solidFill>
            </a:endParaRPr>
          </a:p>
        </p:txBody>
      </p:sp>
      <p:sp>
        <p:nvSpPr>
          <p:cNvPr id="7" name="Rectangle 6"/>
          <p:cNvSpPr/>
          <p:nvPr/>
        </p:nvSpPr>
        <p:spPr>
          <a:xfrm>
            <a:off x="2467572" y="1356992"/>
            <a:ext cx="2052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900" i="1" dirty="0">
                <a:solidFill>
                  <a:srgbClr val="404040"/>
                </a:solidFill>
              </a:rPr>
              <a:t>From the volume of queries and applications we get. It isn't letting down, it is just increasing. I don't see it being an issue to be honest. It is just a case of going with the flow</a:t>
            </a:r>
            <a:r>
              <a:rPr lang="en-GB" sz="900" i="1" dirty="0" smtClean="0">
                <a:solidFill>
                  <a:srgbClr val="404040"/>
                </a:solidFill>
              </a:rPr>
              <a:t>.</a:t>
            </a:r>
          </a:p>
          <a:p>
            <a:pPr algn="ctr" eaLnBrk="0" fontAlgn="base" hangingPunct="0">
              <a:spcBef>
                <a:spcPct val="0"/>
              </a:spcBef>
              <a:spcAft>
                <a:spcPct val="0"/>
              </a:spcAft>
            </a:pPr>
            <a:r>
              <a:rPr lang="en-GB" sz="900" b="1" dirty="0" smtClean="0">
                <a:solidFill>
                  <a:srgbClr val="404040"/>
                </a:solidFill>
              </a:rPr>
              <a:t>(</a:t>
            </a:r>
            <a:r>
              <a:rPr lang="en-GB" sz="900" b="1" dirty="0">
                <a:solidFill>
                  <a:srgbClr val="404040"/>
                </a:solidFill>
              </a:rPr>
              <a:t>Very Confident</a:t>
            </a:r>
            <a:r>
              <a:rPr lang="en-GB" sz="900" b="1" dirty="0" smtClean="0">
                <a:solidFill>
                  <a:srgbClr val="404040"/>
                </a:solidFill>
              </a:rPr>
              <a:t>)</a:t>
            </a:r>
            <a:endParaRPr lang="en-GB" sz="900" b="1" dirty="0">
              <a:solidFill>
                <a:srgbClr val="404040"/>
              </a:solidFill>
            </a:endParaRPr>
          </a:p>
        </p:txBody>
      </p:sp>
      <p:sp>
        <p:nvSpPr>
          <p:cNvPr id="8" name="Rectangle 7"/>
          <p:cNvSpPr/>
          <p:nvPr/>
        </p:nvSpPr>
        <p:spPr>
          <a:xfrm>
            <a:off x="319336" y="1356992"/>
            <a:ext cx="2052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900" i="1" dirty="0">
                <a:solidFill>
                  <a:srgbClr val="404040"/>
                </a:solidFill>
              </a:rPr>
              <a:t>I have been in this industry for some 26 years and have just taken someone on who has been in it for nearly as much and we have established a new brokerage..</a:t>
            </a:r>
            <a:endParaRPr lang="en-GB" sz="900" i="1" dirty="0" smtClean="0">
              <a:solidFill>
                <a:srgbClr val="404040"/>
              </a:solidFill>
            </a:endParaRPr>
          </a:p>
          <a:p>
            <a:pPr algn="ctr" eaLnBrk="0" fontAlgn="base" hangingPunct="0">
              <a:spcBef>
                <a:spcPct val="0"/>
              </a:spcBef>
              <a:spcAft>
                <a:spcPct val="0"/>
              </a:spcAft>
            </a:pPr>
            <a:r>
              <a:rPr lang="en-GB" sz="900" b="1" dirty="0" smtClean="0">
                <a:solidFill>
                  <a:srgbClr val="404040"/>
                </a:solidFill>
              </a:rPr>
              <a:t>(</a:t>
            </a:r>
            <a:r>
              <a:rPr lang="en-GB" sz="900" b="1" dirty="0">
                <a:solidFill>
                  <a:srgbClr val="404040"/>
                </a:solidFill>
              </a:rPr>
              <a:t>Very Confident</a:t>
            </a:r>
            <a:r>
              <a:rPr lang="en-GB" sz="900" b="1" dirty="0" smtClean="0">
                <a:solidFill>
                  <a:srgbClr val="404040"/>
                </a:solidFill>
              </a:rPr>
              <a:t>)</a:t>
            </a:r>
            <a:endParaRPr lang="en-GB" sz="900" b="1" dirty="0">
              <a:solidFill>
                <a:srgbClr val="404040"/>
              </a:solidFill>
            </a:endParaRPr>
          </a:p>
        </p:txBody>
      </p:sp>
      <p:sp>
        <p:nvSpPr>
          <p:cNvPr id="9" name="Rectangle 8"/>
          <p:cNvSpPr/>
          <p:nvPr/>
        </p:nvSpPr>
        <p:spPr>
          <a:xfrm>
            <a:off x="4615808" y="1356992"/>
            <a:ext cx="2052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900" i="1" dirty="0">
                <a:solidFill>
                  <a:srgbClr val="404040"/>
                </a:solidFill>
              </a:rPr>
              <a:t>Everybody's situations seem very individual these days. You cannot go to the bank and expect them to do a mortgage anymore;  people's situations are diverse</a:t>
            </a:r>
            <a:r>
              <a:rPr lang="en-GB" sz="900" i="1" dirty="0" smtClean="0">
                <a:solidFill>
                  <a:srgbClr val="404040"/>
                </a:solidFill>
              </a:rPr>
              <a:t>.</a:t>
            </a:r>
          </a:p>
          <a:p>
            <a:pPr algn="ctr" eaLnBrk="0" fontAlgn="base" hangingPunct="0">
              <a:spcBef>
                <a:spcPct val="0"/>
              </a:spcBef>
              <a:spcAft>
                <a:spcPct val="0"/>
              </a:spcAft>
            </a:pPr>
            <a:r>
              <a:rPr lang="en-GB" sz="900" b="1" dirty="0" smtClean="0">
                <a:solidFill>
                  <a:srgbClr val="404040"/>
                </a:solidFill>
              </a:rPr>
              <a:t>(Very </a:t>
            </a:r>
            <a:r>
              <a:rPr lang="en-GB" sz="900" b="1" dirty="0">
                <a:solidFill>
                  <a:srgbClr val="404040"/>
                </a:solidFill>
              </a:rPr>
              <a:t>Confident</a:t>
            </a:r>
            <a:r>
              <a:rPr lang="en-GB" sz="900" b="1" dirty="0" smtClean="0">
                <a:solidFill>
                  <a:srgbClr val="404040"/>
                </a:solidFill>
              </a:rPr>
              <a:t>)</a:t>
            </a:r>
            <a:endParaRPr lang="en-GB" sz="900" b="1" dirty="0">
              <a:solidFill>
                <a:srgbClr val="404040"/>
              </a:solidFill>
            </a:endParaRPr>
          </a:p>
        </p:txBody>
      </p:sp>
      <p:sp>
        <p:nvSpPr>
          <p:cNvPr id="10" name="Rectangle 9"/>
          <p:cNvSpPr/>
          <p:nvPr/>
        </p:nvSpPr>
        <p:spPr>
          <a:xfrm>
            <a:off x="6764043" y="1356992"/>
            <a:ext cx="2052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900" i="1" dirty="0">
                <a:solidFill>
                  <a:srgbClr val="404040"/>
                </a:solidFill>
              </a:rPr>
              <a:t>Just because I think people are always buying and it's never ending as people recommend others from who we have used previously</a:t>
            </a:r>
            <a:r>
              <a:rPr lang="en-GB" sz="900" i="1" dirty="0" smtClean="0">
                <a:solidFill>
                  <a:srgbClr val="404040"/>
                </a:solidFill>
              </a:rPr>
              <a:t>.</a:t>
            </a:r>
          </a:p>
          <a:p>
            <a:pPr algn="ctr" eaLnBrk="0" fontAlgn="base" hangingPunct="0">
              <a:spcBef>
                <a:spcPct val="0"/>
              </a:spcBef>
              <a:spcAft>
                <a:spcPct val="0"/>
              </a:spcAft>
            </a:pPr>
            <a:r>
              <a:rPr lang="en-GB" sz="900" b="1" dirty="0" smtClean="0">
                <a:solidFill>
                  <a:srgbClr val="404040"/>
                </a:solidFill>
              </a:rPr>
              <a:t>(</a:t>
            </a:r>
            <a:r>
              <a:rPr lang="en-GB" sz="900" b="1" dirty="0">
                <a:solidFill>
                  <a:srgbClr val="404040"/>
                </a:solidFill>
              </a:rPr>
              <a:t>Very Confident)</a:t>
            </a:r>
          </a:p>
        </p:txBody>
      </p:sp>
      <p:sp>
        <p:nvSpPr>
          <p:cNvPr id="11" name="Rectangle 10"/>
          <p:cNvSpPr/>
          <p:nvPr/>
        </p:nvSpPr>
        <p:spPr>
          <a:xfrm>
            <a:off x="6783609" y="3097185"/>
            <a:ext cx="2052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900" i="1" dirty="0">
                <a:solidFill>
                  <a:srgbClr val="404040"/>
                </a:solidFill>
              </a:rPr>
              <a:t>It's getting more difficult for lenders from the FCA, the authority, placing business and getting business through has become more difficult</a:t>
            </a:r>
            <a:r>
              <a:rPr lang="en-GB" sz="900" i="1" dirty="0" smtClean="0">
                <a:solidFill>
                  <a:srgbClr val="404040"/>
                </a:solidFill>
              </a:rPr>
              <a:t>.</a:t>
            </a:r>
          </a:p>
          <a:p>
            <a:pPr algn="ctr" eaLnBrk="0" fontAlgn="base" hangingPunct="0">
              <a:spcBef>
                <a:spcPct val="0"/>
              </a:spcBef>
              <a:spcAft>
                <a:spcPct val="0"/>
              </a:spcAft>
            </a:pPr>
            <a:r>
              <a:rPr lang="en-GB" sz="900" b="1" dirty="0" smtClean="0">
                <a:solidFill>
                  <a:srgbClr val="404040"/>
                </a:solidFill>
              </a:rPr>
              <a:t>(Not Very Confident)</a:t>
            </a:r>
            <a:endParaRPr lang="en-GB" sz="900" b="1" dirty="0">
              <a:solidFill>
                <a:srgbClr val="404040"/>
              </a:solidFill>
            </a:endParaRPr>
          </a:p>
        </p:txBody>
      </p:sp>
      <p:sp>
        <p:nvSpPr>
          <p:cNvPr id="12" name="Rectangle 11"/>
          <p:cNvSpPr/>
          <p:nvPr/>
        </p:nvSpPr>
        <p:spPr>
          <a:xfrm>
            <a:off x="2474094" y="3085184"/>
            <a:ext cx="2052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900" i="1" dirty="0" smtClean="0">
                <a:solidFill>
                  <a:srgbClr val="404040"/>
                </a:solidFill>
              </a:rPr>
              <a:t>I never </a:t>
            </a:r>
            <a:r>
              <a:rPr lang="en-GB" sz="900" i="1" dirty="0">
                <a:solidFill>
                  <a:srgbClr val="404040"/>
                </a:solidFill>
              </a:rPr>
              <a:t>count my chickens before they hatch. Just don't know with the recession and </a:t>
            </a:r>
            <a:r>
              <a:rPr lang="en-GB" sz="900" i="1" dirty="0" err="1">
                <a:solidFill>
                  <a:srgbClr val="404040"/>
                </a:solidFill>
              </a:rPr>
              <a:t>brexit</a:t>
            </a:r>
            <a:r>
              <a:rPr lang="en-GB" sz="900" i="1" dirty="0">
                <a:solidFill>
                  <a:srgbClr val="404040"/>
                </a:solidFill>
              </a:rPr>
              <a:t>. </a:t>
            </a:r>
            <a:r>
              <a:rPr lang="en-GB" sz="900" i="1" dirty="0" smtClean="0">
                <a:solidFill>
                  <a:srgbClr val="404040"/>
                </a:solidFill>
              </a:rPr>
              <a:t>I </a:t>
            </a:r>
            <a:r>
              <a:rPr lang="en-GB" sz="900" i="1" dirty="0">
                <a:solidFill>
                  <a:srgbClr val="404040"/>
                </a:solidFill>
              </a:rPr>
              <a:t>e</a:t>
            </a:r>
            <a:r>
              <a:rPr lang="en-GB" sz="900" i="1" dirty="0" smtClean="0">
                <a:solidFill>
                  <a:srgbClr val="404040"/>
                </a:solidFill>
              </a:rPr>
              <a:t>rr </a:t>
            </a:r>
            <a:r>
              <a:rPr lang="en-GB" sz="900" i="1" dirty="0">
                <a:solidFill>
                  <a:srgbClr val="404040"/>
                </a:solidFill>
              </a:rPr>
              <a:t>on the side of caution</a:t>
            </a:r>
            <a:r>
              <a:rPr lang="en-GB" sz="900" i="1" dirty="0" smtClean="0">
                <a:solidFill>
                  <a:srgbClr val="404040"/>
                </a:solidFill>
              </a:rPr>
              <a:t>.</a:t>
            </a:r>
          </a:p>
          <a:p>
            <a:pPr algn="ctr" eaLnBrk="0" fontAlgn="base" hangingPunct="0">
              <a:spcBef>
                <a:spcPct val="0"/>
              </a:spcBef>
              <a:spcAft>
                <a:spcPct val="0"/>
              </a:spcAft>
            </a:pPr>
            <a:r>
              <a:rPr lang="en-GB" sz="900" b="1" dirty="0" smtClean="0">
                <a:solidFill>
                  <a:srgbClr val="404040"/>
                </a:solidFill>
              </a:rPr>
              <a:t>(Fairly </a:t>
            </a:r>
            <a:r>
              <a:rPr lang="en-GB" sz="900" b="1" dirty="0">
                <a:solidFill>
                  <a:srgbClr val="404040"/>
                </a:solidFill>
              </a:rPr>
              <a:t>Confident</a:t>
            </a:r>
            <a:r>
              <a:rPr lang="en-GB" sz="900" b="1" dirty="0" smtClean="0">
                <a:solidFill>
                  <a:srgbClr val="404040"/>
                </a:solidFill>
              </a:rPr>
              <a:t>)</a:t>
            </a:r>
            <a:endParaRPr lang="en-GB" sz="900" b="1" dirty="0">
              <a:solidFill>
                <a:srgbClr val="404040"/>
              </a:solidFill>
            </a:endParaRPr>
          </a:p>
        </p:txBody>
      </p:sp>
      <p:sp>
        <p:nvSpPr>
          <p:cNvPr id="13" name="Rectangle 12"/>
          <p:cNvSpPr/>
          <p:nvPr/>
        </p:nvSpPr>
        <p:spPr>
          <a:xfrm>
            <a:off x="4628852" y="3085184"/>
            <a:ext cx="2052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900" i="1" dirty="0">
                <a:solidFill>
                  <a:srgbClr val="404040"/>
                </a:solidFill>
              </a:rPr>
              <a:t>More intermediaries are coming into the market and it is becoming saturated, especially my </a:t>
            </a:r>
            <a:r>
              <a:rPr lang="en-GB" sz="900" i="1" dirty="0" smtClean="0">
                <a:solidFill>
                  <a:srgbClr val="404040"/>
                </a:solidFill>
              </a:rPr>
              <a:t>area, East London. </a:t>
            </a:r>
            <a:r>
              <a:rPr lang="en-GB" sz="900" b="1" i="1" dirty="0" smtClean="0">
                <a:solidFill>
                  <a:srgbClr val="404040"/>
                </a:solidFill>
              </a:rPr>
              <a:t>(</a:t>
            </a:r>
            <a:r>
              <a:rPr lang="en-GB" sz="900" b="1" dirty="0" smtClean="0">
                <a:solidFill>
                  <a:srgbClr val="404040"/>
                </a:solidFill>
              </a:rPr>
              <a:t>Fairly </a:t>
            </a:r>
            <a:r>
              <a:rPr lang="en-GB" sz="900" b="1" dirty="0">
                <a:solidFill>
                  <a:srgbClr val="404040"/>
                </a:solidFill>
              </a:rPr>
              <a:t>Confident</a:t>
            </a:r>
            <a:r>
              <a:rPr lang="en-GB" sz="900" b="1" dirty="0" smtClean="0">
                <a:solidFill>
                  <a:srgbClr val="404040"/>
                </a:solidFill>
              </a:rPr>
              <a:t>)</a:t>
            </a:r>
            <a:endParaRPr lang="en-GB" sz="900" b="1" dirty="0">
              <a:solidFill>
                <a:srgbClr val="404040"/>
              </a:solidFill>
            </a:endParaRPr>
          </a:p>
        </p:txBody>
      </p:sp>
      <p:sp>
        <p:nvSpPr>
          <p:cNvPr id="14" name="Rectangle 13"/>
          <p:cNvSpPr/>
          <p:nvPr/>
        </p:nvSpPr>
        <p:spPr>
          <a:xfrm>
            <a:off x="319336" y="3097185"/>
            <a:ext cx="2052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900" i="1" dirty="0">
                <a:solidFill>
                  <a:srgbClr val="404040"/>
                </a:solidFill>
              </a:rPr>
              <a:t>Everyone is introducing retention products. Nationwide don't offer lower rate products to existing clients. They provide product transfers, so I can compete more effectively</a:t>
            </a:r>
            <a:r>
              <a:rPr lang="en-GB" sz="900" i="1" dirty="0" smtClean="0">
                <a:solidFill>
                  <a:srgbClr val="404040"/>
                </a:solidFill>
              </a:rPr>
              <a:t>.</a:t>
            </a:r>
          </a:p>
          <a:p>
            <a:pPr algn="ctr" eaLnBrk="0" fontAlgn="base" hangingPunct="0">
              <a:spcBef>
                <a:spcPct val="0"/>
              </a:spcBef>
              <a:spcAft>
                <a:spcPct val="0"/>
              </a:spcAft>
            </a:pPr>
            <a:r>
              <a:rPr lang="en-GB" sz="900" b="1" i="1" dirty="0" smtClean="0">
                <a:solidFill>
                  <a:srgbClr val="404040"/>
                </a:solidFill>
              </a:rPr>
              <a:t>(</a:t>
            </a:r>
            <a:r>
              <a:rPr lang="en-GB" sz="900" b="1" dirty="0" smtClean="0">
                <a:solidFill>
                  <a:srgbClr val="404040"/>
                </a:solidFill>
              </a:rPr>
              <a:t>Very </a:t>
            </a:r>
            <a:r>
              <a:rPr lang="en-GB" sz="900" b="1" dirty="0">
                <a:solidFill>
                  <a:srgbClr val="404040"/>
                </a:solidFill>
              </a:rPr>
              <a:t>Confident</a:t>
            </a:r>
            <a:r>
              <a:rPr lang="en-GB" sz="900" b="1" dirty="0" smtClean="0">
                <a:solidFill>
                  <a:srgbClr val="404040"/>
                </a:solidFill>
              </a:rPr>
              <a:t>)</a:t>
            </a:r>
            <a:endParaRPr lang="en-GB" sz="900" b="1" dirty="0">
              <a:solidFill>
                <a:srgbClr val="404040"/>
              </a:solidFill>
            </a:endParaRPr>
          </a:p>
        </p:txBody>
      </p:sp>
      <p:sp>
        <p:nvSpPr>
          <p:cNvPr id="15" name="AutoShape 13"/>
          <p:cNvSpPr>
            <a:spLocks noChangeArrowheads="1"/>
          </p:cNvSpPr>
          <p:nvPr/>
        </p:nvSpPr>
        <p:spPr bwMode="auto">
          <a:xfrm>
            <a:off x="319336" y="987574"/>
            <a:ext cx="2052000" cy="390000"/>
          </a:xfrm>
          <a:prstGeom prst="rect">
            <a:avLst/>
          </a:prstGeom>
          <a:solidFill>
            <a:srgbClr val="92D050"/>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Qualities of business</a:t>
            </a:r>
          </a:p>
        </p:txBody>
      </p:sp>
      <p:sp>
        <p:nvSpPr>
          <p:cNvPr id="16" name="AutoShape 13"/>
          <p:cNvSpPr>
            <a:spLocks noChangeArrowheads="1"/>
          </p:cNvSpPr>
          <p:nvPr/>
        </p:nvSpPr>
        <p:spPr bwMode="auto">
          <a:xfrm>
            <a:off x="6783609" y="2737145"/>
            <a:ext cx="2052000" cy="390000"/>
          </a:xfrm>
          <a:prstGeom prst="rect">
            <a:avLst/>
          </a:prstGeom>
          <a:solidFill>
            <a:srgbClr val="FFC000"/>
          </a:solidFill>
          <a:ln>
            <a:noFill/>
          </a:ln>
          <a:extLst/>
        </p:spPr>
        <p:txBody>
          <a:bodyPr wrap="square" lIns="77925" tIns="38963" rIns="77925" bIns="38963" anchor="ctr">
            <a:noAutofit/>
          </a:bodyPr>
          <a:lstStyle/>
          <a:p>
            <a:pPr algn="ctr" eaLnBrk="0" hangingPunct="0"/>
            <a:r>
              <a:rPr lang="en-GB" sz="1200" dirty="0" smtClean="0">
                <a:solidFill>
                  <a:srgbClr val="FFFFFF"/>
                </a:solidFill>
                <a:latin typeface="Segoe UI Semibold" pitchFamily="34" charset="0"/>
              </a:rPr>
              <a:t>Tighter rules</a:t>
            </a:r>
            <a:endParaRPr lang="en-GB" sz="1200" dirty="0">
              <a:solidFill>
                <a:srgbClr val="FFFFFF"/>
              </a:solidFill>
              <a:latin typeface="Segoe UI Semibold" pitchFamily="34" charset="0"/>
            </a:endParaRPr>
          </a:p>
        </p:txBody>
      </p:sp>
      <p:sp>
        <p:nvSpPr>
          <p:cNvPr id="17" name="AutoShape 13"/>
          <p:cNvSpPr>
            <a:spLocks noChangeArrowheads="1"/>
          </p:cNvSpPr>
          <p:nvPr/>
        </p:nvSpPr>
        <p:spPr bwMode="auto">
          <a:xfrm>
            <a:off x="2467572" y="987574"/>
            <a:ext cx="2052000" cy="390000"/>
          </a:xfrm>
          <a:prstGeom prst="rect">
            <a:avLst/>
          </a:prstGeom>
          <a:solidFill>
            <a:srgbClr val="92D050"/>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Business is strong </a:t>
            </a:r>
          </a:p>
        </p:txBody>
      </p:sp>
      <p:sp>
        <p:nvSpPr>
          <p:cNvPr id="18" name="AutoShape 13"/>
          <p:cNvSpPr>
            <a:spLocks noChangeArrowheads="1"/>
          </p:cNvSpPr>
          <p:nvPr/>
        </p:nvSpPr>
        <p:spPr bwMode="auto">
          <a:xfrm>
            <a:off x="4615808" y="987574"/>
            <a:ext cx="2052000" cy="390000"/>
          </a:xfrm>
          <a:prstGeom prst="rect">
            <a:avLst/>
          </a:prstGeom>
          <a:solidFill>
            <a:srgbClr val="92D050"/>
          </a:solidFill>
          <a:ln>
            <a:noFill/>
          </a:ln>
          <a:extLst/>
        </p:spPr>
        <p:txBody>
          <a:bodyPr wrap="square" lIns="77925" tIns="38963" rIns="77925" bIns="38963" anchor="ctr">
            <a:noAutofit/>
          </a:bodyPr>
          <a:lstStyle/>
          <a:p>
            <a:pPr algn="ctr" eaLnBrk="0" hangingPunct="0"/>
            <a:r>
              <a:rPr lang="en-GB" sz="1200" dirty="0" smtClean="0">
                <a:solidFill>
                  <a:srgbClr val="FFFFFF"/>
                </a:solidFill>
                <a:latin typeface="Segoe UI Semibold" pitchFamily="34" charset="0"/>
              </a:rPr>
              <a:t>More demand for intermediaries</a:t>
            </a:r>
            <a:endParaRPr lang="en-GB" sz="1200" dirty="0">
              <a:solidFill>
                <a:srgbClr val="FFFFFF"/>
              </a:solidFill>
              <a:latin typeface="Segoe UI Semibold" pitchFamily="34" charset="0"/>
            </a:endParaRPr>
          </a:p>
        </p:txBody>
      </p:sp>
      <p:sp>
        <p:nvSpPr>
          <p:cNvPr id="19" name="AutoShape 13"/>
          <p:cNvSpPr>
            <a:spLocks noChangeArrowheads="1"/>
          </p:cNvSpPr>
          <p:nvPr/>
        </p:nvSpPr>
        <p:spPr bwMode="auto">
          <a:xfrm>
            <a:off x="6764043" y="987574"/>
            <a:ext cx="2052000" cy="390000"/>
          </a:xfrm>
          <a:prstGeom prst="rect">
            <a:avLst/>
          </a:prstGeom>
          <a:solidFill>
            <a:srgbClr val="92D050"/>
          </a:solidFill>
          <a:ln>
            <a:noFill/>
          </a:ln>
          <a:extLst/>
        </p:spPr>
        <p:txBody>
          <a:bodyPr wrap="square" lIns="77925" tIns="38963" rIns="77925" bIns="38963" anchor="ctr">
            <a:noAutofit/>
          </a:bodyPr>
          <a:lstStyle/>
          <a:p>
            <a:pPr algn="ctr" eaLnBrk="0" hangingPunct="0"/>
            <a:r>
              <a:rPr lang="en-GB" sz="1200" dirty="0" smtClean="0">
                <a:solidFill>
                  <a:srgbClr val="FFFFFF"/>
                </a:solidFill>
                <a:latin typeface="Segoe UI Semibold" pitchFamily="34" charset="0"/>
              </a:rPr>
              <a:t>Positive market </a:t>
            </a:r>
            <a:r>
              <a:rPr lang="en-GB" sz="1200" dirty="0" err="1" smtClean="0">
                <a:solidFill>
                  <a:srgbClr val="FFFFFF"/>
                </a:solidFill>
                <a:latin typeface="Segoe UI Semibold" pitchFamily="34" charset="0"/>
              </a:rPr>
              <a:t>backdrpo</a:t>
            </a:r>
            <a:endParaRPr lang="en-GB" sz="1200" dirty="0">
              <a:solidFill>
                <a:srgbClr val="FFFFFF"/>
              </a:solidFill>
              <a:latin typeface="Segoe UI Semibold" pitchFamily="34" charset="0"/>
            </a:endParaRPr>
          </a:p>
        </p:txBody>
      </p:sp>
      <p:sp>
        <p:nvSpPr>
          <p:cNvPr id="20" name="AutoShape 13"/>
          <p:cNvSpPr>
            <a:spLocks noChangeArrowheads="1"/>
          </p:cNvSpPr>
          <p:nvPr/>
        </p:nvSpPr>
        <p:spPr bwMode="auto">
          <a:xfrm>
            <a:off x="2474094" y="2725144"/>
            <a:ext cx="2052000" cy="390000"/>
          </a:xfrm>
          <a:prstGeom prst="rect">
            <a:avLst/>
          </a:prstGeom>
          <a:solidFill>
            <a:srgbClr val="FFC000"/>
          </a:solidFill>
          <a:ln>
            <a:noFill/>
          </a:ln>
          <a:extLst/>
        </p:spPr>
        <p:txBody>
          <a:bodyPr wrap="square" lIns="77925" tIns="38963" rIns="77925" bIns="38963" anchor="ctr">
            <a:noAutofit/>
          </a:bodyPr>
          <a:lstStyle/>
          <a:p>
            <a:pPr algn="ctr" eaLnBrk="0" hangingPunct="0"/>
            <a:r>
              <a:rPr lang="en-GB" sz="1200" dirty="0" smtClean="0">
                <a:solidFill>
                  <a:srgbClr val="FFFFFF"/>
                </a:solidFill>
                <a:latin typeface="Segoe UI Semibold" pitchFamily="34" charset="0"/>
              </a:rPr>
              <a:t>Uncertainty</a:t>
            </a:r>
            <a:endParaRPr lang="en-GB" sz="1200" dirty="0">
              <a:solidFill>
                <a:srgbClr val="FFFFFF"/>
              </a:solidFill>
              <a:latin typeface="Segoe UI Semibold" pitchFamily="34" charset="0"/>
            </a:endParaRPr>
          </a:p>
        </p:txBody>
      </p:sp>
      <p:sp>
        <p:nvSpPr>
          <p:cNvPr id="21" name="AutoShape 13"/>
          <p:cNvSpPr>
            <a:spLocks noChangeArrowheads="1"/>
          </p:cNvSpPr>
          <p:nvPr/>
        </p:nvSpPr>
        <p:spPr bwMode="auto">
          <a:xfrm>
            <a:off x="4628852" y="2725144"/>
            <a:ext cx="2052000" cy="390000"/>
          </a:xfrm>
          <a:prstGeom prst="rect">
            <a:avLst/>
          </a:prstGeom>
          <a:solidFill>
            <a:srgbClr val="FFC000"/>
          </a:solidFill>
          <a:ln>
            <a:noFill/>
          </a:ln>
          <a:extLst/>
        </p:spPr>
        <p:txBody>
          <a:bodyPr wrap="square" lIns="77925" tIns="38963" rIns="77925" bIns="38963" anchor="ctr">
            <a:noAutofit/>
          </a:bodyPr>
          <a:lstStyle/>
          <a:p>
            <a:pPr algn="ctr" eaLnBrk="0" hangingPunct="0"/>
            <a:r>
              <a:rPr lang="en-GB" sz="1200" dirty="0" smtClean="0">
                <a:solidFill>
                  <a:srgbClr val="FFFFFF"/>
                </a:solidFill>
                <a:latin typeface="Segoe UI Semibold" pitchFamily="34" charset="0"/>
              </a:rPr>
              <a:t>Competition</a:t>
            </a:r>
            <a:endParaRPr lang="en-GB" sz="1200" dirty="0">
              <a:solidFill>
                <a:srgbClr val="FFFFFF"/>
              </a:solidFill>
              <a:latin typeface="Segoe UI Semibold" pitchFamily="34" charset="0"/>
            </a:endParaRPr>
          </a:p>
        </p:txBody>
      </p:sp>
      <p:sp>
        <p:nvSpPr>
          <p:cNvPr id="22" name="AutoShape 13"/>
          <p:cNvSpPr>
            <a:spLocks noChangeArrowheads="1"/>
          </p:cNvSpPr>
          <p:nvPr/>
        </p:nvSpPr>
        <p:spPr bwMode="auto">
          <a:xfrm>
            <a:off x="319336" y="2737145"/>
            <a:ext cx="2052000" cy="390000"/>
          </a:xfrm>
          <a:prstGeom prst="rect">
            <a:avLst/>
          </a:prstGeom>
          <a:solidFill>
            <a:srgbClr val="92D050"/>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More lender support</a:t>
            </a:r>
          </a:p>
        </p:txBody>
      </p:sp>
    </p:spTree>
    <p:extLst>
      <p:ext uri="{BB962C8B-B14F-4D97-AF65-F5344CB8AC3E}">
        <p14:creationId xmlns:p14="http://schemas.microsoft.com/office/powerpoint/2010/main" val="280545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3850" y="915988"/>
            <a:ext cx="5112246" cy="1125140"/>
          </a:xfrm>
        </p:spPr>
        <p:txBody>
          <a:bodyPr/>
          <a:lstStyle/>
          <a:p>
            <a:r>
              <a:rPr lang="en-GB" dirty="0" smtClean="0"/>
              <a:t>Business flow</a:t>
            </a:r>
            <a:endParaRPr lang="en-GB" dirty="0"/>
          </a:p>
        </p:txBody>
      </p:sp>
    </p:spTree>
    <p:extLst>
      <p:ext uri="{BB962C8B-B14F-4D97-AF65-F5344CB8AC3E}">
        <p14:creationId xmlns:p14="http://schemas.microsoft.com/office/powerpoint/2010/main" val="1786243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Average number of DIPs in last 3 </a:t>
            </a:r>
            <a:r>
              <a:rPr lang="en-GB" dirty="0" smtClean="0"/>
              <a:t>months</a:t>
            </a:r>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17</a:t>
            </a:fld>
            <a:endParaRPr lang="en-GB" dirty="0"/>
          </a:p>
        </p:txBody>
      </p:sp>
      <p:sp>
        <p:nvSpPr>
          <p:cNvPr id="6" name="Text Placeholder 5"/>
          <p:cNvSpPr>
            <a:spLocks noGrp="1"/>
          </p:cNvSpPr>
          <p:nvPr>
            <p:ph type="body" sz="quarter" idx="16"/>
          </p:nvPr>
        </p:nvSpPr>
        <p:spPr/>
        <p:txBody>
          <a:bodyPr/>
          <a:lstStyle/>
          <a:p>
            <a:r>
              <a:rPr lang="en-GB" dirty="0" smtClean="0">
                <a:solidFill>
                  <a:schemeClr val="tx1"/>
                </a:solidFill>
              </a:rPr>
              <a:t>The average number of DIPs increased slightly this quarter, returning to Q3 2017 levels</a:t>
            </a:r>
            <a:endParaRPr lang="en-GB" dirty="0">
              <a:solidFill>
                <a:schemeClr val="tx1"/>
              </a:solidFill>
            </a:endParaRPr>
          </a:p>
        </p:txBody>
      </p:sp>
      <p:sp>
        <p:nvSpPr>
          <p:cNvPr id="5" name="Footer Placeholder 2"/>
          <p:cNvSpPr>
            <a:spLocks noGrp="1"/>
          </p:cNvSpPr>
          <p:nvPr>
            <p:ph type="ftr" sz="quarter" idx="11"/>
          </p:nvPr>
        </p:nvSpPr>
        <p:spPr>
          <a:xfrm>
            <a:off x="827584" y="4803775"/>
            <a:ext cx="7272808" cy="215900"/>
          </a:xfrm>
        </p:spPr>
        <p:txBody>
          <a:bodyPr/>
          <a:lstStyle/>
          <a:p>
            <a:pPr defTabSz="649376" eaLnBrk="0" hangingPunct="0"/>
            <a:r>
              <a:rPr lang="en-GB" kern="0" dirty="0"/>
              <a:t>QHX1. In the last 3 months, approximately how many DIPs have you dealt with personally?</a:t>
            </a:r>
          </a:p>
          <a:p>
            <a:pPr defTabSz="649376" eaLnBrk="0" hangingPunct="0"/>
            <a:r>
              <a:rPr lang="en-US" kern="0" dirty="0"/>
              <a:t>Base: All </a:t>
            </a:r>
            <a:r>
              <a:rPr lang="en-US" kern="0" dirty="0" smtClean="0"/>
              <a:t>Q1 </a:t>
            </a:r>
            <a:r>
              <a:rPr lang="en-US" kern="0" dirty="0"/>
              <a:t>respondents (300</a:t>
            </a:r>
            <a:r>
              <a:rPr lang="en-US" kern="0" dirty="0" smtClean="0"/>
              <a:t>)</a:t>
            </a:r>
            <a:endParaRPr lang="en-US" kern="0" dirty="0"/>
          </a:p>
        </p:txBody>
      </p:sp>
      <p:graphicFrame>
        <p:nvGraphicFramePr>
          <p:cNvPr id="7" name="Chart 6"/>
          <p:cNvGraphicFramePr/>
          <p:nvPr>
            <p:extLst>
              <p:ext uri="{D42A27DB-BD31-4B8C-83A1-F6EECF244321}">
                <p14:modId xmlns:p14="http://schemas.microsoft.com/office/powerpoint/2010/main" val="3565285054"/>
              </p:ext>
            </p:extLst>
          </p:nvPr>
        </p:nvGraphicFramePr>
        <p:xfrm>
          <a:off x="611560" y="1391299"/>
          <a:ext cx="7776864" cy="2765347"/>
        </p:xfrm>
        <a:graphic>
          <a:graphicData uri="http://schemas.openxmlformats.org/drawingml/2006/chart">
            <c:chart xmlns:c="http://schemas.openxmlformats.org/drawingml/2006/chart" xmlns:r="http://schemas.openxmlformats.org/officeDocument/2006/relationships" r:id="rId2"/>
          </a:graphicData>
        </a:graphic>
      </p:graphicFrame>
      <p:sp>
        <p:nvSpPr>
          <p:cNvPr id="8" name="AutoShape 13"/>
          <p:cNvSpPr>
            <a:spLocks noChangeArrowheads="1"/>
          </p:cNvSpPr>
          <p:nvPr/>
        </p:nvSpPr>
        <p:spPr bwMode="auto">
          <a:xfrm>
            <a:off x="924704" y="1132310"/>
            <a:ext cx="1512000"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smtClean="0">
                <a:solidFill>
                  <a:schemeClr val="tx1">
                    <a:lumMod val="60000"/>
                    <a:lumOff val="40000"/>
                  </a:schemeClr>
                </a:solidFill>
              </a:rPr>
              <a:t>Q2 2017: 28</a:t>
            </a:r>
            <a:endParaRPr lang="en-GB" sz="1400" b="1" dirty="0">
              <a:solidFill>
                <a:schemeClr val="tx1">
                  <a:lumMod val="60000"/>
                  <a:lumOff val="40000"/>
                </a:schemeClr>
              </a:solidFill>
            </a:endParaRPr>
          </a:p>
        </p:txBody>
      </p:sp>
      <p:cxnSp>
        <p:nvCxnSpPr>
          <p:cNvPr id="9" name="Straight Connector 8"/>
          <p:cNvCxnSpPr/>
          <p:nvPr/>
        </p:nvCxnSpPr>
        <p:spPr bwMode="auto">
          <a:xfrm>
            <a:off x="2625740" y="987575"/>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sp>
        <p:nvSpPr>
          <p:cNvPr id="10" name="AutoShape 13"/>
          <p:cNvSpPr>
            <a:spLocks noChangeArrowheads="1"/>
          </p:cNvSpPr>
          <p:nvPr/>
        </p:nvSpPr>
        <p:spPr bwMode="auto">
          <a:xfrm>
            <a:off x="2797008" y="1132310"/>
            <a:ext cx="1512000"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a:solidFill>
                  <a:schemeClr val="tx1">
                    <a:lumMod val="60000"/>
                    <a:lumOff val="40000"/>
                  </a:schemeClr>
                </a:solidFill>
              </a:rPr>
              <a:t>Q3 2017: 31</a:t>
            </a:r>
          </a:p>
        </p:txBody>
      </p:sp>
      <p:sp>
        <p:nvSpPr>
          <p:cNvPr id="12" name="AutoShape 13"/>
          <p:cNvSpPr>
            <a:spLocks noChangeArrowheads="1"/>
          </p:cNvSpPr>
          <p:nvPr/>
        </p:nvSpPr>
        <p:spPr bwMode="auto">
          <a:xfrm>
            <a:off x="6541616" y="1132310"/>
            <a:ext cx="1512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smtClean="0">
                <a:solidFill>
                  <a:schemeClr val="accent3"/>
                </a:solidFill>
              </a:rPr>
              <a:t>Q1 2018: 31</a:t>
            </a:r>
            <a:endParaRPr lang="en-GB" sz="1400" b="1" dirty="0">
              <a:solidFill>
                <a:schemeClr val="accent3"/>
              </a:solidFill>
            </a:endParaRPr>
          </a:p>
        </p:txBody>
      </p:sp>
      <p:cxnSp>
        <p:nvCxnSpPr>
          <p:cNvPr id="13" name="Straight Connector 12"/>
          <p:cNvCxnSpPr/>
          <p:nvPr/>
        </p:nvCxnSpPr>
        <p:spPr bwMode="auto">
          <a:xfrm>
            <a:off x="4499992" y="987425"/>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cxnSp>
        <p:nvCxnSpPr>
          <p:cNvPr id="14" name="Straight Connector 13"/>
          <p:cNvCxnSpPr/>
          <p:nvPr/>
        </p:nvCxnSpPr>
        <p:spPr bwMode="auto">
          <a:xfrm>
            <a:off x="6372200" y="987424"/>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sp>
        <p:nvSpPr>
          <p:cNvPr id="15" name="AutoShape 13"/>
          <p:cNvSpPr>
            <a:spLocks noChangeArrowheads="1"/>
          </p:cNvSpPr>
          <p:nvPr/>
        </p:nvSpPr>
        <p:spPr bwMode="auto">
          <a:xfrm>
            <a:off x="4669312" y="1132310"/>
            <a:ext cx="1512000"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smtClean="0">
                <a:solidFill>
                  <a:schemeClr val="tx1">
                    <a:lumMod val="60000"/>
                    <a:lumOff val="40000"/>
                  </a:schemeClr>
                </a:solidFill>
              </a:rPr>
              <a:t>Q4 </a:t>
            </a:r>
            <a:r>
              <a:rPr lang="en-GB" sz="1400" b="1" dirty="0">
                <a:solidFill>
                  <a:schemeClr val="tx1">
                    <a:lumMod val="60000"/>
                    <a:lumOff val="40000"/>
                  </a:schemeClr>
                </a:solidFill>
              </a:rPr>
              <a:t>2017: </a:t>
            </a:r>
            <a:r>
              <a:rPr lang="en-GB" sz="1400" b="1" dirty="0" smtClean="0">
                <a:solidFill>
                  <a:schemeClr val="tx1">
                    <a:lumMod val="60000"/>
                    <a:lumOff val="40000"/>
                  </a:schemeClr>
                </a:solidFill>
              </a:rPr>
              <a:t>29</a:t>
            </a:r>
            <a:endParaRPr lang="en-GB" sz="1400" b="1" dirty="0">
              <a:solidFill>
                <a:schemeClr val="tx1">
                  <a:lumMod val="60000"/>
                  <a:lumOff val="40000"/>
                </a:schemeClr>
              </a:solidFill>
            </a:endParaRPr>
          </a:p>
        </p:txBody>
      </p:sp>
    </p:spTree>
    <p:extLst>
      <p:ext uri="{BB962C8B-B14F-4D97-AF65-F5344CB8AC3E}">
        <p14:creationId xmlns:p14="http://schemas.microsoft.com/office/powerpoint/2010/main" val="1585790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Average number of DIPs – By </a:t>
            </a:r>
            <a:r>
              <a:rPr lang="en-GB" dirty="0" smtClean="0"/>
              <a:t>business</a:t>
            </a:r>
            <a:endParaRPr lang="en-GB" dirty="0"/>
          </a:p>
        </p:txBody>
      </p:sp>
      <p:sp>
        <p:nvSpPr>
          <p:cNvPr id="3" name="Footer Placeholder 2"/>
          <p:cNvSpPr>
            <a:spLocks noGrp="1"/>
          </p:cNvSpPr>
          <p:nvPr>
            <p:ph type="ftr" sz="quarter" idx="11"/>
          </p:nvPr>
        </p:nvSpPr>
        <p:spPr/>
        <p:txBody>
          <a:bodyPr/>
          <a:lstStyle/>
          <a:p>
            <a:r>
              <a:rPr lang="en-GB" dirty="0"/>
              <a:t>QHX1. In the last 3 months, approximately how many DIPs have you dealt with personally?</a:t>
            </a:r>
          </a:p>
          <a:p>
            <a:r>
              <a:rPr lang="en-GB" dirty="0"/>
              <a:t>Base: All </a:t>
            </a:r>
            <a:r>
              <a:rPr lang="en-GB" dirty="0" smtClean="0"/>
              <a:t>Q1 </a:t>
            </a:r>
            <a:r>
              <a:rPr lang="en-GB" dirty="0"/>
              <a:t>respondents (300</a:t>
            </a:r>
            <a:r>
              <a:rPr lang="en-GB" dirty="0" smtClean="0"/>
              <a:t>)</a:t>
            </a:r>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18</a:t>
            </a:fld>
            <a:endParaRPr lang="en-GB" dirty="0"/>
          </a:p>
        </p:txBody>
      </p:sp>
      <p:sp>
        <p:nvSpPr>
          <p:cNvPr id="6" name="Text Placeholder 5"/>
          <p:cNvSpPr>
            <a:spLocks noGrp="1"/>
          </p:cNvSpPr>
          <p:nvPr>
            <p:ph type="body" sz="quarter" idx="16"/>
          </p:nvPr>
        </p:nvSpPr>
        <p:spPr/>
        <p:txBody>
          <a:bodyPr/>
          <a:lstStyle/>
          <a:p>
            <a:r>
              <a:rPr lang="en-GB" dirty="0" smtClean="0">
                <a:solidFill>
                  <a:schemeClr val="tx1"/>
                </a:solidFill>
              </a:rPr>
              <a:t>The average number of DIPs was highest among those dealing with first time buyer cases</a:t>
            </a:r>
            <a:endParaRPr lang="en-GB" dirty="0">
              <a:solidFill>
                <a:schemeClr val="tx1"/>
              </a:solidFill>
            </a:endParaRPr>
          </a:p>
        </p:txBody>
      </p:sp>
      <p:graphicFrame>
        <p:nvGraphicFramePr>
          <p:cNvPr id="7" name="Chart 6"/>
          <p:cNvGraphicFramePr/>
          <p:nvPr>
            <p:extLst>
              <p:ext uri="{D42A27DB-BD31-4B8C-83A1-F6EECF244321}">
                <p14:modId xmlns:p14="http://schemas.microsoft.com/office/powerpoint/2010/main" val="178726253"/>
              </p:ext>
            </p:extLst>
          </p:nvPr>
        </p:nvGraphicFramePr>
        <p:xfrm>
          <a:off x="323850" y="987425"/>
          <a:ext cx="6618343" cy="3529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07819895"/>
              </p:ext>
            </p:extLst>
          </p:nvPr>
        </p:nvGraphicFramePr>
        <p:xfrm>
          <a:off x="6948264" y="843558"/>
          <a:ext cx="805182" cy="3528392"/>
        </p:xfrm>
        <a:graphic>
          <a:graphicData uri="http://schemas.openxmlformats.org/drawingml/2006/table">
            <a:tbl>
              <a:tblPr firstRow="1" bandRow="1">
                <a:tableStyleId>{5C22544A-7EE6-4342-B048-85BDC9FD1C3A}</a:tableStyleId>
              </a:tblPr>
              <a:tblGrid>
                <a:gridCol w="805182"/>
              </a:tblGrid>
              <a:tr h="288032">
                <a:tc>
                  <a:txBody>
                    <a:bodyPr/>
                    <a:lstStyle/>
                    <a:p>
                      <a:pPr marL="0" algn="ctr" defTabSz="914296" rtl="0" eaLnBrk="0" latinLnBrk="0" hangingPunct="0"/>
                      <a:r>
                        <a:rPr lang="en-GB" sz="1000" b="1" kern="1200" dirty="0" smtClean="0">
                          <a:solidFill>
                            <a:schemeClr val="tx1"/>
                          </a:solidFill>
                          <a:latin typeface="+mn-lt"/>
                          <a:ea typeface="+mn-ea"/>
                          <a:cs typeface="+mn-cs"/>
                        </a:rPr>
                        <a:t>Q4 2017</a:t>
                      </a:r>
                      <a:endParaRPr lang="en-GB" sz="1000" b="1" kern="1200" dirty="0">
                        <a:solidFill>
                          <a:schemeClr val="tx1"/>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29 (+2)</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31</a:t>
                      </a:r>
                      <a:r>
                        <a:rPr lang="en-GB" sz="1000" b="0" kern="1200" baseline="0" dirty="0" smtClean="0">
                          <a:solidFill>
                            <a:schemeClr val="tx1"/>
                          </a:solidFill>
                          <a:latin typeface="+mn-lt"/>
                          <a:ea typeface="+mn-ea"/>
                          <a:cs typeface="+mn-cs"/>
                        </a:rPr>
                        <a:t> </a:t>
                      </a:r>
                      <a:r>
                        <a:rPr lang="en-GB" sz="1000" b="0" kern="1200" dirty="0" smtClean="0">
                          <a:solidFill>
                            <a:schemeClr val="tx1"/>
                          </a:solidFill>
                          <a:latin typeface="+mn-lt"/>
                          <a:ea typeface="+mn-ea"/>
                          <a:cs typeface="+mn-cs"/>
                        </a:rPr>
                        <a:t>(-4)</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28 (+5)</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27 (+13)</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34</a:t>
                      </a:r>
                      <a:r>
                        <a:rPr lang="en-GB" sz="1000" b="0" kern="1200" baseline="0" dirty="0" smtClean="0">
                          <a:solidFill>
                            <a:schemeClr val="tx1"/>
                          </a:solidFill>
                          <a:latin typeface="+mn-lt"/>
                          <a:ea typeface="+mn-ea"/>
                          <a:cs typeface="+mn-cs"/>
                        </a:rPr>
                        <a:t> </a:t>
                      </a:r>
                      <a:r>
                        <a:rPr lang="en-GB" sz="1000" b="0" kern="1200" dirty="0" smtClean="0">
                          <a:solidFill>
                            <a:schemeClr val="tx1"/>
                          </a:solidFill>
                          <a:latin typeface="+mn-lt"/>
                          <a:ea typeface="+mn-ea"/>
                          <a:cs typeface="+mn-cs"/>
                        </a:rPr>
                        <a:t>(-2)</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24 (+8)</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33</a:t>
                      </a:r>
                      <a:r>
                        <a:rPr lang="en-GB" sz="1000" b="0" kern="1200" baseline="0" dirty="0" smtClean="0">
                          <a:solidFill>
                            <a:schemeClr val="tx1"/>
                          </a:solidFill>
                          <a:latin typeface="+mn-lt"/>
                          <a:ea typeface="+mn-ea"/>
                          <a:cs typeface="+mn-cs"/>
                        </a:rPr>
                        <a:t> </a:t>
                      </a:r>
                      <a:r>
                        <a:rPr lang="en-GB" sz="1000" b="0" kern="1200" dirty="0" smtClean="0">
                          <a:solidFill>
                            <a:schemeClr val="tx1"/>
                          </a:solidFill>
                          <a:latin typeface="+mn-lt"/>
                          <a:ea typeface="+mn-ea"/>
                          <a:cs typeface="+mn-cs"/>
                        </a:rPr>
                        <a:t>(-9)</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30 (+5)</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29 (-5)</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29 (-1)</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30 (=)</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30 (+1)</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9" name="Straight Connector 8"/>
          <p:cNvCxnSpPr/>
          <p:nvPr/>
        </p:nvCxnSpPr>
        <p:spPr>
          <a:xfrm>
            <a:off x="323528" y="145053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3528" y="21080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23528" y="31965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652120" y="4517678"/>
            <a:ext cx="2842445" cy="461665"/>
          </a:xfrm>
          <a:prstGeom prst="rect">
            <a:avLst/>
          </a:prstGeom>
        </p:spPr>
        <p:txBody>
          <a:bodyPr wrap="none">
            <a:spAutoFit/>
          </a:bodyPr>
          <a:lstStyle/>
          <a:p>
            <a:r>
              <a:rPr lang="en-GB" sz="800" dirty="0" smtClean="0"/>
              <a:t>* At least 4 out of every 10 residential mortgages placed</a:t>
            </a:r>
          </a:p>
          <a:p>
            <a:r>
              <a:rPr lang="en-GB" sz="800" dirty="0" smtClean="0"/>
              <a:t>** At least 2 out of 10 mortgaged placed</a:t>
            </a:r>
          </a:p>
          <a:p>
            <a:r>
              <a:rPr lang="en-GB" sz="800" dirty="0" smtClean="0"/>
              <a:t>*** Any mortgages placed</a:t>
            </a:r>
            <a:endParaRPr lang="en-GB" sz="800" dirty="0"/>
          </a:p>
        </p:txBody>
      </p:sp>
    </p:spTree>
    <p:extLst>
      <p:ext uri="{BB962C8B-B14F-4D97-AF65-F5344CB8AC3E}">
        <p14:creationId xmlns:p14="http://schemas.microsoft.com/office/powerpoint/2010/main" val="2231611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DIPs resulting in a DIP accept </a:t>
            </a:r>
            <a:r>
              <a:rPr lang="en-GB" dirty="0" smtClean="0"/>
              <a:t>(%)</a:t>
            </a:r>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19</a:t>
            </a:fld>
            <a:endParaRPr lang="en-GB" dirty="0"/>
          </a:p>
        </p:txBody>
      </p:sp>
      <p:sp>
        <p:nvSpPr>
          <p:cNvPr id="6" name="Text Placeholder 5"/>
          <p:cNvSpPr>
            <a:spLocks noGrp="1"/>
          </p:cNvSpPr>
          <p:nvPr>
            <p:ph type="body" sz="quarter" idx="16"/>
          </p:nvPr>
        </p:nvSpPr>
        <p:spPr/>
        <p:txBody>
          <a:bodyPr/>
          <a:lstStyle/>
          <a:p>
            <a:r>
              <a:rPr lang="en-GB" dirty="0" smtClean="0">
                <a:solidFill>
                  <a:schemeClr val="tx1"/>
                </a:solidFill>
              </a:rPr>
              <a:t>The average number of DIPs resulting in a DIP accept remained stable for the fourth consecutive quarter</a:t>
            </a:r>
            <a:endParaRPr lang="en-GB" dirty="0">
              <a:solidFill>
                <a:schemeClr val="tx1"/>
              </a:solidFill>
            </a:endParaRPr>
          </a:p>
        </p:txBody>
      </p:sp>
      <p:sp>
        <p:nvSpPr>
          <p:cNvPr id="5" name="Footer Placeholder 2"/>
          <p:cNvSpPr>
            <a:spLocks noGrp="1"/>
          </p:cNvSpPr>
          <p:nvPr>
            <p:ph type="ftr" sz="quarter" idx="11"/>
          </p:nvPr>
        </p:nvSpPr>
        <p:spPr>
          <a:xfrm>
            <a:off x="827584" y="4803775"/>
            <a:ext cx="7272808" cy="215900"/>
          </a:xfrm>
        </p:spPr>
        <p:txBody>
          <a:bodyPr/>
          <a:lstStyle/>
          <a:p>
            <a:pPr defTabSz="649376" eaLnBrk="0" hangingPunct="0"/>
            <a:r>
              <a:rPr lang="en-GB" kern="0" dirty="0"/>
              <a:t>QHX2. In the last 3 months, what proportion of these DIPs have resulted in a DIP accept?</a:t>
            </a:r>
          </a:p>
          <a:p>
            <a:pPr defTabSz="649376" eaLnBrk="0" hangingPunct="0"/>
            <a:r>
              <a:rPr lang="en-GB" kern="0" dirty="0"/>
              <a:t>Base: All </a:t>
            </a:r>
            <a:r>
              <a:rPr lang="en-GB" kern="0" dirty="0" smtClean="0"/>
              <a:t>Q1 respondents </a:t>
            </a:r>
            <a:r>
              <a:rPr lang="en-GB" kern="0" dirty="0"/>
              <a:t>(300)</a:t>
            </a:r>
          </a:p>
        </p:txBody>
      </p:sp>
      <p:graphicFrame>
        <p:nvGraphicFramePr>
          <p:cNvPr id="7" name="Chart 6"/>
          <p:cNvGraphicFramePr/>
          <p:nvPr>
            <p:extLst>
              <p:ext uri="{D42A27DB-BD31-4B8C-83A1-F6EECF244321}">
                <p14:modId xmlns:p14="http://schemas.microsoft.com/office/powerpoint/2010/main" val="578056231"/>
              </p:ext>
            </p:extLst>
          </p:nvPr>
        </p:nvGraphicFramePr>
        <p:xfrm>
          <a:off x="611560" y="1391299"/>
          <a:ext cx="7776864" cy="2765347"/>
        </p:xfrm>
        <a:graphic>
          <a:graphicData uri="http://schemas.openxmlformats.org/drawingml/2006/chart">
            <c:chart xmlns:c="http://schemas.openxmlformats.org/drawingml/2006/chart" xmlns:r="http://schemas.openxmlformats.org/officeDocument/2006/relationships" r:id="rId2"/>
          </a:graphicData>
        </a:graphic>
      </p:graphicFrame>
      <p:sp>
        <p:nvSpPr>
          <p:cNvPr id="8" name="AutoShape 13"/>
          <p:cNvSpPr>
            <a:spLocks noChangeArrowheads="1"/>
          </p:cNvSpPr>
          <p:nvPr/>
        </p:nvSpPr>
        <p:spPr bwMode="auto">
          <a:xfrm>
            <a:off x="924704" y="1132310"/>
            <a:ext cx="1512000"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smtClean="0">
                <a:solidFill>
                  <a:schemeClr val="tx1">
                    <a:lumMod val="60000"/>
                    <a:lumOff val="40000"/>
                  </a:schemeClr>
                </a:solidFill>
              </a:rPr>
              <a:t>Q2 2017: 82</a:t>
            </a:r>
            <a:endParaRPr lang="en-GB" sz="1400" b="1" dirty="0">
              <a:solidFill>
                <a:schemeClr val="tx1">
                  <a:lumMod val="60000"/>
                  <a:lumOff val="40000"/>
                </a:schemeClr>
              </a:solidFill>
            </a:endParaRPr>
          </a:p>
        </p:txBody>
      </p:sp>
      <p:cxnSp>
        <p:nvCxnSpPr>
          <p:cNvPr id="9" name="Straight Connector 8"/>
          <p:cNvCxnSpPr/>
          <p:nvPr/>
        </p:nvCxnSpPr>
        <p:spPr bwMode="auto">
          <a:xfrm>
            <a:off x="2625740" y="987575"/>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sp>
        <p:nvSpPr>
          <p:cNvPr id="10" name="AutoShape 13"/>
          <p:cNvSpPr>
            <a:spLocks noChangeArrowheads="1"/>
          </p:cNvSpPr>
          <p:nvPr/>
        </p:nvSpPr>
        <p:spPr bwMode="auto">
          <a:xfrm>
            <a:off x="2797008" y="1132310"/>
            <a:ext cx="1512000"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a:solidFill>
                  <a:schemeClr val="tx1">
                    <a:lumMod val="60000"/>
                    <a:lumOff val="40000"/>
                  </a:schemeClr>
                </a:solidFill>
              </a:rPr>
              <a:t>Q3 2017: </a:t>
            </a:r>
            <a:r>
              <a:rPr lang="en-GB" sz="1400" b="1" dirty="0" smtClean="0">
                <a:solidFill>
                  <a:schemeClr val="tx1">
                    <a:lumMod val="60000"/>
                    <a:lumOff val="40000"/>
                  </a:schemeClr>
                </a:solidFill>
              </a:rPr>
              <a:t>82</a:t>
            </a:r>
            <a:endParaRPr lang="en-GB" sz="1400" b="1" dirty="0">
              <a:solidFill>
                <a:schemeClr val="tx1">
                  <a:lumMod val="60000"/>
                  <a:lumOff val="40000"/>
                </a:schemeClr>
              </a:solidFill>
            </a:endParaRPr>
          </a:p>
        </p:txBody>
      </p:sp>
      <p:sp>
        <p:nvSpPr>
          <p:cNvPr id="12" name="AutoShape 13"/>
          <p:cNvSpPr>
            <a:spLocks noChangeArrowheads="1"/>
          </p:cNvSpPr>
          <p:nvPr/>
        </p:nvSpPr>
        <p:spPr bwMode="auto">
          <a:xfrm>
            <a:off x="6541616" y="1132310"/>
            <a:ext cx="1512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smtClean="0">
                <a:solidFill>
                  <a:schemeClr val="accent3"/>
                </a:solidFill>
              </a:rPr>
              <a:t>Q1 2018: 82</a:t>
            </a:r>
            <a:endParaRPr lang="en-GB" sz="1400" b="1" dirty="0">
              <a:solidFill>
                <a:schemeClr val="accent3"/>
              </a:solidFill>
            </a:endParaRPr>
          </a:p>
        </p:txBody>
      </p:sp>
      <p:cxnSp>
        <p:nvCxnSpPr>
          <p:cNvPr id="13" name="Straight Connector 12"/>
          <p:cNvCxnSpPr/>
          <p:nvPr/>
        </p:nvCxnSpPr>
        <p:spPr bwMode="auto">
          <a:xfrm>
            <a:off x="4499992" y="987425"/>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cxnSp>
        <p:nvCxnSpPr>
          <p:cNvPr id="14" name="Straight Connector 13"/>
          <p:cNvCxnSpPr/>
          <p:nvPr/>
        </p:nvCxnSpPr>
        <p:spPr bwMode="auto">
          <a:xfrm>
            <a:off x="6372200" y="987424"/>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sp>
        <p:nvSpPr>
          <p:cNvPr id="15" name="AutoShape 13"/>
          <p:cNvSpPr>
            <a:spLocks noChangeArrowheads="1"/>
          </p:cNvSpPr>
          <p:nvPr/>
        </p:nvSpPr>
        <p:spPr bwMode="auto">
          <a:xfrm>
            <a:off x="4669312" y="1132310"/>
            <a:ext cx="1512000"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smtClean="0">
                <a:solidFill>
                  <a:schemeClr val="tx1">
                    <a:lumMod val="60000"/>
                    <a:lumOff val="40000"/>
                  </a:schemeClr>
                </a:solidFill>
              </a:rPr>
              <a:t>Q4 </a:t>
            </a:r>
            <a:r>
              <a:rPr lang="en-GB" sz="1400" b="1" dirty="0">
                <a:solidFill>
                  <a:schemeClr val="tx1">
                    <a:lumMod val="60000"/>
                    <a:lumOff val="40000"/>
                  </a:schemeClr>
                </a:solidFill>
              </a:rPr>
              <a:t>2017: </a:t>
            </a:r>
            <a:r>
              <a:rPr lang="en-GB" sz="1400" b="1" dirty="0" smtClean="0">
                <a:solidFill>
                  <a:schemeClr val="tx1">
                    <a:lumMod val="60000"/>
                    <a:lumOff val="40000"/>
                  </a:schemeClr>
                </a:solidFill>
              </a:rPr>
              <a:t>82</a:t>
            </a:r>
            <a:endParaRPr lang="en-GB" sz="1400" b="1" dirty="0">
              <a:solidFill>
                <a:schemeClr val="tx1">
                  <a:lumMod val="60000"/>
                  <a:lumOff val="40000"/>
                </a:schemeClr>
              </a:solidFill>
            </a:endParaRPr>
          </a:p>
        </p:txBody>
      </p:sp>
    </p:spTree>
    <p:extLst>
      <p:ext uri="{BB962C8B-B14F-4D97-AF65-F5344CB8AC3E}">
        <p14:creationId xmlns:p14="http://schemas.microsoft.com/office/powerpoint/2010/main" val="861871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Agenda</a:t>
            </a:r>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2</a:t>
            </a:fld>
            <a:endParaRPr lang="en-GB" dirty="0"/>
          </a:p>
        </p:txBody>
      </p:sp>
      <p:sp>
        <p:nvSpPr>
          <p:cNvPr id="9" name="AutoShape 29"/>
          <p:cNvSpPr>
            <a:spLocks noChangeArrowheads="1"/>
          </p:cNvSpPr>
          <p:nvPr/>
        </p:nvSpPr>
        <p:spPr bwMode="auto">
          <a:xfrm>
            <a:off x="982678" y="999439"/>
            <a:ext cx="6413538" cy="281780"/>
          </a:xfrm>
          <a:prstGeom prst="roundRect">
            <a:avLst>
              <a:gd name="adj" fmla="val 16667"/>
            </a:avLst>
          </a:prstGeom>
          <a:noFill/>
          <a:ln>
            <a:noFill/>
          </a:ln>
          <a:effectLst/>
          <a:extLst/>
        </p:spPr>
        <p:txBody>
          <a:bodyPr lIns="138056" tIns="38963" rIns="77925" bIns="38963" anchor="ctr"/>
          <a:lstStyle/>
          <a:p>
            <a:pPr marL="534383" eaLnBrk="0" hangingPunct="0"/>
            <a:r>
              <a:rPr lang="en-GB" sz="1400" dirty="0">
                <a:solidFill>
                  <a:srgbClr val="333333"/>
                </a:solidFill>
              </a:rPr>
              <a:t>Background &amp; methodology</a:t>
            </a:r>
          </a:p>
        </p:txBody>
      </p:sp>
      <p:sp>
        <p:nvSpPr>
          <p:cNvPr id="10" name="AutoShape 29"/>
          <p:cNvSpPr>
            <a:spLocks noChangeArrowheads="1"/>
          </p:cNvSpPr>
          <p:nvPr/>
        </p:nvSpPr>
        <p:spPr bwMode="auto">
          <a:xfrm>
            <a:off x="982678" y="1542748"/>
            <a:ext cx="6413538" cy="281780"/>
          </a:xfrm>
          <a:prstGeom prst="roundRect">
            <a:avLst>
              <a:gd name="adj" fmla="val 16667"/>
            </a:avLst>
          </a:prstGeom>
          <a:noFill/>
          <a:ln>
            <a:noFill/>
          </a:ln>
          <a:effectLst/>
          <a:extLst/>
        </p:spPr>
        <p:txBody>
          <a:bodyPr lIns="138056" tIns="38963" rIns="77925" bIns="38963" anchor="ctr"/>
          <a:lstStyle/>
          <a:p>
            <a:pPr marL="534383" eaLnBrk="0" hangingPunct="0"/>
            <a:r>
              <a:rPr lang="en-US" sz="1400" dirty="0">
                <a:solidFill>
                  <a:srgbClr val="333333"/>
                </a:solidFill>
              </a:rPr>
              <a:t>Executive summary</a:t>
            </a:r>
          </a:p>
        </p:txBody>
      </p:sp>
      <p:sp>
        <p:nvSpPr>
          <p:cNvPr id="11" name="AutoShape 29"/>
          <p:cNvSpPr>
            <a:spLocks noChangeArrowheads="1"/>
          </p:cNvSpPr>
          <p:nvPr/>
        </p:nvSpPr>
        <p:spPr bwMode="auto">
          <a:xfrm>
            <a:off x="982678" y="2086057"/>
            <a:ext cx="6413538" cy="281780"/>
          </a:xfrm>
          <a:prstGeom prst="roundRect">
            <a:avLst>
              <a:gd name="adj" fmla="val 16667"/>
            </a:avLst>
          </a:prstGeom>
          <a:noFill/>
          <a:ln>
            <a:noFill/>
          </a:ln>
          <a:effectLst/>
          <a:extLst/>
        </p:spPr>
        <p:txBody>
          <a:bodyPr lIns="138056" tIns="38963" rIns="77925" bIns="38963" anchor="ctr"/>
          <a:lstStyle/>
          <a:p>
            <a:pPr marL="534383" eaLnBrk="0" hangingPunct="0"/>
            <a:r>
              <a:rPr lang="en-US" sz="1400" dirty="0">
                <a:solidFill>
                  <a:srgbClr val="333333"/>
                </a:solidFill>
              </a:rPr>
              <a:t>Business volumes and confidence</a:t>
            </a:r>
          </a:p>
        </p:txBody>
      </p:sp>
      <p:sp>
        <p:nvSpPr>
          <p:cNvPr id="12" name="AutoShape 29"/>
          <p:cNvSpPr>
            <a:spLocks noChangeArrowheads="1"/>
          </p:cNvSpPr>
          <p:nvPr/>
        </p:nvSpPr>
        <p:spPr bwMode="auto">
          <a:xfrm>
            <a:off x="982678" y="2629366"/>
            <a:ext cx="6413538" cy="281780"/>
          </a:xfrm>
          <a:prstGeom prst="roundRect">
            <a:avLst>
              <a:gd name="adj" fmla="val 16667"/>
            </a:avLst>
          </a:prstGeom>
          <a:noFill/>
          <a:ln>
            <a:noFill/>
          </a:ln>
          <a:effectLst/>
          <a:extLst/>
        </p:spPr>
        <p:txBody>
          <a:bodyPr lIns="138056" tIns="38963" rIns="77925" bIns="38963" anchor="ctr"/>
          <a:lstStyle/>
          <a:p>
            <a:pPr marL="534383" eaLnBrk="0" hangingPunct="0"/>
            <a:r>
              <a:rPr lang="en-US" sz="1400" dirty="0">
                <a:solidFill>
                  <a:srgbClr val="333333"/>
                </a:solidFill>
              </a:rPr>
              <a:t>Business flow</a:t>
            </a:r>
          </a:p>
        </p:txBody>
      </p:sp>
      <p:cxnSp>
        <p:nvCxnSpPr>
          <p:cNvPr id="13" name="Straight Connector 12"/>
          <p:cNvCxnSpPr/>
          <p:nvPr/>
        </p:nvCxnSpPr>
        <p:spPr>
          <a:xfrm>
            <a:off x="1475656" y="942329"/>
            <a:ext cx="0" cy="396000"/>
          </a:xfrm>
          <a:prstGeom prst="line">
            <a:avLst/>
          </a:prstGeom>
          <a:ln w="285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076842" y="885542"/>
            <a:ext cx="398814" cy="509574"/>
          </a:xfrm>
          <a:prstGeom prst="rect">
            <a:avLst/>
          </a:prstGeom>
          <a:noFill/>
        </p:spPr>
        <p:txBody>
          <a:bodyPr wrap="square" lIns="77925" tIns="38963" rIns="77925" bIns="38963" rtlCol="0">
            <a:spAutoFit/>
          </a:bodyPr>
          <a:lstStyle/>
          <a:p>
            <a:r>
              <a:rPr lang="en-GB" sz="2800" dirty="0">
                <a:solidFill>
                  <a:schemeClr val="accent2"/>
                </a:solidFill>
              </a:rPr>
              <a:t>1</a:t>
            </a:r>
          </a:p>
        </p:txBody>
      </p:sp>
      <p:sp>
        <p:nvSpPr>
          <p:cNvPr id="16" name="TextBox 15"/>
          <p:cNvSpPr txBox="1"/>
          <p:nvPr/>
        </p:nvSpPr>
        <p:spPr>
          <a:xfrm>
            <a:off x="1076842" y="1428851"/>
            <a:ext cx="398814" cy="509574"/>
          </a:xfrm>
          <a:prstGeom prst="rect">
            <a:avLst/>
          </a:prstGeom>
          <a:noFill/>
        </p:spPr>
        <p:txBody>
          <a:bodyPr wrap="square" lIns="77925" tIns="38963" rIns="77925" bIns="38963" rtlCol="0">
            <a:spAutoFit/>
          </a:bodyPr>
          <a:lstStyle/>
          <a:p>
            <a:r>
              <a:rPr lang="en-GB" sz="2800" dirty="0">
                <a:solidFill>
                  <a:schemeClr val="accent2"/>
                </a:solidFill>
              </a:rPr>
              <a:t>2</a:t>
            </a:r>
          </a:p>
        </p:txBody>
      </p:sp>
      <p:sp>
        <p:nvSpPr>
          <p:cNvPr id="17" name="TextBox 16"/>
          <p:cNvSpPr txBox="1"/>
          <p:nvPr/>
        </p:nvSpPr>
        <p:spPr>
          <a:xfrm>
            <a:off x="1076842" y="1972160"/>
            <a:ext cx="398814" cy="509574"/>
          </a:xfrm>
          <a:prstGeom prst="rect">
            <a:avLst/>
          </a:prstGeom>
          <a:noFill/>
        </p:spPr>
        <p:txBody>
          <a:bodyPr wrap="square" lIns="77925" tIns="38963" rIns="77925" bIns="38963" rtlCol="0">
            <a:spAutoFit/>
          </a:bodyPr>
          <a:lstStyle/>
          <a:p>
            <a:r>
              <a:rPr lang="en-GB" sz="2800" dirty="0">
                <a:solidFill>
                  <a:schemeClr val="accent2"/>
                </a:solidFill>
              </a:rPr>
              <a:t>3</a:t>
            </a:r>
          </a:p>
        </p:txBody>
      </p:sp>
      <p:sp>
        <p:nvSpPr>
          <p:cNvPr id="18" name="TextBox 17"/>
          <p:cNvSpPr txBox="1"/>
          <p:nvPr/>
        </p:nvSpPr>
        <p:spPr>
          <a:xfrm>
            <a:off x="1076842" y="2515469"/>
            <a:ext cx="398814" cy="509574"/>
          </a:xfrm>
          <a:prstGeom prst="rect">
            <a:avLst/>
          </a:prstGeom>
          <a:noFill/>
        </p:spPr>
        <p:txBody>
          <a:bodyPr wrap="square" lIns="77925" tIns="38963" rIns="77925" bIns="38963" rtlCol="0">
            <a:spAutoFit/>
          </a:bodyPr>
          <a:lstStyle/>
          <a:p>
            <a:r>
              <a:rPr lang="en-GB" sz="2800" dirty="0">
                <a:solidFill>
                  <a:schemeClr val="accent2"/>
                </a:solidFill>
              </a:rPr>
              <a:t>4</a:t>
            </a:r>
          </a:p>
        </p:txBody>
      </p:sp>
      <p:cxnSp>
        <p:nvCxnSpPr>
          <p:cNvPr id="25" name="Straight Connector 24"/>
          <p:cNvCxnSpPr/>
          <p:nvPr/>
        </p:nvCxnSpPr>
        <p:spPr>
          <a:xfrm>
            <a:off x="1475656" y="1485638"/>
            <a:ext cx="0" cy="396000"/>
          </a:xfrm>
          <a:prstGeom prst="line">
            <a:avLst/>
          </a:prstGeom>
          <a:ln w="285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475656" y="2028947"/>
            <a:ext cx="0" cy="396000"/>
          </a:xfrm>
          <a:prstGeom prst="line">
            <a:avLst/>
          </a:prstGeom>
          <a:ln w="285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475656" y="2572256"/>
            <a:ext cx="0" cy="396000"/>
          </a:xfrm>
          <a:prstGeom prst="line">
            <a:avLst/>
          </a:prstGeom>
          <a:ln w="285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0409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DIPs resulting in a DIP </a:t>
            </a:r>
            <a:r>
              <a:rPr lang="en-GB" dirty="0" smtClean="0"/>
              <a:t>accept (%) </a:t>
            </a:r>
            <a:r>
              <a:rPr lang="en-GB" dirty="0"/>
              <a:t>– By </a:t>
            </a:r>
            <a:r>
              <a:rPr lang="en-GB" dirty="0" smtClean="0"/>
              <a:t>business</a:t>
            </a:r>
            <a:endParaRPr lang="en-GB" dirty="0"/>
          </a:p>
        </p:txBody>
      </p:sp>
      <p:sp>
        <p:nvSpPr>
          <p:cNvPr id="3" name="Footer Placeholder 2"/>
          <p:cNvSpPr>
            <a:spLocks noGrp="1"/>
          </p:cNvSpPr>
          <p:nvPr>
            <p:ph type="ftr" sz="quarter" idx="11"/>
          </p:nvPr>
        </p:nvSpPr>
        <p:spPr/>
        <p:txBody>
          <a:bodyPr/>
          <a:lstStyle/>
          <a:p>
            <a:pPr defTabSz="649376" eaLnBrk="0" hangingPunct="0"/>
            <a:r>
              <a:rPr lang="en-GB" kern="0" dirty="0"/>
              <a:t>QHX2. In the last 3 months, what proportion of these DIPs have resulted in a DIP accept?</a:t>
            </a:r>
          </a:p>
          <a:p>
            <a:pPr defTabSz="649376" eaLnBrk="0" hangingPunct="0"/>
            <a:r>
              <a:rPr lang="en-GB" kern="0" dirty="0"/>
              <a:t>Base: All Q1 respondents (300)</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20</a:t>
            </a:fld>
            <a:endParaRPr lang="en-GB" dirty="0"/>
          </a:p>
        </p:txBody>
      </p:sp>
      <p:sp>
        <p:nvSpPr>
          <p:cNvPr id="6" name="Text Placeholder 5"/>
          <p:cNvSpPr>
            <a:spLocks noGrp="1"/>
          </p:cNvSpPr>
          <p:nvPr>
            <p:ph type="body" sz="quarter" idx="16"/>
          </p:nvPr>
        </p:nvSpPr>
        <p:spPr/>
        <p:txBody>
          <a:bodyPr/>
          <a:lstStyle/>
          <a:p>
            <a:r>
              <a:rPr lang="en-GB" dirty="0" smtClean="0">
                <a:solidFill>
                  <a:schemeClr val="tx1"/>
                </a:solidFill>
              </a:rPr>
              <a:t>There are mixed trends in conversion from DIP to DIP accept by mortgage types handled</a:t>
            </a:r>
            <a:endParaRPr lang="en-GB" dirty="0">
              <a:solidFill>
                <a:schemeClr val="tx1"/>
              </a:solidFill>
            </a:endParaRPr>
          </a:p>
        </p:txBody>
      </p:sp>
      <p:graphicFrame>
        <p:nvGraphicFramePr>
          <p:cNvPr id="7" name="Chart 6"/>
          <p:cNvGraphicFramePr/>
          <p:nvPr>
            <p:extLst>
              <p:ext uri="{D42A27DB-BD31-4B8C-83A1-F6EECF244321}">
                <p14:modId xmlns:p14="http://schemas.microsoft.com/office/powerpoint/2010/main" val="2124719530"/>
              </p:ext>
            </p:extLst>
          </p:nvPr>
        </p:nvGraphicFramePr>
        <p:xfrm>
          <a:off x="323850" y="987425"/>
          <a:ext cx="6618343" cy="3529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77653141"/>
              </p:ext>
            </p:extLst>
          </p:nvPr>
        </p:nvGraphicFramePr>
        <p:xfrm>
          <a:off x="6948264" y="843558"/>
          <a:ext cx="805182" cy="3528392"/>
        </p:xfrm>
        <a:graphic>
          <a:graphicData uri="http://schemas.openxmlformats.org/drawingml/2006/table">
            <a:tbl>
              <a:tblPr firstRow="1" bandRow="1">
                <a:tableStyleId>{5C22544A-7EE6-4342-B048-85BDC9FD1C3A}</a:tableStyleId>
              </a:tblPr>
              <a:tblGrid>
                <a:gridCol w="805182"/>
              </a:tblGrid>
              <a:tr h="288032">
                <a:tc>
                  <a:txBody>
                    <a:bodyPr/>
                    <a:lstStyle/>
                    <a:p>
                      <a:pPr marL="0" algn="ctr" defTabSz="914296" rtl="0" eaLnBrk="0" latinLnBrk="0" hangingPunct="0"/>
                      <a:r>
                        <a:rPr lang="en-GB" sz="1000" b="1" kern="1200" dirty="0" smtClean="0">
                          <a:solidFill>
                            <a:schemeClr val="tx1"/>
                          </a:solidFill>
                          <a:latin typeface="+mn-lt"/>
                          <a:ea typeface="+mn-ea"/>
                          <a:cs typeface="+mn-cs"/>
                        </a:rPr>
                        <a:t>Q4 2017</a:t>
                      </a:r>
                      <a:endParaRPr lang="en-GB" sz="1000" b="1" kern="1200" dirty="0">
                        <a:solidFill>
                          <a:schemeClr val="tx1"/>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84 (-4)</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82 (+1)</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84 (-1)</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82 (=)</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83 (-1)</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84 (-3)</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80 (+2)</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85 (-4)</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84 (-2)</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81 (+1)</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81 (-5)</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9" name="Straight Connector 8"/>
          <p:cNvCxnSpPr/>
          <p:nvPr/>
        </p:nvCxnSpPr>
        <p:spPr>
          <a:xfrm>
            <a:off x="323528" y="145053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3528" y="21080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23528" y="31965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652120" y="4517678"/>
            <a:ext cx="2842445" cy="461665"/>
          </a:xfrm>
          <a:prstGeom prst="rect">
            <a:avLst/>
          </a:prstGeom>
        </p:spPr>
        <p:txBody>
          <a:bodyPr wrap="none">
            <a:spAutoFit/>
          </a:bodyPr>
          <a:lstStyle/>
          <a:p>
            <a:r>
              <a:rPr lang="en-GB" sz="800" dirty="0" smtClean="0"/>
              <a:t>* At least 4 out of every 10 residential mortgages placed</a:t>
            </a:r>
          </a:p>
          <a:p>
            <a:r>
              <a:rPr lang="en-GB" sz="800" dirty="0" smtClean="0"/>
              <a:t>** At least 2 out of 10 mortgaged placed</a:t>
            </a:r>
          </a:p>
          <a:p>
            <a:r>
              <a:rPr lang="en-GB" sz="800" dirty="0" smtClean="0"/>
              <a:t>*** Any mortgages placed</a:t>
            </a:r>
            <a:endParaRPr lang="en-GB" sz="800" dirty="0"/>
          </a:p>
        </p:txBody>
      </p:sp>
    </p:spTree>
    <p:extLst>
      <p:ext uri="{BB962C8B-B14F-4D97-AF65-F5344CB8AC3E}">
        <p14:creationId xmlns:p14="http://schemas.microsoft.com/office/powerpoint/2010/main" val="2353782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DIP accepts resulting in a full application </a:t>
            </a:r>
            <a:r>
              <a:rPr lang="en-GB" dirty="0" smtClean="0"/>
              <a:t>(%)</a:t>
            </a:r>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21</a:t>
            </a:fld>
            <a:endParaRPr lang="en-GB" dirty="0"/>
          </a:p>
        </p:txBody>
      </p:sp>
      <p:sp>
        <p:nvSpPr>
          <p:cNvPr id="6" name="Text Placeholder 5"/>
          <p:cNvSpPr>
            <a:spLocks noGrp="1"/>
          </p:cNvSpPr>
          <p:nvPr>
            <p:ph type="body" sz="quarter" idx="16"/>
          </p:nvPr>
        </p:nvSpPr>
        <p:spPr/>
        <p:txBody>
          <a:bodyPr/>
          <a:lstStyle/>
          <a:p>
            <a:r>
              <a:rPr lang="en-GB" dirty="0" smtClean="0">
                <a:solidFill>
                  <a:schemeClr val="tx1"/>
                </a:solidFill>
              </a:rPr>
              <a:t>The level of DIP accepts resulting in a full application fell this quarter, reaching 74% in March</a:t>
            </a:r>
            <a:endParaRPr lang="en-GB" dirty="0">
              <a:solidFill>
                <a:schemeClr val="tx1"/>
              </a:solidFill>
            </a:endParaRPr>
          </a:p>
        </p:txBody>
      </p:sp>
      <p:sp>
        <p:nvSpPr>
          <p:cNvPr id="5" name="Footer Placeholder 2"/>
          <p:cNvSpPr>
            <a:spLocks noGrp="1"/>
          </p:cNvSpPr>
          <p:nvPr>
            <p:ph type="ftr" sz="quarter" idx="11"/>
          </p:nvPr>
        </p:nvSpPr>
        <p:spPr>
          <a:xfrm>
            <a:off x="827584" y="4803775"/>
            <a:ext cx="7272808" cy="215900"/>
          </a:xfrm>
        </p:spPr>
        <p:txBody>
          <a:bodyPr/>
          <a:lstStyle/>
          <a:p>
            <a:pPr defTabSz="649376" eaLnBrk="0" hangingPunct="0"/>
            <a:r>
              <a:rPr lang="en-GB" kern="0" dirty="0"/>
              <a:t>QH3. In the last 3 months, what proportion of these DIP accepts have led to a full mortgage application?</a:t>
            </a:r>
          </a:p>
          <a:p>
            <a:pPr defTabSz="649376" eaLnBrk="0" hangingPunct="0"/>
            <a:r>
              <a:rPr lang="en-GB" kern="0" dirty="0" smtClean="0"/>
              <a:t>Base</a:t>
            </a:r>
            <a:r>
              <a:rPr lang="en-GB" kern="0" dirty="0"/>
              <a:t>: All </a:t>
            </a:r>
            <a:r>
              <a:rPr lang="en-GB" kern="0" dirty="0" smtClean="0"/>
              <a:t>Q1 respondents </a:t>
            </a:r>
            <a:r>
              <a:rPr lang="en-GB" kern="0" dirty="0"/>
              <a:t>(300)</a:t>
            </a:r>
          </a:p>
        </p:txBody>
      </p:sp>
      <p:graphicFrame>
        <p:nvGraphicFramePr>
          <p:cNvPr id="7" name="Chart 6"/>
          <p:cNvGraphicFramePr/>
          <p:nvPr>
            <p:extLst>
              <p:ext uri="{D42A27DB-BD31-4B8C-83A1-F6EECF244321}">
                <p14:modId xmlns:p14="http://schemas.microsoft.com/office/powerpoint/2010/main" val="267417701"/>
              </p:ext>
            </p:extLst>
          </p:nvPr>
        </p:nvGraphicFramePr>
        <p:xfrm>
          <a:off x="611560" y="1391299"/>
          <a:ext cx="7776864" cy="2765347"/>
        </p:xfrm>
        <a:graphic>
          <a:graphicData uri="http://schemas.openxmlformats.org/drawingml/2006/chart">
            <c:chart xmlns:c="http://schemas.openxmlformats.org/drawingml/2006/chart" xmlns:r="http://schemas.openxmlformats.org/officeDocument/2006/relationships" r:id="rId2"/>
          </a:graphicData>
        </a:graphic>
      </p:graphicFrame>
      <p:sp>
        <p:nvSpPr>
          <p:cNvPr id="8" name="AutoShape 13"/>
          <p:cNvSpPr>
            <a:spLocks noChangeArrowheads="1"/>
          </p:cNvSpPr>
          <p:nvPr/>
        </p:nvSpPr>
        <p:spPr bwMode="auto">
          <a:xfrm>
            <a:off x="924704" y="1132310"/>
            <a:ext cx="1512000"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smtClean="0">
                <a:solidFill>
                  <a:schemeClr val="tx1">
                    <a:lumMod val="60000"/>
                    <a:lumOff val="40000"/>
                  </a:schemeClr>
                </a:solidFill>
              </a:rPr>
              <a:t>Q2 2017: 81</a:t>
            </a:r>
            <a:endParaRPr lang="en-GB" sz="1400" b="1" dirty="0">
              <a:solidFill>
                <a:schemeClr val="tx1">
                  <a:lumMod val="60000"/>
                  <a:lumOff val="40000"/>
                </a:schemeClr>
              </a:solidFill>
            </a:endParaRPr>
          </a:p>
        </p:txBody>
      </p:sp>
      <p:cxnSp>
        <p:nvCxnSpPr>
          <p:cNvPr id="9" name="Straight Connector 8"/>
          <p:cNvCxnSpPr/>
          <p:nvPr/>
        </p:nvCxnSpPr>
        <p:spPr bwMode="auto">
          <a:xfrm>
            <a:off x="2625740" y="987575"/>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sp>
        <p:nvSpPr>
          <p:cNvPr id="10" name="AutoShape 13"/>
          <p:cNvSpPr>
            <a:spLocks noChangeArrowheads="1"/>
          </p:cNvSpPr>
          <p:nvPr/>
        </p:nvSpPr>
        <p:spPr bwMode="auto">
          <a:xfrm>
            <a:off x="2797008" y="1132310"/>
            <a:ext cx="1512000"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a:solidFill>
                  <a:schemeClr val="tx1">
                    <a:lumMod val="60000"/>
                    <a:lumOff val="40000"/>
                  </a:schemeClr>
                </a:solidFill>
              </a:rPr>
              <a:t>Q3 2017: </a:t>
            </a:r>
            <a:r>
              <a:rPr lang="en-GB" sz="1400" b="1" dirty="0" smtClean="0">
                <a:solidFill>
                  <a:schemeClr val="tx1">
                    <a:lumMod val="60000"/>
                    <a:lumOff val="40000"/>
                  </a:schemeClr>
                </a:solidFill>
              </a:rPr>
              <a:t>81</a:t>
            </a:r>
            <a:endParaRPr lang="en-GB" sz="1400" b="1" dirty="0">
              <a:solidFill>
                <a:schemeClr val="tx1">
                  <a:lumMod val="60000"/>
                  <a:lumOff val="40000"/>
                </a:schemeClr>
              </a:solidFill>
            </a:endParaRPr>
          </a:p>
        </p:txBody>
      </p:sp>
      <p:sp>
        <p:nvSpPr>
          <p:cNvPr id="12" name="AutoShape 13"/>
          <p:cNvSpPr>
            <a:spLocks noChangeArrowheads="1"/>
          </p:cNvSpPr>
          <p:nvPr/>
        </p:nvSpPr>
        <p:spPr bwMode="auto">
          <a:xfrm>
            <a:off x="6541616" y="1132310"/>
            <a:ext cx="1512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smtClean="0">
                <a:solidFill>
                  <a:schemeClr val="accent3"/>
                </a:solidFill>
              </a:rPr>
              <a:t>Q1 2018: 76</a:t>
            </a:r>
            <a:endParaRPr lang="en-GB" sz="1400" b="1" dirty="0">
              <a:solidFill>
                <a:schemeClr val="accent3"/>
              </a:solidFill>
            </a:endParaRPr>
          </a:p>
        </p:txBody>
      </p:sp>
      <p:cxnSp>
        <p:nvCxnSpPr>
          <p:cNvPr id="13" name="Straight Connector 12"/>
          <p:cNvCxnSpPr/>
          <p:nvPr/>
        </p:nvCxnSpPr>
        <p:spPr bwMode="auto">
          <a:xfrm>
            <a:off x="4499992" y="987425"/>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cxnSp>
        <p:nvCxnSpPr>
          <p:cNvPr id="14" name="Straight Connector 13"/>
          <p:cNvCxnSpPr/>
          <p:nvPr/>
        </p:nvCxnSpPr>
        <p:spPr bwMode="auto">
          <a:xfrm>
            <a:off x="6372200" y="987424"/>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sp>
        <p:nvSpPr>
          <p:cNvPr id="15" name="AutoShape 13"/>
          <p:cNvSpPr>
            <a:spLocks noChangeArrowheads="1"/>
          </p:cNvSpPr>
          <p:nvPr/>
        </p:nvSpPr>
        <p:spPr bwMode="auto">
          <a:xfrm>
            <a:off x="4669312" y="1132310"/>
            <a:ext cx="1512000"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smtClean="0">
                <a:solidFill>
                  <a:schemeClr val="tx1">
                    <a:lumMod val="60000"/>
                    <a:lumOff val="40000"/>
                  </a:schemeClr>
                </a:solidFill>
              </a:rPr>
              <a:t>Q4 </a:t>
            </a:r>
            <a:r>
              <a:rPr lang="en-GB" sz="1400" b="1" dirty="0">
                <a:solidFill>
                  <a:schemeClr val="tx1">
                    <a:lumMod val="60000"/>
                    <a:lumOff val="40000"/>
                  </a:schemeClr>
                </a:solidFill>
              </a:rPr>
              <a:t>2017: </a:t>
            </a:r>
            <a:r>
              <a:rPr lang="en-GB" sz="1400" b="1" dirty="0" smtClean="0">
                <a:solidFill>
                  <a:schemeClr val="tx1">
                    <a:lumMod val="60000"/>
                    <a:lumOff val="40000"/>
                  </a:schemeClr>
                </a:solidFill>
              </a:rPr>
              <a:t>80</a:t>
            </a:r>
            <a:endParaRPr lang="en-GB" sz="1400" b="1" dirty="0">
              <a:solidFill>
                <a:schemeClr val="tx1">
                  <a:lumMod val="60000"/>
                  <a:lumOff val="40000"/>
                </a:schemeClr>
              </a:solidFill>
            </a:endParaRPr>
          </a:p>
        </p:txBody>
      </p:sp>
    </p:spTree>
    <p:extLst>
      <p:ext uri="{BB962C8B-B14F-4D97-AF65-F5344CB8AC3E}">
        <p14:creationId xmlns:p14="http://schemas.microsoft.com/office/powerpoint/2010/main" val="3941054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DIP </a:t>
            </a:r>
            <a:r>
              <a:rPr lang="en-GB" dirty="0" smtClean="0"/>
              <a:t>accepts </a:t>
            </a:r>
            <a:r>
              <a:rPr lang="en-GB" dirty="0"/>
              <a:t>resulting in a full </a:t>
            </a:r>
            <a:r>
              <a:rPr lang="en-GB" dirty="0" smtClean="0"/>
              <a:t>application </a:t>
            </a:r>
            <a:r>
              <a:rPr lang="en-GB" dirty="0"/>
              <a:t>(%) – By </a:t>
            </a:r>
            <a:r>
              <a:rPr lang="en-GB" dirty="0" smtClean="0"/>
              <a:t>business</a:t>
            </a:r>
            <a:endParaRPr lang="en-GB" dirty="0"/>
          </a:p>
        </p:txBody>
      </p:sp>
      <p:sp>
        <p:nvSpPr>
          <p:cNvPr id="3" name="Footer Placeholder 2"/>
          <p:cNvSpPr>
            <a:spLocks noGrp="1"/>
          </p:cNvSpPr>
          <p:nvPr>
            <p:ph type="ftr" sz="quarter" idx="11"/>
          </p:nvPr>
        </p:nvSpPr>
        <p:spPr/>
        <p:txBody>
          <a:bodyPr/>
          <a:lstStyle/>
          <a:p>
            <a:pPr defTabSz="649376" eaLnBrk="0" hangingPunct="0"/>
            <a:r>
              <a:rPr lang="en-GB" kern="0" dirty="0"/>
              <a:t>QH3. In the last 3 months, what proportion of these DIP accepts have led to a full mortgage application?</a:t>
            </a:r>
          </a:p>
          <a:p>
            <a:pPr defTabSz="649376" eaLnBrk="0" hangingPunct="0"/>
            <a:r>
              <a:rPr lang="en-GB" kern="0" dirty="0" smtClean="0"/>
              <a:t>Base</a:t>
            </a:r>
            <a:r>
              <a:rPr lang="en-GB" kern="0" dirty="0"/>
              <a:t>: All Q1 respondents (300)</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22</a:t>
            </a:fld>
            <a:endParaRPr lang="en-GB" dirty="0"/>
          </a:p>
        </p:txBody>
      </p:sp>
      <p:sp>
        <p:nvSpPr>
          <p:cNvPr id="6" name="Text Placeholder 5"/>
          <p:cNvSpPr>
            <a:spLocks noGrp="1"/>
          </p:cNvSpPr>
          <p:nvPr>
            <p:ph type="body" sz="quarter" idx="16"/>
          </p:nvPr>
        </p:nvSpPr>
        <p:spPr>
          <a:xfrm>
            <a:off x="323850" y="574708"/>
            <a:ext cx="8712646" cy="270000"/>
          </a:xfrm>
        </p:spPr>
        <p:txBody>
          <a:bodyPr/>
          <a:lstStyle/>
          <a:p>
            <a:r>
              <a:rPr lang="en-GB" dirty="0" smtClean="0">
                <a:solidFill>
                  <a:schemeClr val="tx1"/>
                </a:solidFill>
              </a:rPr>
              <a:t>The drop in conversion was experienced across all mortgage types, but most prominent for those handling specialist mortgages</a:t>
            </a:r>
            <a:endParaRPr lang="en-GB" dirty="0">
              <a:solidFill>
                <a:schemeClr val="tx1"/>
              </a:solidFill>
            </a:endParaRPr>
          </a:p>
        </p:txBody>
      </p:sp>
      <p:graphicFrame>
        <p:nvGraphicFramePr>
          <p:cNvPr id="7" name="Chart 6"/>
          <p:cNvGraphicFramePr/>
          <p:nvPr>
            <p:extLst>
              <p:ext uri="{D42A27DB-BD31-4B8C-83A1-F6EECF244321}">
                <p14:modId xmlns:p14="http://schemas.microsoft.com/office/powerpoint/2010/main" val="3626236870"/>
              </p:ext>
            </p:extLst>
          </p:nvPr>
        </p:nvGraphicFramePr>
        <p:xfrm>
          <a:off x="323850" y="987425"/>
          <a:ext cx="6618343" cy="3529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70411865"/>
              </p:ext>
            </p:extLst>
          </p:nvPr>
        </p:nvGraphicFramePr>
        <p:xfrm>
          <a:off x="6948264" y="843558"/>
          <a:ext cx="805182" cy="3528392"/>
        </p:xfrm>
        <a:graphic>
          <a:graphicData uri="http://schemas.openxmlformats.org/drawingml/2006/table">
            <a:tbl>
              <a:tblPr firstRow="1" bandRow="1">
                <a:tableStyleId>{5C22544A-7EE6-4342-B048-85BDC9FD1C3A}</a:tableStyleId>
              </a:tblPr>
              <a:tblGrid>
                <a:gridCol w="805182"/>
              </a:tblGrid>
              <a:tr h="288032">
                <a:tc>
                  <a:txBody>
                    <a:bodyPr/>
                    <a:lstStyle/>
                    <a:p>
                      <a:pPr marL="0" algn="ctr" defTabSz="914296" rtl="0" eaLnBrk="0" latinLnBrk="0" hangingPunct="0"/>
                      <a:r>
                        <a:rPr lang="en-GB" sz="1000" b="1" kern="1200" dirty="0" smtClean="0">
                          <a:solidFill>
                            <a:schemeClr val="tx1"/>
                          </a:solidFill>
                          <a:latin typeface="+mn-lt"/>
                          <a:ea typeface="+mn-ea"/>
                          <a:cs typeface="+mn-cs"/>
                        </a:rPr>
                        <a:t>Q4 2017</a:t>
                      </a:r>
                      <a:endParaRPr lang="en-GB" sz="1000" b="1" kern="1200" dirty="0">
                        <a:solidFill>
                          <a:schemeClr val="tx1"/>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80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84 (-6)</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78 (-2)</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79 (=)</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84 (-6)</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76 (-1)</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85 (-10)</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76 (-4)</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82 (-5)</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83 (-5)</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80 (-2)</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80 (-7)</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9" name="Straight Connector 8"/>
          <p:cNvCxnSpPr/>
          <p:nvPr/>
        </p:nvCxnSpPr>
        <p:spPr>
          <a:xfrm>
            <a:off x="323528" y="145053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3528" y="21080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23528" y="31965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652120" y="4517678"/>
            <a:ext cx="2842445" cy="461665"/>
          </a:xfrm>
          <a:prstGeom prst="rect">
            <a:avLst/>
          </a:prstGeom>
        </p:spPr>
        <p:txBody>
          <a:bodyPr wrap="none">
            <a:spAutoFit/>
          </a:bodyPr>
          <a:lstStyle/>
          <a:p>
            <a:r>
              <a:rPr lang="en-GB" sz="800" dirty="0" smtClean="0"/>
              <a:t>* At least 4 out of every 10 residential mortgages placed</a:t>
            </a:r>
          </a:p>
          <a:p>
            <a:r>
              <a:rPr lang="en-GB" sz="800" dirty="0" smtClean="0"/>
              <a:t>** At least 2 out of 10 mortgaged placed</a:t>
            </a:r>
          </a:p>
          <a:p>
            <a:r>
              <a:rPr lang="en-GB" sz="800" dirty="0" smtClean="0"/>
              <a:t>*** Any mortgages placed</a:t>
            </a:r>
            <a:endParaRPr lang="en-GB" sz="800" dirty="0"/>
          </a:p>
        </p:txBody>
      </p:sp>
    </p:spTree>
    <p:extLst>
      <p:ext uri="{BB962C8B-B14F-4D97-AF65-F5344CB8AC3E}">
        <p14:creationId xmlns:p14="http://schemas.microsoft.com/office/powerpoint/2010/main" val="125341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Full applications resulting in an offer </a:t>
            </a:r>
            <a:r>
              <a:rPr lang="en-GB" dirty="0" smtClean="0"/>
              <a:t>(%)</a:t>
            </a:r>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23</a:t>
            </a:fld>
            <a:endParaRPr lang="en-GB" dirty="0"/>
          </a:p>
        </p:txBody>
      </p:sp>
      <p:sp>
        <p:nvSpPr>
          <p:cNvPr id="6" name="Text Placeholder 5"/>
          <p:cNvSpPr>
            <a:spLocks noGrp="1"/>
          </p:cNvSpPr>
          <p:nvPr>
            <p:ph type="body" sz="quarter" idx="16"/>
          </p:nvPr>
        </p:nvSpPr>
        <p:spPr/>
        <p:txBody>
          <a:bodyPr/>
          <a:lstStyle/>
          <a:p>
            <a:r>
              <a:rPr lang="en-GB" dirty="0" smtClean="0">
                <a:solidFill>
                  <a:schemeClr val="tx1"/>
                </a:solidFill>
              </a:rPr>
              <a:t>The proportion of full applications resulting in an offer was stable for a fourth quarter at 88%</a:t>
            </a:r>
            <a:endParaRPr lang="en-GB" dirty="0">
              <a:solidFill>
                <a:schemeClr val="tx1"/>
              </a:solidFill>
            </a:endParaRPr>
          </a:p>
        </p:txBody>
      </p:sp>
      <p:sp>
        <p:nvSpPr>
          <p:cNvPr id="5" name="Footer Placeholder 2"/>
          <p:cNvSpPr>
            <a:spLocks noGrp="1"/>
          </p:cNvSpPr>
          <p:nvPr>
            <p:ph type="ftr" sz="quarter" idx="11"/>
          </p:nvPr>
        </p:nvSpPr>
        <p:spPr>
          <a:xfrm>
            <a:off x="827584" y="4803775"/>
            <a:ext cx="7272808" cy="215900"/>
          </a:xfrm>
        </p:spPr>
        <p:txBody>
          <a:bodyPr/>
          <a:lstStyle/>
          <a:p>
            <a:pPr defTabSz="649376" eaLnBrk="0" hangingPunct="0"/>
            <a:r>
              <a:rPr lang="en-GB" kern="0" dirty="0"/>
              <a:t>QH4. In the last 3 months, what proportion of your full applications have led to an offer?</a:t>
            </a:r>
          </a:p>
          <a:p>
            <a:pPr defTabSz="649376" eaLnBrk="0" hangingPunct="0"/>
            <a:r>
              <a:rPr lang="en-GB" kern="0" dirty="0" smtClean="0"/>
              <a:t>Base</a:t>
            </a:r>
            <a:r>
              <a:rPr lang="en-GB" kern="0" dirty="0"/>
              <a:t>: All </a:t>
            </a:r>
            <a:r>
              <a:rPr lang="en-GB" kern="0" dirty="0" smtClean="0"/>
              <a:t>Q1 respondents </a:t>
            </a:r>
            <a:r>
              <a:rPr lang="en-GB" kern="0" dirty="0"/>
              <a:t>(300)</a:t>
            </a:r>
          </a:p>
        </p:txBody>
      </p:sp>
      <p:graphicFrame>
        <p:nvGraphicFramePr>
          <p:cNvPr id="7" name="Chart 6"/>
          <p:cNvGraphicFramePr/>
          <p:nvPr>
            <p:extLst>
              <p:ext uri="{D42A27DB-BD31-4B8C-83A1-F6EECF244321}">
                <p14:modId xmlns:p14="http://schemas.microsoft.com/office/powerpoint/2010/main" val="1275785041"/>
              </p:ext>
            </p:extLst>
          </p:nvPr>
        </p:nvGraphicFramePr>
        <p:xfrm>
          <a:off x="611560" y="1391299"/>
          <a:ext cx="7776864" cy="2765347"/>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bwMode="auto">
          <a:xfrm>
            <a:off x="2629912"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3" name="Straight Connector 12"/>
          <p:cNvCxnSpPr/>
          <p:nvPr/>
        </p:nvCxnSpPr>
        <p:spPr bwMode="auto">
          <a:xfrm>
            <a:off x="5028417"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4" name="Straight Connector 13"/>
          <p:cNvCxnSpPr/>
          <p:nvPr/>
        </p:nvCxnSpPr>
        <p:spPr bwMode="auto">
          <a:xfrm>
            <a:off x="5827918"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6" name="Straight Connector 15"/>
          <p:cNvCxnSpPr/>
          <p:nvPr/>
        </p:nvCxnSpPr>
        <p:spPr bwMode="auto">
          <a:xfrm>
            <a:off x="1030908"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7" name="Straight Connector 16"/>
          <p:cNvCxnSpPr/>
          <p:nvPr/>
        </p:nvCxnSpPr>
        <p:spPr bwMode="auto">
          <a:xfrm>
            <a:off x="1830410"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8" name="Straight Connector 17"/>
          <p:cNvCxnSpPr/>
          <p:nvPr/>
        </p:nvCxnSpPr>
        <p:spPr bwMode="auto">
          <a:xfrm>
            <a:off x="3429414"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9" name="Straight Connector 18"/>
          <p:cNvCxnSpPr/>
          <p:nvPr/>
        </p:nvCxnSpPr>
        <p:spPr bwMode="auto">
          <a:xfrm>
            <a:off x="4228916"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20" name="Straight Connector 19"/>
          <p:cNvCxnSpPr/>
          <p:nvPr/>
        </p:nvCxnSpPr>
        <p:spPr bwMode="auto">
          <a:xfrm>
            <a:off x="6627419"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21" name="Straight Connector 20"/>
          <p:cNvCxnSpPr/>
          <p:nvPr/>
        </p:nvCxnSpPr>
        <p:spPr bwMode="auto">
          <a:xfrm>
            <a:off x="7426920"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sp>
        <p:nvSpPr>
          <p:cNvPr id="22" name="AutoShape 13"/>
          <p:cNvSpPr>
            <a:spLocks noChangeArrowheads="1"/>
          </p:cNvSpPr>
          <p:nvPr/>
        </p:nvSpPr>
        <p:spPr bwMode="auto">
          <a:xfrm>
            <a:off x="1134586"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smtClean="0">
                <a:solidFill>
                  <a:schemeClr val="tx1">
                    <a:lumMod val="60000"/>
                    <a:lumOff val="40000"/>
                  </a:schemeClr>
                </a:solidFill>
              </a:rPr>
              <a:t>Q1 2016: 76</a:t>
            </a:r>
            <a:endParaRPr lang="en-GB" sz="900" b="1" dirty="0">
              <a:solidFill>
                <a:schemeClr val="tx1">
                  <a:lumMod val="60000"/>
                  <a:lumOff val="40000"/>
                </a:schemeClr>
              </a:solidFill>
            </a:endParaRPr>
          </a:p>
        </p:txBody>
      </p:sp>
      <p:sp>
        <p:nvSpPr>
          <p:cNvPr id="23" name="AutoShape 13"/>
          <p:cNvSpPr>
            <a:spLocks noChangeArrowheads="1"/>
          </p:cNvSpPr>
          <p:nvPr/>
        </p:nvSpPr>
        <p:spPr bwMode="auto">
          <a:xfrm>
            <a:off x="1936065"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Q2 2016: </a:t>
            </a:r>
            <a:r>
              <a:rPr lang="en-GB" sz="900" b="1" dirty="0" smtClean="0">
                <a:solidFill>
                  <a:schemeClr val="tx1">
                    <a:lumMod val="60000"/>
                    <a:lumOff val="40000"/>
                  </a:schemeClr>
                </a:solidFill>
              </a:rPr>
              <a:t>75</a:t>
            </a:r>
            <a:endParaRPr lang="en-GB" sz="900" b="1" dirty="0">
              <a:solidFill>
                <a:schemeClr val="tx1">
                  <a:lumMod val="60000"/>
                  <a:lumOff val="40000"/>
                </a:schemeClr>
              </a:solidFill>
            </a:endParaRPr>
          </a:p>
        </p:txBody>
      </p:sp>
      <p:sp>
        <p:nvSpPr>
          <p:cNvPr id="24" name="AutoShape 13"/>
          <p:cNvSpPr>
            <a:spLocks noChangeArrowheads="1"/>
          </p:cNvSpPr>
          <p:nvPr/>
        </p:nvSpPr>
        <p:spPr bwMode="auto">
          <a:xfrm>
            <a:off x="2737544"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smtClean="0">
                <a:solidFill>
                  <a:schemeClr val="tx1">
                    <a:lumMod val="60000"/>
                    <a:lumOff val="40000"/>
                  </a:schemeClr>
                </a:solidFill>
              </a:rPr>
              <a:t>Q3 2016: 75</a:t>
            </a:r>
            <a:endParaRPr lang="en-GB" sz="900" b="1" dirty="0">
              <a:solidFill>
                <a:schemeClr val="tx1">
                  <a:lumMod val="60000"/>
                  <a:lumOff val="40000"/>
                </a:schemeClr>
              </a:solidFill>
            </a:endParaRPr>
          </a:p>
        </p:txBody>
      </p:sp>
      <p:sp>
        <p:nvSpPr>
          <p:cNvPr id="25" name="AutoShape 13"/>
          <p:cNvSpPr>
            <a:spLocks noChangeArrowheads="1"/>
          </p:cNvSpPr>
          <p:nvPr/>
        </p:nvSpPr>
        <p:spPr bwMode="auto">
          <a:xfrm>
            <a:off x="3539023"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Q4 2016: </a:t>
            </a:r>
            <a:r>
              <a:rPr lang="en-GB" sz="900" b="1" dirty="0" smtClean="0">
                <a:solidFill>
                  <a:schemeClr val="tx1">
                    <a:lumMod val="60000"/>
                    <a:lumOff val="40000"/>
                  </a:schemeClr>
                </a:solidFill>
              </a:rPr>
              <a:t>81</a:t>
            </a:r>
            <a:endParaRPr lang="en-GB" sz="900" b="1" dirty="0">
              <a:solidFill>
                <a:schemeClr val="tx1">
                  <a:lumMod val="60000"/>
                  <a:lumOff val="40000"/>
                </a:schemeClr>
              </a:solidFill>
            </a:endParaRPr>
          </a:p>
        </p:txBody>
      </p:sp>
      <p:sp>
        <p:nvSpPr>
          <p:cNvPr id="26" name="AutoShape 13"/>
          <p:cNvSpPr>
            <a:spLocks noChangeArrowheads="1"/>
          </p:cNvSpPr>
          <p:nvPr/>
        </p:nvSpPr>
        <p:spPr bwMode="auto">
          <a:xfrm>
            <a:off x="4340502"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Q1 2017: 85</a:t>
            </a:r>
          </a:p>
        </p:txBody>
      </p:sp>
      <p:sp>
        <p:nvSpPr>
          <p:cNvPr id="27" name="AutoShape 13"/>
          <p:cNvSpPr>
            <a:spLocks noChangeArrowheads="1"/>
          </p:cNvSpPr>
          <p:nvPr/>
        </p:nvSpPr>
        <p:spPr bwMode="auto">
          <a:xfrm>
            <a:off x="5141981"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Q2 2017: 88</a:t>
            </a:r>
          </a:p>
        </p:txBody>
      </p:sp>
      <p:sp>
        <p:nvSpPr>
          <p:cNvPr id="28" name="AutoShape 13"/>
          <p:cNvSpPr>
            <a:spLocks noChangeArrowheads="1"/>
          </p:cNvSpPr>
          <p:nvPr/>
        </p:nvSpPr>
        <p:spPr bwMode="auto">
          <a:xfrm>
            <a:off x="5943460"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Q3 2017: 88</a:t>
            </a:r>
          </a:p>
        </p:txBody>
      </p:sp>
      <p:sp>
        <p:nvSpPr>
          <p:cNvPr id="30" name="AutoShape 13"/>
          <p:cNvSpPr>
            <a:spLocks noChangeArrowheads="1"/>
          </p:cNvSpPr>
          <p:nvPr/>
        </p:nvSpPr>
        <p:spPr bwMode="auto">
          <a:xfrm>
            <a:off x="6744940"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smtClean="0">
                <a:solidFill>
                  <a:schemeClr val="tx1">
                    <a:lumMod val="60000"/>
                    <a:lumOff val="40000"/>
                  </a:schemeClr>
                </a:solidFill>
              </a:rPr>
              <a:t>Q4 2017: 88</a:t>
            </a:r>
            <a:endParaRPr lang="en-GB" sz="900" b="1" dirty="0">
              <a:solidFill>
                <a:schemeClr val="tx1">
                  <a:lumMod val="60000"/>
                  <a:lumOff val="40000"/>
                </a:schemeClr>
              </a:solidFill>
            </a:endParaRPr>
          </a:p>
        </p:txBody>
      </p:sp>
      <p:sp>
        <p:nvSpPr>
          <p:cNvPr id="31" name="AutoShape 13"/>
          <p:cNvSpPr>
            <a:spLocks noChangeArrowheads="1"/>
          </p:cNvSpPr>
          <p:nvPr/>
        </p:nvSpPr>
        <p:spPr bwMode="auto">
          <a:xfrm>
            <a:off x="7545536" y="1059582"/>
            <a:ext cx="576000" cy="396000"/>
          </a:xfrm>
          <a:prstGeom prst="rect">
            <a:avLst/>
          </a:prstGeom>
          <a:solidFill>
            <a:schemeClr val="bg1"/>
          </a:solidFill>
          <a:ln w="12700">
            <a:solidFill>
              <a:schemeClr val="accent3"/>
            </a:solidFill>
          </a:ln>
          <a:extLst/>
        </p:spPr>
        <p:txBody>
          <a:bodyPr wrap="square" lIns="36000" rIns="36000" anchor="ctr">
            <a:noAutofit/>
          </a:bodyPr>
          <a:lstStyle/>
          <a:p>
            <a:pPr algn="ctr" eaLnBrk="0" hangingPunct="0"/>
            <a:r>
              <a:rPr lang="en-GB" sz="900" b="1" dirty="0" smtClean="0">
                <a:solidFill>
                  <a:schemeClr val="accent3"/>
                </a:solidFill>
              </a:rPr>
              <a:t>Q1 2018: 88</a:t>
            </a:r>
            <a:endParaRPr lang="en-GB" sz="900" b="1" dirty="0">
              <a:solidFill>
                <a:schemeClr val="accent3"/>
              </a:solidFill>
            </a:endParaRPr>
          </a:p>
        </p:txBody>
      </p:sp>
    </p:spTree>
    <p:extLst>
      <p:ext uri="{BB962C8B-B14F-4D97-AF65-F5344CB8AC3E}">
        <p14:creationId xmlns:p14="http://schemas.microsoft.com/office/powerpoint/2010/main" val="3585576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Full applications to offer (%) – By </a:t>
            </a:r>
            <a:r>
              <a:rPr lang="en-GB" dirty="0" smtClean="0"/>
              <a:t>business</a:t>
            </a:r>
            <a:endParaRPr lang="en-GB" dirty="0"/>
          </a:p>
        </p:txBody>
      </p:sp>
      <p:sp>
        <p:nvSpPr>
          <p:cNvPr id="3" name="Footer Placeholder 2"/>
          <p:cNvSpPr>
            <a:spLocks noGrp="1"/>
          </p:cNvSpPr>
          <p:nvPr>
            <p:ph type="ftr" sz="quarter" idx="11"/>
          </p:nvPr>
        </p:nvSpPr>
        <p:spPr/>
        <p:txBody>
          <a:bodyPr/>
          <a:lstStyle/>
          <a:p>
            <a:pPr defTabSz="649376" eaLnBrk="0" hangingPunct="0"/>
            <a:r>
              <a:rPr lang="en-GB" kern="0" dirty="0"/>
              <a:t>QH4. In the last 3 months, what proportion of your full applications have led to an offer?</a:t>
            </a:r>
          </a:p>
          <a:p>
            <a:pPr defTabSz="649376" eaLnBrk="0" hangingPunct="0"/>
            <a:r>
              <a:rPr lang="en-GB" kern="0" dirty="0" smtClean="0"/>
              <a:t>Base</a:t>
            </a:r>
            <a:r>
              <a:rPr lang="en-GB" kern="0" dirty="0"/>
              <a:t>: All Q1 respondents (300)</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24</a:t>
            </a:fld>
            <a:endParaRPr lang="en-GB" dirty="0"/>
          </a:p>
        </p:txBody>
      </p:sp>
      <p:sp>
        <p:nvSpPr>
          <p:cNvPr id="6" name="Text Placeholder 5"/>
          <p:cNvSpPr>
            <a:spLocks noGrp="1"/>
          </p:cNvSpPr>
          <p:nvPr>
            <p:ph type="body" sz="quarter" idx="16"/>
          </p:nvPr>
        </p:nvSpPr>
        <p:spPr/>
        <p:txBody>
          <a:bodyPr/>
          <a:lstStyle/>
          <a:p>
            <a:r>
              <a:rPr lang="en-GB" dirty="0" smtClean="0">
                <a:solidFill>
                  <a:schemeClr val="tx1"/>
                </a:solidFill>
              </a:rPr>
              <a:t>Conversion from full application to offer was highest among those dealing with first time buyer mortgages</a:t>
            </a:r>
            <a:endParaRPr lang="en-GB" dirty="0">
              <a:solidFill>
                <a:schemeClr val="tx1"/>
              </a:solidFill>
            </a:endParaRPr>
          </a:p>
        </p:txBody>
      </p:sp>
      <p:graphicFrame>
        <p:nvGraphicFramePr>
          <p:cNvPr id="7" name="Chart 6"/>
          <p:cNvGraphicFramePr/>
          <p:nvPr>
            <p:extLst>
              <p:ext uri="{D42A27DB-BD31-4B8C-83A1-F6EECF244321}">
                <p14:modId xmlns:p14="http://schemas.microsoft.com/office/powerpoint/2010/main" val="2324053656"/>
              </p:ext>
            </p:extLst>
          </p:nvPr>
        </p:nvGraphicFramePr>
        <p:xfrm>
          <a:off x="323850" y="987425"/>
          <a:ext cx="6618343" cy="3529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72826576"/>
              </p:ext>
            </p:extLst>
          </p:nvPr>
        </p:nvGraphicFramePr>
        <p:xfrm>
          <a:off x="6948264" y="843558"/>
          <a:ext cx="805182" cy="3528392"/>
        </p:xfrm>
        <a:graphic>
          <a:graphicData uri="http://schemas.openxmlformats.org/drawingml/2006/table">
            <a:tbl>
              <a:tblPr firstRow="1" bandRow="1">
                <a:tableStyleId>{5C22544A-7EE6-4342-B048-85BDC9FD1C3A}</a:tableStyleId>
              </a:tblPr>
              <a:tblGrid>
                <a:gridCol w="805182"/>
              </a:tblGrid>
              <a:tr h="288032">
                <a:tc>
                  <a:txBody>
                    <a:bodyPr/>
                    <a:lstStyle/>
                    <a:p>
                      <a:pPr marL="0" algn="ctr" defTabSz="914296" rtl="0" eaLnBrk="0" latinLnBrk="0" hangingPunct="0"/>
                      <a:r>
                        <a:rPr lang="en-GB" sz="1000" b="1" kern="1200" dirty="0" smtClean="0">
                          <a:solidFill>
                            <a:schemeClr val="tx1"/>
                          </a:solidFill>
                          <a:latin typeface="+mn-lt"/>
                          <a:ea typeface="+mn-ea"/>
                          <a:cs typeface="+mn-cs"/>
                        </a:rPr>
                        <a:t>Q4 2017</a:t>
                      </a:r>
                      <a:endParaRPr lang="en-GB" sz="1000" b="1" kern="1200" dirty="0">
                        <a:solidFill>
                          <a:schemeClr val="tx1"/>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88 (-3)</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88 (+1)</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89 (+2)</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88 (-2)</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86 (+2)</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89 (-1)</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88 (+2)</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89 (-1)</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87 (-1)</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87 (=)</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86 (-2)</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9" name="Straight Connector 8"/>
          <p:cNvCxnSpPr/>
          <p:nvPr/>
        </p:nvCxnSpPr>
        <p:spPr>
          <a:xfrm>
            <a:off x="323528" y="145053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3528" y="21080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23528" y="31965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652120" y="4517678"/>
            <a:ext cx="2842445" cy="461665"/>
          </a:xfrm>
          <a:prstGeom prst="rect">
            <a:avLst/>
          </a:prstGeom>
        </p:spPr>
        <p:txBody>
          <a:bodyPr wrap="none">
            <a:spAutoFit/>
          </a:bodyPr>
          <a:lstStyle/>
          <a:p>
            <a:r>
              <a:rPr lang="en-GB" sz="800" dirty="0" smtClean="0"/>
              <a:t>* At least 4 out of every 10 residential mortgages placed</a:t>
            </a:r>
          </a:p>
          <a:p>
            <a:r>
              <a:rPr lang="en-GB" sz="800" dirty="0" smtClean="0"/>
              <a:t>** At least 2 out of 10 mortgaged placed</a:t>
            </a:r>
          </a:p>
          <a:p>
            <a:r>
              <a:rPr lang="en-GB" sz="800" dirty="0" smtClean="0"/>
              <a:t>*** Any mortgages placed</a:t>
            </a:r>
            <a:endParaRPr lang="en-GB" sz="800" dirty="0"/>
          </a:p>
        </p:txBody>
      </p:sp>
    </p:spTree>
    <p:extLst>
      <p:ext uri="{BB962C8B-B14F-4D97-AF65-F5344CB8AC3E}">
        <p14:creationId xmlns:p14="http://schemas.microsoft.com/office/powerpoint/2010/main" val="2315871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Offers resulting in a completion </a:t>
            </a:r>
            <a:r>
              <a:rPr lang="en-GB" dirty="0" smtClean="0"/>
              <a:t>(%)</a:t>
            </a:r>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25</a:t>
            </a:fld>
            <a:endParaRPr lang="en-GB" dirty="0"/>
          </a:p>
        </p:txBody>
      </p:sp>
      <p:sp>
        <p:nvSpPr>
          <p:cNvPr id="6" name="Text Placeholder 5"/>
          <p:cNvSpPr>
            <a:spLocks noGrp="1"/>
          </p:cNvSpPr>
          <p:nvPr>
            <p:ph type="body" sz="quarter" idx="16"/>
          </p:nvPr>
        </p:nvSpPr>
        <p:spPr/>
        <p:txBody>
          <a:bodyPr/>
          <a:lstStyle/>
          <a:p>
            <a:r>
              <a:rPr lang="en-GB" dirty="0" smtClean="0">
                <a:solidFill>
                  <a:schemeClr val="tx1"/>
                </a:solidFill>
              </a:rPr>
              <a:t>Conversion from offer dropped slightly this quarter, reaching the level seen in Q1 2017</a:t>
            </a:r>
            <a:endParaRPr lang="en-GB" dirty="0">
              <a:solidFill>
                <a:schemeClr val="tx1"/>
              </a:solidFill>
            </a:endParaRPr>
          </a:p>
        </p:txBody>
      </p:sp>
      <p:sp>
        <p:nvSpPr>
          <p:cNvPr id="5" name="Footer Placeholder 2"/>
          <p:cNvSpPr>
            <a:spLocks noGrp="1"/>
          </p:cNvSpPr>
          <p:nvPr>
            <p:ph type="ftr" sz="quarter" idx="11"/>
          </p:nvPr>
        </p:nvSpPr>
        <p:spPr>
          <a:xfrm>
            <a:off x="827584" y="4803775"/>
            <a:ext cx="7272808" cy="215900"/>
          </a:xfrm>
        </p:spPr>
        <p:txBody>
          <a:bodyPr/>
          <a:lstStyle/>
          <a:p>
            <a:r>
              <a:rPr lang="en-GB" dirty="0"/>
              <a:t>QH5. And in the last 3 months, what proportion of your client’s mortgage offers have led to a completion?</a:t>
            </a:r>
          </a:p>
          <a:p>
            <a:pPr defTabSz="649376" eaLnBrk="0" hangingPunct="0"/>
            <a:r>
              <a:rPr lang="en-GB" kern="0" dirty="0" smtClean="0"/>
              <a:t>Base</a:t>
            </a:r>
            <a:r>
              <a:rPr lang="en-GB" kern="0" dirty="0"/>
              <a:t>: All </a:t>
            </a:r>
            <a:r>
              <a:rPr lang="en-GB" kern="0" dirty="0" smtClean="0"/>
              <a:t>Q1 respondents </a:t>
            </a:r>
            <a:r>
              <a:rPr lang="en-GB" kern="0" dirty="0"/>
              <a:t>(300)</a:t>
            </a:r>
          </a:p>
        </p:txBody>
      </p:sp>
      <p:graphicFrame>
        <p:nvGraphicFramePr>
          <p:cNvPr id="7" name="Chart 6"/>
          <p:cNvGraphicFramePr/>
          <p:nvPr>
            <p:extLst>
              <p:ext uri="{D42A27DB-BD31-4B8C-83A1-F6EECF244321}">
                <p14:modId xmlns:p14="http://schemas.microsoft.com/office/powerpoint/2010/main" val="3727363642"/>
              </p:ext>
            </p:extLst>
          </p:nvPr>
        </p:nvGraphicFramePr>
        <p:xfrm>
          <a:off x="611560" y="1391299"/>
          <a:ext cx="7776864" cy="2765347"/>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bwMode="auto">
          <a:xfrm>
            <a:off x="2629912"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3" name="Straight Connector 12"/>
          <p:cNvCxnSpPr/>
          <p:nvPr/>
        </p:nvCxnSpPr>
        <p:spPr bwMode="auto">
          <a:xfrm>
            <a:off x="5028417"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4" name="Straight Connector 13"/>
          <p:cNvCxnSpPr/>
          <p:nvPr/>
        </p:nvCxnSpPr>
        <p:spPr bwMode="auto">
          <a:xfrm>
            <a:off x="5827918"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6" name="Straight Connector 15"/>
          <p:cNvCxnSpPr/>
          <p:nvPr/>
        </p:nvCxnSpPr>
        <p:spPr bwMode="auto">
          <a:xfrm>
            <a:off x="1030908"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7" name="Straight Connector 16"/>
          <p:cNvCxnSpPr/>
          <p:nvPr/>
        </p:nvCxnSpPr>
        <p:spPr bwMode="auto">
          <a:xfrm>
            <a:off x="1830410"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8" name="Straight Connector 17"/>
          <p:cNvCxnSpPr/>
          <p:nvPr/>
        </p:nvCxnSpPr>
        <p:spPr bwMode="auto">
          <a:xfrm>
            <a:off x="3429414"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9" name="Straight Connector 18"/>
          <p:cNvCxnSpPr/>
          <p:nvPr/>
        </p:nvCxnSpPr>
        <p:spPr bwMode="auto">
          <a:xfrm>
            <a:off x="4228916"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20" name="Straight Connector 19"/>
          <p:cNvCxnSpPr/>
          <p:nvPr/>
        </p:nvCxnSpPr>
        <p:spPr bwMode="auto">
          <a:xfrm>
            <a:off x="6627419"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21" name="Straight Connector 20"/>
          <p:cNvCxnSpPr/>
          <p:nvPr/>
        </p:nvCxnSpPr>
        <p:spPr bwMode="auto">
          <a:xfrm>
            <a:off x="7426920"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sp>
        <p:nvSpPr>
          <p:cNvPr id="22" name="AutoShape 13"/>
          <p:cNvSpPr>
            <a:spLocks noChangeArrowheads="1"/>
          </p:cNvSpPr>
          <p:nvPr/>
        </p:nvSpPr>
        <p:spPr bwMode="auto">
          <a:xfrm>
            <a:off x="1134586"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smtClean="0">
                <a:solidFill>
                  <a:schemeClr val="tx1">
                    <a:lumMod val="60000"/>
                    <a:lumOff val="40000"/>
                  </a:schemeClr>
                </a:solidFill>
              </a:rPr>
              <a:t>Q1 2016: 76</a:t>
            </a:r>
            <a:endParaRPr lang="en-GB" sz="900" b="1" dirty="0">
              <a:solidFill>
                <a:schemeClr val="tx1">
                  <a:lumMod val="60000"/>
                  <a:lumOff val="40000"/>
                </a:schemeClr>
              </a:solidFill>
            </a:endParaRPr>
          </a:p>
        </p:txBody>
      </p:sp>
      <p:sp>
        <p:nvSpPr>
          <p:cNvPr id="23" name="AutoShape 13"/>
          <p:cNvSpPr>
            <a:spLocks noChangeArrowheads="1"/>
          </p:cNvSpPr>
          <p:nvPr/>
        </p:nvSpPr>
        <p:spPr bwMode="auto">
          <a:xfrm>
            <a:off x="1936065"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Q2 2016: </a:t>
            </a:r>
            <a:r>
              <a:rPr lang="en-GB" sz="900" b="1" dirty="0" smtClean="0">
                <a:solidFill>
                  <a:schemeClr val="tx1">
                    <a:lumMod val="60000"/>
                    <a:lumOff val="40000"/>
                  </a:schemeClr>
                </a:solidFill>
              </a:rPr>
              <a:t>75</a:t>
            </a:r>
            <a:endParaRPr lang="en-GB" sz="900" b="1" dirty="0">
              <a:solidFill>
                <a:schemeClr val="tx1">
                  <a:lumMod val="60000"/>
                  <a:lumOff val="40000"/>
                </a:schemeClr>
              </a:solidFill>
            </a:endParaRPr>
          </a:p>
        </p:txBody>
      </p:sp>
      <p:sp>
        <p:nvSpPr>
          <p:cNvPr id="24" name="AutoShape 13"/>
          <p:cNvSpPr>
            <a:spLocks noChangeArrowheads="1"/>
          </p:cNvSpPr>
          <p:nvPr/>
        </p:nvSpPr>
        <p:spPr bwMode="auto">
          <a:xfrm>
            <a:off x="2737544"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smtClean="0">
                <a:solidFill>
                  <a:schemeClr val="tx1">
                    <a:lumMod val="60000"/>
                    <a:lumOff val="40000"/>
                  </a:schemeClr>
                </a:solidFill>
              </a:rPr>
              <a:t>Q3 2016: 74</a:t>
            </a:r>
            <a:endParaRPr lang="en-GB" sz="900" b="1" dirty="0">
              <a:solidFill>
                <a:schemeClr val="tx1">
                  <a:lumMod val="60000"/>
                  <a:lumOff val="40000"/>
                </a:schemeClr>
              </a:solidFill>
            </a:endParaRPr>
          </a:p>
        </p:txBody>
      </p:sp>
      <p:sp>
        <p:nvSpPr>
          <p:cNvPr id="25" name="AutoShape 13"/>
          <p:cNvSpPr>
            <a:spLocks noChangeArrowheads="1"/>
          </p:cNvSpPr>
          <p:nvPr/>
        </p:nvSpPr>
        <p:spPr bwMode="auto">
          <a:xfrm>
            <a:off x="3539023"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Q4 2016: </a:t>
            </a:r>
            <a:r>
              <a:rPr lang="en-GB" sz="900" b="1" dirty="0" smtClean="0">
                <a:solidFill>
                  <a:schemeClr val="tx1">
                    <a:lumMod val="60000"/>
                    <a:lumOff val="40000"/>
                  </a:schemeClr>
                </a:solidFill>
              </a:rPr>
              <a:t>80</a:t>
            </a:r>
            <a:endParaRPr lang="en-GB" sz="900" b="1" dirty="0">
              <a:solidFill>
                <a:schemeClr val="tx1">
                  <a:lumMod val="60000"/>
                  <a:lumOff val="40000"/>
                </a:schemeClr>
              </a:solidFill>
            </a:endParaRPr>
          </a:p>
        </p:txBody>
      </p:sp>
      <p:sp>
        <p:nvSpPr>
          <p:cNvPr id="26" name="AutoShape 13"/>
          <p:cNvSpPr>
            <a:spLocks noChangeArrowheads="1"/>
          </p:cNvSpPr>
          <p:nvPr/>
        </p:nvSpPr>
        <p:spPr bwMode="auto">
          <a:xfrm>
            <a:off x="4340502"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Q1 2017: </a:t>
            </a:r>
            <a:r>
              <a:rPr lang="en-GB" sz="900" b="1" dirty="0" smtClean="0">
                <a:solidFill>
                  <a:schemeClr val="tx1">
                    <a:lumMod val="60000"/>
                    <a:lumOff val="40000"/>
                  </a:schemeClr>
                </a:solidFill>
              </a:rPr>
              <a:t>82</a:t>
            </a:r>
            <a:endParaRPr lang="en-GB" sz="900" b="1" dirty="0">
              <a:solidFill>
                <a:schemeClr val="tx1">
                  <a:lumMod val="60000"/>
                  <a:lumOff val="40000"/>
                </a:schemeClr>
              </a:solidFill>
            </a:endParaRPr>
          </a:p>
        </p:txBody>
      </p:sp>
      <p:sp>
        <p:nvSpPr>
          <p:cNvPr id="27" name="AutoShape 13"/>
          <p:cNvSpPr>
            <a:spLocks noChangeArrowheads="1"/>
          </p:cNvSpPr>
          <p:nvPr/>
        </p:nvSpPr>
        <p:spPr bwMode="auto">
          <a:xfrm>
            <a:off x="5141981"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Q2 2017: </a:t>
            </a:r>
            <a:r>
              <a:rPr lang="en-GB" sz="900" b="1" dirty="0" smtClean="0">
                <a:solidFill>
                  <a:schemeClr val="tx1">
                    <a:lumMod val="60000"/>
                    <a:lumOff val="40000"/>
                  </a:schemeClr>
                </a:solidFill>
              </a:rPr>
              <a:t>81</a:t>
            </a:r>
            <a:endParaRPr lang="en-GB" sz="900" b="1" dirty="0">
              <a:solidFill>
                <a:schemeClr val="tx1">
                  <a:lumMod val="60000"/>
                  <a:lumOff val="40000"/>
                </a:schemeClr>
              </a:solidFill>
            </a:endParaRPr>
          </a:p>
        </p:txBody>
      </p:sp>
      <p:sp>
        <p:nvSpPr>
          <p:cNvPr id="28" name="AutoShape 13"/>
          <p:cNvSpPr>
            <a:spLocks noChangeArrowheads="1"/>
          </p:cNvSpPr>
          <p:nvPr/>
        </p:nvSpPr>
        <p:spPr bwMode="auto">
          <a:xfrm>
            <a:off x="5943460"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Q3 2017: </a:t>
            </a:r>
            <a:r>
              <a:rPr lang="en-GB" sz="900" b="1" dirty="0" smtClean="0">
                <a:solidFill>
                  <a:schemeClr val="tx1">
                    <a:lumMod val="60000"/>
                    <a:lumOff val="40000"/>
                  </a:schemeClr>
                </a:solidFill>
              </a:rPr>
              <a:t>86</a:t>
            </a:r>
            <a:endParaRPr lang="en-GB" sz="900" b="1" dirty="0">
              <a:solidFill>
                <a:schemeClr val="tx1">
                  <a:lumMod val="60000"/>
                  <a:lumOff val="40000"/>
                </a:schemeClr>
              </a:solidFill>
            </a:endParaRPr>
          </a:p>
        </p:txBody>
      </p:sp>
      <p:sp>
        <p:nvSpPr>
          <p:cNvPr id="30" name="AutoShape 13"/>
          <p:cNvSpPr>
            <a:spLocks noChangeArrowheads="1"/>
          </p:cNvSpPr>
          <p:nvPr/>
        </p:nvSpPr>
        <p:spPr bwMode="auto">
          <a:xfrm>
            <a:off x="6744940"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smtClean="0">
                <a:solidFill>
                  <a:schemeClr val="tx1">
                    <a:lumMod val="60000"/>
                    <a:lumOff val="40000"/>
                  </a:schemeClr>
                </a:solidFill>
              </a:rPr>
              <a:t>Q4 2017: 86</a:t>
            </a:r>
            <a:endParaRPr lang="en-GB" sz="900" b="1" dirty="0">
              <a:solidFill>
                <a:schemeClr val="tx1">
                  <a:lumMod val="60000"/>
                  <a:lumOff val="40000"/>
                </a:schemeClr>
              </a:solidFill>
            </a:endParaRPr>
          </a:p>
        </p:txBody>
      </p:sp>
      <p:sp>
        <p:nvSpPr>
          <p:cNvPr id="31" name="AutoShape 13"/>
          <p:cNvSpPr>
            <a:spLocks noChangeArrowheads="1"/>
          </p:cNvSpPr>
          <p:nvPr/>
        </p:nvSpPr>
        <p:spPr bwMode="auto">
          <a:xfrm>
            <a:off x="7545536" y="1059582"/>
            <a:ext cx="576000" cy="396000"/>
          </a:xfrm>
          <a:prstGeom prst="rect">
            <a:avLst/>
          </a:prstGeom>
          <a:solidFill>
            <a:schemeClr val="bg1"/>
          </a:solidFill>
          <a:ln w="12700">
            <a:solidFill>
              <a:schemeClr val="accent3"/>
            </a:solidFill>
          </a:ln>
          <a:extLst/>
        </p:spPr>
        <p:txBody>
          <a:bodyPr wrap="square" lIns="36000" rIns="36000" anchor="ctr">
            <a:noAutofit/>
          </a:bodyPr>
          <a:lstStyle/>
          <a:p>
            <a:pPr algn="ctr" eaLnBrk="0" hangingPunct="0"/>
            <a:r>
              <a:rPr lang="en-GB" sz="900" b="1" dirty="0" smtClean="0">
                <a:solidFill>
                  <a:schemeClr val="accent3"/>
                </a:solidFill>
              </a:rPr>
              <a:t>Q1 2018: 82</a:t>
            </a:r>
            <a:endParaRPr lang="en-GB" sz="900" b="1" dirty="0">
              <a:solidFill>
                <a:schemeClr val="accent3"/>
              </a:solidFill>
            </a:endParaRPr>
          </a:p>
        </p:txBody>
      </p:sp>
    </p:spTree>
    <p:extLst>
      <p:ext uri="{BB962C8B-B14F-4D97-AF65-F5344CB8AC3E}">
        <p14:creationId xmlns:p14="http://schemas.microsoft.com/office/powerpoint/2010/main" val="3299747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Offers resulting in a completion (%) – By business</a:t>
            </a:r>
          </a:p>
        </p:txBody>
      </p:sp>
      <p:sp>
        <p:nvSpPr>
          <p:cNvPr id="3" name="Footer Placeholder 2"/>
          <p:cNvSpPr>
            <a:spLocks noGrp="1"/>
          </p:cNvSpPr>
          <p:nvPr>
            <p:ph type="ftr" sz="quarter" idx="11"/>
          </p:nvPr>
        </p:nvSpPr>
        <p:spPr/>
        <p:txBody>
          <a:bodyPr/>
          <a:lstStyle/>
          <a:p>
            <a:r>
              <a:rPr lang="en-GB" dirty="0"/>
              <a:t>QH5. And in the last 3 months, what proportion of your client’s mortgage offers have led to a completion?</a:t>
            </a:r>
          </a:p>
          <a:p>
            <a:pPr defTabSz="649376" eaLnBrk="0" hangingPunct="0"/>
            <a:r>
              <a:rPr lang="en-GB" kern="0" dirty="0" smtClean="0"/>
              <a:t>Base</a:t>
            </a:r>
            <a:r>
              <a:rPr lang="en-GB" kern="0" dirty="0"/>
              <a:t>: All Q1 respondents (300)</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26</a:t>
            </a:fld>
            <a:endParaRPr lang="en-GB" dirty="0"/>
          </a:p>
        </p:txBody>
      </p:sp>
      <p:sp>
        <p:nvSpPr>
          <p:cNvPr id="6" name="Text Placeholder 5"/>
          <p:cNvSpPr>
            <a:spLocks noGrp="1"/>
          </p:cNvSpPr>
          <p:nvPr>
            <p:ph type="body" sz="quarter" idx="16"/>
          </p:nvPr>
        </p:nvSpPr>
        <p:spPr/>
        <p:txBody>
          <a:bodyPr/>
          <a:lstStyle/>
          <a:p>
            <a:r>
              <a:rPr lang="en-GB" dirty="0" smtClean="0">
                <a:solidFill>
                  <a:schemeClr val="tx1"/>
                </a:solidFill>
              </a:rPr>
              <a:t>Conversion from offer to completion is highest among those dealing with first time buyer mortgages</a:t>
            </a:r>
            <a:endParaRPr lang="en-GB" dirty="0">
              <a:solidFill>
                <a:schemeClr val="tx1"/>
              </a:solidFill>
            </a:endParaRPr>
          </a:p>
        </p:txBody>
      </p:sp>
      <p:graphicFrame>
        <p:nvGraphicFramePr>
          <p:cNvPr id="7" name="Chart 6"/>
          <p:cNvGraphicFramePr/>
          <p:nvPr>
            <p:extLst>
              <p:ext uri="{D42A27DB-BD31-4B8C-83A1-F6EECF244321}">
                <p14:modId xmlns:p14="http://schemas.microsoft.com/office/powerpoint/2010/main" val="3433045806"/>
              </p:ext>
            </p:extLst>
          </p:nvPr>
        </p:nvGraphicFramePr>
        <p:xfrm>
          <a:off x="323850" y="987425"/>
          <a:ext cx="6618343" cy="3529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89935617"/>
              </p:ext>
            </p:extLst>
          </p:nvPr>
        </p:nvGraphicFramePr>
        <p:xfrm>
          <a:off x="6948264" y="843558"/>
          <a:ext cx="805182" cy="3528392"/>
        </p:xfrm>
        <a:graphic>
          <a:graphicData uri="http://schemas.openxmlformats.org/drawingml/2006/table">
            <a:tbl>
              <a:tblPr firstRow="1" bandRow="1">
                <a:tableStyleId>{5C22544A-7EE6-4342-B048-85BDC9FD1C3A}</a:tableStyleId>
              </a:tblPr>
              <a:tblGrid>
                <a:gridCol w="805182"/>
              </a:tblGrid>
              <a:tr h="288032">
                <a:tc>
                  <a:txBody>
                    <a:bodyPr/>
                    <a:lstStyle/>
                    <a:p>
                      <a:pPr marL="0" algn="ctr" defTabSz="914296" rtl="0" eaLnBrk="0" latinLnBrk="0" hangingPunct="0"/>
                      <a:r>
                        <a:rPr lang="en-GB" sz="1000" b="1" kern="1200" dirty="0" smtClean="0">
                          <a:solidFill>
                            <a:schemeClr val="tx1"/>
                          </a:solidFill>
                          <a:latin typeface="+mn-lt"/>
                          <a:ea typeface="+mn-ea"/>
                          <a:cs typeface="+mn-cs"/>
                        </a:rPr>
                        <a:t>Q4 2017</a:t>
                      </a:r>
                      <a:endParaRPr lang="en-GB" sz="1000" b="1" kern="1200" dirty="0">
                        <a:solidFill>
                          <a:schemeClr val="tx1"/>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86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87 (-7)</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85 (-1)</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86 (=)</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87 (-4)</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83 (-3)</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90 (-10)</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84 (+1)</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87 (-4)</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87 (-6)</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85 (-2)</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85 (-5)</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9" name="Straight Connector 8"/>
          <p:cNvCxnSpPr/>
          <p:nvPr/>
        </p:nvCxnSpPr>
        <p:spPr>
          <a:xfrm>
            <a:off x="323528" y="145053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3528" y="21080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23528" y="31965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652120" y="4517678"/>
            <a:ext cx="2842445" cy="461665"/>
          </a:xfrm>
          <a:prstGeom prst="rect">
            <a:avLst/>
          </a:prstGeom>
        </p:spPr>
        <p:txBody>
          <a:bodyPr wrap="none">
            <a:spAutoFit/>
          </a:bodyPr>
          <a:lstStyle/>
          <a:p>
            <a:r>
              <a:rPr lang="en-GB" sz="800" dirty="0" smtClean="0"/>
              <a:t>* At least 4 out of every 10 residential mortgages placed</a:t>
            </a:r>
          </a:p>
          <a:p>
            <a:r>
              <a:rPr lang="en-GB" sz="800" dirty="0" smtClean="0"/>
              <a:t>** At least 2 out of 10 mortgaged placed</a:t>
            </a:r>
          </a:p>
          <a:p>
            <a:r>
              <a:rPr lang="en-GB" sz="800" dirty="0" smtClean="0"/>
              <a:t>*** Any mortgages placed</a:t>
            </a:r>
            <a:endParaRPr lang="en-GB" sz="800" dirty="0"/>
          </a:p>
        </p:txBody>
      </p:sp>
    </p:spTree>
    <p:extLst>
      <p:ext uri="{BB962C8B-B14F-4D97-AF65-F5344CB8AC3E}">
        <p14:creationId xmlns:p14="http://schemas.microsoft.com/office/powerpoint/2010/main" val="2615256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108870" y="992376"/>
            <a:ext cx="4323914" cy="3456384"/>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fontScale="90000"/>
          </a:bodyPr>
          <a:lstStyle/>
          <a:p>
            <a:r>
              <a:rPr lang="en-GB" dirty="0"/>
              <a:t>Conversion from DIP to </a:t>
            </a:r>
            <a:r>
              <a:rPr lang="en-GB" dirty="0" smtClean="0"/>
              <a:t>completion</a:t>
            </a:r>
            <a:endParaRPr lang="en-GB" dirty="0"/>
          </a:p>
        </p:txBody>
      </p:sp>
      <p:sp>
        <p:nvSpPr>
          <p:cNvPr id="3" name="Footer Placeholder 2"/>
          <p:cNvSpPr>
            <a:spLocks noGrp="1"/>
          </p:cNvSpPr>
          <p:nvPr>
            <p:ph type="ftr" sz="quarter" idx="11"/>
          </p:nvPr>
        </p:nvSpPr>
        <p:spPr>
          <a:xfrm>
            <a:off x="827584" y="4659982"/>
            <a:ext cx="7272808" cy="215900"/>
          </a:xfrm>
        </p:spPr>
        <p:txBody>
          <a:bodyPr/>
          <a:lstStyle/>
          <a:p>
            <a:r>
              <a:rPr lang="en-GB" dirty="0"/>
              <a:t>QHX1. In the last 3 months, approximately how many DIPs have you dealt with personally?</a:t>
            </a:r>
          </a:p>
          <a:p>
            <a:r>
              <a:rPr lang="en-GB" dirty="0"/>
              <a:t>QHX2. In the last 3 months, what proportion of these DIPs have resulted in a DIP accept? </a:t>
            </a:r>
          </a:p>
          <a:p>
            <a:r>
              <a:rPr lang="en-GB" dirty="0"/>
              <a:t>QH3. In the last 3 months, what proportion of these DIP accepts have led to a full mortgage application?</a:t>
            </a:r>
          </a:p>
          <a:p>
            <a:r>
              <a:rPr lang="en-GB" dirty="0"/>
              <a:t>QH4. In the last 3 months, what proportion of your full applications have led to an offer?</a:t>
            </a:r>
          </a:p>
          <a:p>
            <a:r>
              <a:rPr lang="en-GB" dirty="0"/>
              <a:t>QH5. And in the last 3 months, what proportion of your client’s mortgage offers have led to a completion?</a:t>
            </a:r>
          </a:p>
          <a:p>
            <a:r>
              <a:rPr lang="en-GB" dirty="0"/>
              <a:t>Base: All </a:t>
            </a:r>
            <a:r>
              <a:rPr lang="en-GB" dirty="0" smtClean="0"/>
              <a:t>Q1 </a:t>
            </a:r>
            <a:r>
              <a:rPr lang="en-GB" dirty="0"/>
              <a:t>respondents (300)</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27</a:t>
            </a:fld>
            <a:endParaRPr lang="en-GB" dirty="0"/>
          </a:p>
        </p:txBody>
      </p:sp>
      <p:sp>
        <p:nvSpPr>
          <p:cNvPr id="6" name="Text Placeholder 5"/>
          <p:cNvSpPr>
            <a:spLocks noGrp="1"/>
          </p:cNvSpPr>
          <p:nvPr>
            <p:ph type="body" sz="quarter" idx="16"/>
          </p:nvPr>
        </p:nvSpPr>
        <p:spPr/>
        <p:txBody>
          <a:bodyPr/>
          <a:lstStyle/>
          <a:p>
            <a:r>
              <a:rPr lang="en-GB" dirty="0" smtClean="0">
                <a:solidFill>
                  <a:schemeClr val="tx1"/>
                </a:solidFill>
              </a:rPr>
              <a:t>Conversion from DIP to completion dropped with quarter, with the highest fall out between DIP accept and full application</a:t>
            </a:r>
            <a:endParaRPr lang="en-GB" dirty="0">
              <a:solidFill>
                <a:schemeClr val="tx1"/>
              </a:solidFill>
            </a:endParaRPr>
          </a:p>
        </p:txBody>
      </p:sp>
      <p:grpSp>
        <p:nvGrpSpPr>
          <p:cNvPr id="7" name="Group 6"/>
          <p:cNvGrpSpPr/>
          <p:nvPr/>
        </p:nvGrpSpPr>
        <p:grpSpPr>
          <a:xfrm>
            <a:off x="2159920" y="1120220"/>
            <a:ext cx="1692000" cy="3175299"/>
            <a:chOff x="2462912" y="1489348"/>
            <a:chExt cx="1692000" cy="3175299"/>
          </a:xfrm>
        </p:grpSpPr>
        <p:grpSp>
          <p:nvGrpSpPr>
            <p:cNvPr id="8" name="Group 7"/>
            <p:cNvGrpSpPr/>
            <p:nvPr/>
          </p:nvGrpSpPr>
          <p:grpSpPr>
            <a:xfrm>
              <a:off x="2462912" y="1489348"/>
              <a:ext cx="1692000" cy="3175299"/>
              <a:chOff x="2462912" y="1489348"/>
              <a:chExt cx="1692000" cy="3175299"/>
            </a:xfrm>
          </p:grpSpPr>
          <p:sp>
            <p:nvSpPr>
              <p:cNvPr id="14" name="Rectangle 13"/>
              <p:cNvSpPr/>
              <p:nvPr/>
            </p:nvSpPr>
            <p:spPr bwMode="auto">
              <a:xfrm>
                <a:off x="2462912" y="1489348"/>
                <a:ext cx="1692000" cy="360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dirty="0" smtClean="0">
                    <a:solidFill>
                      <a:schemeClr val="bg1"/>
                    </a:solidFill>
                    <a:ea typeface="ＭＳ Ｐゴシック" pitchFamily="1" charset="-128"/>
                  </a:rPr>
                  <a:t>31</a:t>
                </a:r>
                <a:endParaRPr kumimoji="0" lang="en-GB" sz="1400" b="0" i="0" u="none" strike="noStrike" cap="none" normalizeH="0" baseline="0" dirty="0" smtClean="0">
                  <a:ln>
                    <a:noFill/>
                  </a:ln>
                  <a:solidFill>
                    <a:schemeClr val="bg1"/>
                  </a:solidFill>
                  <a:effectLst/>
                  <a:ea typeface="ＭＳ Ｐゴシック" pitchFamily="1" charset="-128"/>
                </a:endParaRPr>
              </a:p>
            </p:txBody>
          </p:sp>
          <p:sp>
            <p:nvSpPr>
              <p:cNvPr id="15" name="Rectangle 14"/>
              <p:cNvSpPr/>
              <p:nvPr/>
            </p:nvSpPr>
            <p:spPr bwMode="auto">
              <a:xfrm>
                <a:off x="2624912" y="2193172"/>
                <a:ext cx="1368000" cy="360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dirty="0" smtClean="0">
                    <a:solidFill>
                      <a:schemeClr val="bg1"/>
                    </a:solidFill>
                    <a:ea typeface="ＭＳ Ｐゴシック" pitchFamily="1" charset="-128"/>
                  </a:rPr>
                  <a:t>25</a:t>
                </a:r>
                <a:endParaRPr kumimoji="0" lang="en-GB" sz="1400" b="0" i="0" u="none" strike="noStrike" cap="none" normalizeH="0" baseline="0" dirty="0" smtClean="0">
                  <a:ln>
                    <a:noFill/>
                  </a:ln>
                  <a:solidFill>
                    <a:schemeClr val="bg1"/>
                  </a:solidFill>
                  <a:effectLst/>
                  <a:ea typeface="ＭＳ Ｐゴシック" pitchFamily="1" charset="-128"/>
                </a:endParaRPr>
              </a:p>
            </p:txBody>
          </p:sp>
          <p:sp>
            <p:nvSpPr>
              <p:cNvPr id="16" name="Rectangle 15"/>
              <p:cNvSpPr/>
              <p:nvPr/>
            </p:nvSpPr>
            <p:spPr bwMode="auto">
              <a:xfrm>
                <a:off x="2786912" y="2896996"/>
                <a:ext cx="1044000" cy="360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dirty="0" smtClean="0">
                    <a:solidFill>
                      <a:schemeClr val="bg1"/>
                    </a:solidFill>
                    <a:ea typeface="ＭＳ Ｐゴシック" pitchFamily="1" charset="-128"/>
                  </a:rPr>
                  <a:t>19</a:t>
                </a:r>
                <a:endParaRPr kumimoji="0" lang="en-GB" sz="1400" b="0" i="0" u="none" strike="noStrike" cap="none" normalizeH="0" baseline="0" dirty="0" smtClean="0">
                  <a:ln>
                    <a:noFill/>
                  </a:ln>
                  <a:solidFill>
                    <a:schemeClr val="bg1"/>
                  </a:solidFill>
                  <a:effectLst/>
                  <a:ea typeface="ＭＳ Ｐゴシック" pitchFamily="1" charset="-128"/>
                </a:endParaRPr>
              </a:p>
            </p:txBody>
          </p:sp>
          <p:sp>
            <p:nvSpPr>
              <p:cNvPr id="17" name="Rectangle 16"/>
              <p:cNvSpPr/>
              <p:nvPr/>
            </p:nvSpPr>
            <p:spPr bwMode="auto">
              <a:xfrm>
                <a:off x="2840912" y="3600820"/>
                <a:ext cx="936000" cy="360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dirty="0" smtClean="0">
                    <a:solidFill>
                      <a:schemeClr val="bg1"/>
                    </a:solidFill>
                    <a:ea typeface="ＭＳ Ｐゴシック" pitchFamily="1" charset="-128"/>
                  </a:rPr>
                  <a:t>17</a:t>
                </a:r>
                <a:endParaRPr kumimoji="0" lang="en-GB" sz="1400" b="0" i="0" u="none" strike="noStrike" cap="none" normalizeH="0" baseline="0" dirty="0" smtClean="0">
                  <a:ln>
                    <a:noFill/>
                  </a:ln>
                  <a:solidFill>
                    <a:schemeClr val="bg1"/>
                  </a:solidFill>
                  <a:effectLst/>
                  <a:ea typeface="ＭＳ Ｐゴシック" pitchFamily="1" charset="-128"/>
                </a:endParaRPr>
              </a:p>
            </p:txBody>
          </p:sp>
          <p:sp>
            <p:nvSpPr>
              <p:cNvPr id="18" name="Rectangle 17"/>
              <p:cNvSpPr/>
              <p:nvPr/>
            </p:nvSpPr>
            <p:spPr bwMode="auto">
              <a:xfrm>
                <a:off x="2930912" y="4304647"/>
                <a:ext cx="756000" cy="360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bg1"/>
                    </a:solidFill>
                    <a:effectLst/>
                    <a:ea typeface="ＭＳ Ｐゴシック" pitchFamily="1" charset="-128"/>
                  </a:rPr>
                  <a:t>14</a:t>
                </a:r>
              </a:p>
            </p:txBody>
          </p:sp>
        </p:grpSp>
        <p:grpSp>
          <p:nvGrpSpPr>
            <p:cNvPr id="9" name="Group 8"/>
            <p:cNvGrpSpPr/>
            <p:nvPr/>
          </p:nvGrpSpPr>
          <p:grpSpPr>
            <a:xfrm>
              <a:off x="3686912" y="1669348"/>
              <a:ext cx="468000" cy="2815299"/>
              <a:chOff x="3686912" y="1669348"/>
              <a:chExt cx="468000" cy="2815299"/>
            </a:xfrm>
          </p:grpSpPr>
          <p:cxnSp>
            <p:nvCxnSpPr>
              <p:cNvPr id="10" name="Curved Connector 9"/>
              <p:cNvCxnSpPr>
                <a:stCxn id="14" idx="3"/>
                <a:endCxn id="15" idx="3"/>
              </p:cNvCxnSpPr>
              <p:nvPr/>
            </p:nvCxnSpPr>
            <p:spPr>
              <a:xfrm flipH="1">
                <a:off x="3992912" y="1669348"/>
                <a:ext cx="162000" cy="703824"/>
              </a:xfrm>
              <a:prstGeom prst="curvedConnector3">
                <a:avLst>
                  <a:gd name="adj1" fmla="val -141111"/>
                </a:avLst>
              </a:prstGeom>
              <a:ln w="12700">
                <a:solidFill>
                  <a:schemeClr val="tx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Curved Connector 10"/>
              <p:cNvCxnSpPr>
                <a:stCxn id="15" idx="3"/>
                <a:endCxn id="16" idx="3"/>
              </p:cNvCxnSpPr>
              <p:nvPr/>
            </p:nvCxnSpPr>
            <p:spPr>
              <a:xfrm flipH="1">
                <a:off x="3830912" y="2373172"/>
                <a:ext cx="162000" cy="703824"/>
              </a:xfrm>
              <a:prstGeom prst="curvedConnector3">
                <a:avLst>
                  <a:gd name="adj1" fmla="val -141111"/>
                </a:avLst>
              </a:prstGeom>
              <a:ln w="12700">
                <a:solidFill>
                  <a:schemeClr val="tx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Curved Connector 11"/>
              <p:cNvCxnSpPr>
                <a:stCxn id="16" idx="3"/>
                <a:endCxn id="17" idx="3"/>
              </p:cNvCxnSpPr>
              <p:nvPr/>
            </p:nvCxnSpPr>
            <p:spPr>
              <a:xfrm flipH="1">
                <a:off x="3776912" y="3076996"/>
                <a:ext cx="54000" cy="703824"/>
              </a:xfrm>
              <a:prstGeom prst="curvedConnector3">
                <a:avLst>
                  <a:gd name="adj1" fmla="val -423333"/>
                </a:avLst>
              </a:prstGeom>
              <a:ln w="12700">
                <a:solidFill>
                  <a:schemeClr val="tx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17" idx="3"/>
                <a:endCxn id="18" idx="3"/>
              </p:cNvCxnSpPr>
              <p:nvPr/>
            </p:nvCxnSpPr>
            <p:spPr>
              <a:xfrm flipH="1">
                <a:off x="3686912" y="3780820"/>
                <a:ext cx="90000" cy="703827"/>
              </a:xfrm>
              <a:prstGeom prst="curvedConnector3">
                <a:avLst>
                  <a:gd name="adj1" fmla="val -254000"/>
                </a:avLst>
              </a:prstGeom>
              <a:ln w="12700">
                <a:solidFill>
                  <a:schemeClr val="tx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19" name="Group 18"/>
          <p:cNvGrpSpPr/>
          <p:nvPr/>
        </p:nvGrpSpPr>
        <p:grpSpPr>
          <a:xfrm>
            <a:off x="387155" y="1131590"/>
            <a:ext cx="1664565" cy="3175299"/>
            <a:chOff x="611560" y="1489348"/>
            <a:chExt cx="1664565" cy="3175299"/>
          </a:xfrm>
        </p:grpSpPr>
        <p:sp>
          <p:nvSpPr>
            <p:cNvPr id="20" name="Rectangle 19"/>
            <p:cNvSpPr/>
            <p:nvPr/>
          </p:nvSpPr>
          <p:spPr bwMode="auto">
            <a:xfrm>
              <a:off x="611560" y="1489348"/>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050" b="1" dirty="0">
                  <a:ea typeface="ＭＳ Ｐゴシック" pitchFamily="1" charset="-128"/>
                </a:rPr>
                <a:t>Initial pool of </a:t>
              </a:r>
              <a:r>
                <a:rPr lang="en-GB" sz="1050" b="1" dirty="0" smtClean="0">
                  <a:ea typeface="ＭＳ Ｐゴシック" pitchFamily="1" charset="-128"/>
                </a:rPr>
                <a:t>DIPs</a:t>
              </a:r>
              <a:endParaRPr lang="en-GB" sz="1050" b="1" dirty="0">
                <a:ea typeface="ＭＳ Ｐゴシック" pitchFamily="1" charset="-128"/>
              </a:endParaRPr>
            </a:p>
            <a:p>
              <a:pPr algn="r" defTabSz="914400" eaLnBrk="0" fontAlgn="base" hangingPunct="0">
                <a:spcBef>
                  <a:spcPct val="0"/>
                </a:spcBef>
                <a:spcAft>
                  <a:spcPct val="0"/>
                </a:spcAft>
              </a:pPr>
              <a:r>
                <a:rPr lang="en-GB" sz="900" dirty="0">
                  <a:ea typeface="ＭＳ Ｐゴシック" pitchFamily="1" charset="-128"/>
                </a:rPr>
                <a:t>(average number of </a:t>
              </a:r>
              <a:r>
                <a:rPr lang="en-GB" sz="900" dirty="0" smtClean="0">
                  <a:ea typeface="ＭＳ Ｐゴシック" pitchFamily="1" charset="-128"/>
                </a:rPr>
                <a:t>DIPs </a:t>
              </a:r>
              <a:r>
                <a:rPr lang="en-GB" sz="900" dirty="0">
                  <a:ea typeface="ＭＳ Ｐゴシック" pitchFamily="1" charset="-128"/>
                </a:rPr>
                <a:t>in last 3 months)</a:t>
              </a:r>
            </a:p>
          </p:txBody>
        </p:sp>
        <p:sp>
          <p:nvSpPr>
            <p:cNvPr id="21" name="Rectangle 20"/>
            <p:cNvSpPr/>
            <p:nvPr/>
          </p:nvSpPr>
          <p:spPr bwMode="auto">
            <a:xfrm>
              <a:off x="611560" y="2193172"/>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050" b="1" dirty="0">
                  <a:ea typeface="ＭＳ Ｐゴシック" pitchFamily="1" charset="-128"/>
                </a:rPr>
                <a:t>Pool of </a:t>
              </a:r>
              <a:r>
                <a:rPr lang="en-GB" sz="1050" b="1" dirty="0" smtClean="0">
                  <a:ea typeface="ＭＳ Ｐゴシック" pitchFamily="1" charset="-128"/>
                </a:rPr>
                <a:t>DIP accepts</a:t>
              </a:r>
              <a:endParaRPr lang="en-GB" sz="1050" b="1" dirty="0">
                <a:ea typeface="ＭＳ Ｐゴシック" pitchFamily="1" charset="-128"/>
              </a:endParaRPr>
            </a:p>
          </p:txBody>
        </p:sp>
        <p:sp>
          <p:nvSpPr>
            <p:cNvPr id="22" name="Rectangle 21"/>
            <p:cNvSpPr/>
            <p:nvPr/>
          </p:nvSpPr>
          <p:spPr bwMode="auto">
            <a:xfrm>
              <a:off x="611560" y="2905084"/>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050" b="1" dirty="0">
                  <a:ea typeface="ＭＳ Ｐゴシック" pitchFamily="1" charset="-128"/>
                </a:rPr>
                <a:t>Pool of full applications</a:t>
              </a:r>
            </a:p>
          </p:txBody>
        </p:sp>
        <p:sp>
          <p:nvSpPr>
            <p:cNvPr id="23" name="Rectangle 22"/>
            <p:cNvSpPr/>
            <p:nvPr/>
          </p:nvSpPr>
          <p:spPr bwMode="auto">
            <a:xfrm>
              <a:off x="613789" y="3592732"/>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050" b="1" dirty="0">
                  <a:ea typeface="ＭＳ Ｐゴシック" pitchFamily="1" charset="-128"/>
                </a:rPr>
                <a:t>Pool of offers</a:t>
              </a:r>
            </a:p>
          </p:txBody>
        </p:sp>
        <p:sp>
          <p:nvSpPr>
            <p:cNvPr id="24" name="Rectangle 23"/>
            <p:cNvSpPr/>
            <p:nvPr/>
          </p:nvSpPr>
          <p:spPr bwMode="auto">
            <a:xfrm>
              <a:off x="613789" y="4304647"/>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050" b="1" dirty="0">
                  <a:ea typeface="ＭＳ Ｐゴシック" pitchFamily="1" charset="-128"/>
                </a:rPr>
                <a:t>Pool of completions</a:t>
              </a:r>
            </a:p>
          </p:txBody>
        </p:sp>
      </p:grpSp>
      <p:cxnSp>
        <p:nvCxnSpPr>
          <p:cNvPr id="25" name="Curved Connector 24"/>
          <p:cNvCxnSpPr>
            <a:stCxn id="27" idx="3"/>
            <a:endCxn id="30" idx="3"/>
          </p:cNvCxnSpPr>
          <p:nvPr/>
        </p:nvCxnSpPr>
        <p:spPr>
          <a:xfrm>
            <a:off x="6434941" y="1671630"/>
            <a:ext cx="12700" cy="2111472"/>
          </a:xfrm>
          <a:prstGeom prst="curvedConnector3">
            <a:avLst>
              <a:gd name="adj1" fmla="val 8356102"/>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4202693" y="1491630"/>
            <a:ext cx="2232248" cy="2471472"/>
            <a:chOff x="4211960" y="1841260"/>
            <a:chExt cx="2232248" cy="2471472"/>
          </a:xfrm>
        </p:grpSpPr>
        <p:sp>
          <p:nvSpPr>
            <p:cNvPr id="27" name="Rectangle 26"/>
            <p:cNvSpPr/>
            <p:nvPr/>
          </p:nvSpPr>
          <p:spPr bwMode="auto">
            <a:xfrm>
              <a:off x="4211960" y="1841260"/>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050" b="1" dirty="0">
                  <a:solidFill>
                    <a:schemeClr val="tx1">
                      <a:lumMod val="60000"/>
                      <a:lumOff val="40000"/>
                    </a:schemeClr>
                  </a:solidFill>
                  <a:ea typeface="ＭＳ Ｐゴシック" pitchFamily="1" charset="-128"/>
                </a:rPr>
                <a:t>Conversion of </a:t>
              </a:r>
              <a:r>
                <a:rPr lang="en-GB" sz="1050" b="1" dirty="0" smtClean="0">
                  <a:solidFill>
                    <a:schemeClr val="tx1">
                      <a:lumMod val="60000"/>
                      <a:lumOff val="40000"/>
                    </a:schemeClr>
                  </a:solidFill>
                  <a:ea typeface="ＭＳ Ｐゴシック" pitchFamily="1" charset="-128"/>
                </a:rPr>
                <a:t>DIPs </a:t>
              </a:r>
              <a:r>
                <a:rPr lang="en-GB" sz="1050" b="1" dirty="0">
                  <a:solidFill>
                    <a:schemeClr val="tx1">
                      <a:lumMod val="60000"/>
                      <a:lumOff val="40000"/>
                    </a:schemeClr>
                  </a:solidFill>
                  <a:ea typeface="ＭＳ Ｐゴシック" pitchFamily="1" charset="-128"/>
                </a:rPr>
                <a:t>to </a:t>
              </a:r>
              <a:r>
                <a:rPr lang="en-GB" sz="1050" b="1" dirty="0" smtClean="0">
                  <a:solidFill>
                    <a:schemeClr val="tx1">
                      <a:lumMod val="60000"/>
                      <a:lumOff val="40000"/>
                    </a:schemeClr>
                  </a:solidFill>
                  <a:ea typeface="ＭＳ Ｐゴシック" pitchFamily="1" charset="-128"/>
                </a:rPr>
                <a:t>DIP accepts: 82% </a:t>
              </a:r>
              <a:r>
                <a:rPr lang="en-GB" sz="1050" dirty="0">
                  <a:ea typeface="ＭＳ Ｐゴシック" pitchFamily="1" charset="-128"/>
                </a:rPr>
                <a:t>(vs. </a:t>
              </a:r>
              <a:r>
                <a:rPr lang="en-GB" sz="1050" dirty="0" smtClean="0">
                  <a:ea typeface="ＭＳ Ｐゴシック" pitchFamily="1" charset="-128"/>
                </a:rPr>
                <a:t>82% </a:t>
              </a:r>
              <a:r>
                <a:rPr lang="en-GB" sz="1050" dirty="0">
                  <a:ea typeface="ＭＳ Ｐゴシック" pitchFamily="1" charset="-128"/>
                </a:rPr>
                <a:t>in </a:t>
              </a:r>
              <a:r>
                <a:rPr lang="en-GB" sz="1050" dirty="0" smtClean="0">
                  <a:ea typeface="ＭＳ Ｐゴシック" pitchFamily="1" charset="-128"/>
                </a:rPr>
                <a:t>Q4)</a:t>
              </a:r>
              <a:endParaRPr lang="en-GB" sz="1050" dirty="0">
                <a:ea typeface="ＭＳ Ｐゴシック" pitchFamily="1" charset="-128"/>
              </a:endParaRPr>
            </a:p>
          </p:txBody>
        </p:sp>
        <p:sp>
          <p:nvSpPr>
            <p:cNvPr id="28" name="Rectangle 27"/>
            <p:cNvSpPr/>
            <p:nvPr/>
          </p:nvSpPr>
          <p:spPr bwMode="auto">
            <a:xfrm>
              <a:off x="4211960" y="2545084"/>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050" b="1" dirty="0">
                  <a:solidFill>
                    <a:schemeClr val="tx1">
                      <a:lumMod val="60000"/>
                      <a:lumOff val="40000"/>
                    </a:schemeClr>
                  </a:solidFill>
                  <a:ea typeface="ＭＳ Ｐゴシック" pitchFamily="1" charset="-128"/>
                </a:rPr>
                <a:t>Conversion of </a:t>
              </a:r>
              <a:r>
                <a:rPr lang="en-GB" sz="1050" b="1" dirty="0" smtClean="0">
                  <a:solidFill>
                    <a:schemeClr val="tx1">
                      <a:lumMod val="60000"/>
                      <a:lumOff val="40000"/>
                    </a:schemeClr>
                  </a:solidFill>
                  <a:ea typeface="ＭＳ Ｐゴシック" pitchFamily="1" charset="-128"/>
                </a:rPr>
                <a:t>DIP accepts </a:t>
              </a:r>
              <a:r>
                <a:rPr lang="en-GB" sz="1050" b="1" dirty="0">
                  <a:solidFill>
                    <a:schemeClr val="tx1">
                      <a:lumMod val="60000"/>
                      <a:lumOff val="40000"/>
                    </a:schemeClr>
                  </a:solidFill>
                  <a:ea typeface="ＭＳ Ｐゴシック" pitchFamily="1" charset="-128"/>
                </a:rPr>
                <a:t>to full applications: </a:t>
              </a:r>
              <a:r>
                <a:rPr lang="en-GB" sz="1050" b="1" dirty="0" smtClean="0">
                  <a:solidFill>
                    <a:schemeClr val="tx1">
                      <a:lumMod val="60000"/>
                      <a:lumOff val="40000"/>
                    </a:schemeClr>
                  </a:solidFill>
                  <a:ea typeface="ＭＳ Ｐゴシック" pitchFamily="1" charset="-128"/>
                </a:rPr>
                <a:t>76% </a:t>
              </a:r>
              <a:r>
                <a:rPr lang="en-GB" sz="1050" dirty="0">
                  <a:ea typeface="ＭＳ Ｐゴシック" pitchFamily="1" charset="-128"/>
                </a:rPr>
                <a:t>(vs. </a:t>
              </a:r>
              <a:r>
                <a:rPr lang="en-GB" sz="1050" dirty="0" smtClean="0">
                  <a:ea typeface="ＭＳ Ｐゴシック" pitchFamily="1" charset="-128"/>
                </a:rPr>
                <a:t>80% </a:t>
              </a:r>
              <a:r>
                <a:rPr lang="en-GB" sz="1050" dirty="0">
                  <a:ea typeface="ＭＳ Ｐゴシック" pitchFamily="1" charset="-128"/>
                </a:rPr>
                <a:t>in </a:t>
              </a:r>
              <a:r>
                <a:rPr lang="en-GB" sz="1050" dirty="0" smtClean="0">
                  <a:ea typeface="ＭＳ Ｐゴシック" pitchFamily="1" charset="-128"/>
                </a:rPr>
                <a:t>Q4)</a:t>
              </a:r>
              <a:endParaRPr lang="en-GB" sz="1050" dirty="0">
                <a:ea typeface="ＭＳ Ｐゴシック" pitchFamily="1" charset="-128"/>
              </a:endParaRPr>
            </a:p>
          </p:txBody>
        </p:sp>
        <p:sp>
          <p:nvSpPr>
            <p:cNvPr id="29" name="Rectangle 28"/>
            <p:cNvSpPr/>
            <p:nvPr/>
          </p:nvSpPr>
          <p:spPr bwMode="auto">
            <a:xfrm>
              <a:off x="4211960" y="3265084"/>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050" b="1" dirty="0">
                  <a:solidFill>
                    <a:schemeClr val="tx1">
                      <a:lumMod val="60000"/>
                      <a:lumOff val="40000"/>
                    </a:schemeClr>
                  </a:solidFill>
                  <a:ea typeface="ＭＳ Ｐゴシック" pitchFamily="1" charset="-128"/>
                </a:rPr>
                <a:t>Conversion of full applications to offers: </a:t>
              </a:r>
              <a:r>
                <a:rPr lang="en-GB" sz="1050" b="1" dirty="0" smtClean="0">
                  <a:solidFill>
                    <a:schemeClr val="tx1">
                      <a:lumMod val="60000"/>
                      <a:lumOff val="40000"/>
                    </a:schemeClr>
                  </a:solidFill>
                  <a:ea typeface="ＭＳ Ｐゴシック" pitchFamily="1" charset="-128"/>
                </a:rPr>
                <a:t>88% </a:t>
              </a:r>
              <a:r>
                <a:rPr lang="en-GB" sz="1050" dirty="0">
                  <a:ea typeface="ＭＳ Ｐゴシック" pitchFamily="1" charset="-128"/>
                </a:rPr>
                <a:t>(vs. </a:t>
              </a:r>
              <a:r>
                <a:rPr lang="en-GB" sz="1050" dirty="0" smtClean="0">
                  <a:ea typeface="ＭＳ Ｐゴシック" pitchFamily="1" charset="-128"/>
                </a:rPr>
                <a:t>88% </a:t>
              </a:r>
              <a:r>
                <a:rPr lang="en-GB" sz="1050" dirty="0">
                  <a:ea typeface="ＭＳ Ｐゴシック" pitchFamily="1" charset="-128"/>
                </a:rPr>
                <a:t>in </a:t>
              </a:r>
              <a:r>
                <a:rPr lang="en-GB" sz="1050" dirty="0" smtClean="0">
                  <a:ea typeface="ＭＳ Ｐゴシック" pitchFamily="1" charset="-128"/>
                </a:rPr>
                <a:t>Q4)</a:t>
              </a:r>
              <a:endParaRPr lang="en-GB" sz="1050" dirty="0">
                <a:ea typeface="ＭＳ Ｐゴシック" pitchFamily="1" charset="-128"/>
              </a:endParaRPr>
            </a:p>
          </p:txBody>
        </p:sp>
        <p:sp>
          <p:nvSpPr>
            <p:cNvPr id="30" name="Rectangle 29"/>
            <p:cNvSpPr/>
            <p:nvPr/>
          </p:nvSpPr>
          <p:spPr bwMode="auto">
            <a:xfrm>
              <a:off x="4211960" y="3952732"/>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050" b="1" dirty="0">
                  <a:solidFill>
                    <a:schemeClr val="tx1">
                      <a:lumMod val="60000"/>
                      <a:lumOff val="40000"/>
                    </a:schemeClr>
                  </a:solidFill>
                  <a:ea typeface="ＭＳ Ｐゴシック" pitchFamily="1" charset="-128"/>
                </a:rPr>
                <a:t>Conversion of offers to </a:t>
              </a:r>
            </a:p>
            <a:p>
              <a:pPr defTabSz="914400" eaLnBrk="0" fontAlgn="base" hangingPunct="0">
                <a:spcBef>
                  <a:spcPct val="0"/>
                </a:spcBef>
                <a:spcAft>
                  <a:spcPct val="0"/>
                </a:spcAft>
              </a:pPr>
              <a:r>
                <a:rPr lang="en-GB" sz="1050" b="1" dirty="0">
                  <a:solidFill>
                    <a:schemeClr val="tx1">
                      <a:lumMod val="60000"/>
                      <a:lumOff val="40000"/>
                    </a:schemeClr>
                  </a:solidFill>
                  <a:ea typeface="ＭＳ Ｐゴシック" pitchFamily="1" charset="-128"/>
                </a:rPr>
                <a:t>completions</a:t>
              </a:r>
              <a:r>
                <a:rPr lang="en-GB" sz="1050" b="1" dirty="0" smtClean="0">
                  <a:solidFill>
                    <a:schemeClr val="tx1">
                      <a:lumMod val="60000"/>
                      <a:lumOff val="40000"/>
                    </a:schemeClr>
                  </a:solidFill>
                  <a:ea typeface="ＭＳ Ｐゴシック" pitchFamily="1" charset="-128"/>
                </a:rPr>
                <a:t>: 82% </a:t>
              </a:r>
              <a:r>
                <a:rPr lang="en-GB" sz="1050" dirty="0">
                  <a:ea typeface="ＭＳ Ｐゴシック" pitchFamily="1" charset="-128"/>
                </a:rPr>
                <a:t>(vs. </a:t>
              </a:r>
              <a:r>
                <a:rPr lang="en-GB" sz="1050" dirty="0" smtClean="0">
                  <a:ea typeface="ＭＳ Ｐゴシック" pitchFamily="1" charset="-128"/>
                </a:rPr>
                <a:t>86% </a:t>
              </a:r>
              <a:r>
                <a:rPr lang="en-GB" sz="1050" dirty="0">
                  <a:ea typeface="ＭＳ Ｐゴシック" pitchFamily="1" charset="-128"/>
                </a:rPr>
                <a:t>in </a:t>
              </a:r>
              <a:r>
                <a:rPr lang="en-GB" sz="1050" dirty="0" smtClean="0">
                  <a:ea typeface="ＭＳ Ｐゴシック" pitchFamily="1" charset="-128"/>
                </a:rPr>
                <a:t>Q4)</a:t>
              </a:r>
              <a:endParaRPr lang="en-GB" sz="1050" dirty="0">
                <a:ea typeface="ＭＳ Ｐゴシック" pitchFamily="1" charset="-128"/>
              </a:endParaRPr>
            </a:p>
          </p:txBody>
        </p:sp>
      </p:grpSp>
      <p:sp>
        <p:nvSpPr>
          <p:cNvPr id="31" name="Rectangle 30"/>
          <p:cNvSpPr/>
          <p:nvPr/>
        </p:nvSpPr>
        <p:spPr bwMode="auto">
          <a:xfrm>
            <a:off x="6804248" y="2289497"/>
            <a:ext cx="1368152" cy="875737"/>
          </a:xfrm>
          <a:prstGeom prst="rect">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r>
              <a:rPr lang="en-GB" sz="1050" b="1" dirty="0">
                <a:solidFill>
                  <a:schemeClr val="bg1"/>
                </a:solidFill>
                <a:ea typeface="ＭＳ Ｐゴシック" pitchFamily="1" charset="-128"/>
              </a:rPr>
              <a:t>Conversion of </a:t>
            </a:r>
            <a:r>
              <a:rPr lang="en-GB" sz="1050" b="1" dirty="0" smtClean="0">
                <a:solidFill>
                  <a:schemeClr val="bg1"/>
                </a:solidFill>
                <a:ea typeface="ＭＳ Ｐゴシック" pitchFamily="1" charset="-128"/>
              </a:rPr>
              <a:t>DIPs </a:t>
            </a:r>
            <a:r>
              <a:rPr lang="en-GB" sz="1050" b="1" dirty="0">
                <a:solidFill>
                  <a:schemeClr val="bg1"/>
                </a:solidFill>
                <a:ea typeface="ＭＳ Ｐゴシック" pitchFamily="1" charset="-128"/>
              </a:rPr>
              <a:t>to completions: </a:t>
            </a:r>
            <a:r>
              <a:rPr lang="en-GB" sz="1050" b="1" dirty="0" smtClean="0">
                <a:solidFill>
                  <a:schemeClr val="bg1"/>
                </a:solidFill>
                <a:ea typeface="ＭＳ Ｐゴシック" pitchFamily="1" charset="-128"/>
              </a:rPr>
              <a:t>45%</a:t>
            </a:r>
          </a:p>
          <a:p>
            <a:pPr algn="ctr" defTabSz="914400" eaLnBrk="0" fontAlgn="base" hangingPunct="0">
              <a:spcBef>
                <a:spcPct val="0"/>
              </a:spcBef>
              <a:spcAft>
                <a:spcPct val="0"/>
              </a:spcAft>
            </a:pPr>
            <a:r>
              <a:rPr lang="en-GB" sz="1050" dirty="0">
                <a:solidFill>
                  <a:schemeClr val="bg1"/>
                </a:solidFill>
                <a:ea typeface="ＭＳ Ｐゴシック" pitchFamily="1" charset="-128"/>
              </a:rPr>
              <a:t>(vs. </a:t>
            </a:r>
            <a:r>
              <a:rPr lang="en-GB" sz="1050" dirty="0" smtClean="0">
                <a:solidFill>
                  <a:schemeClr val="bg1"/>
                </a:solidFill>
                <a:ea typeface="ＭＳ Ｐゴシック" pitchFamily="1" charset="-128"/>
              </a:rPr>
              <a:t>50% </a:t>
            </a:r>
            <a:r>
              <a:rPr lang="en-GB" sz="1050" dirty="0">
                <a:solidFill>
                  <a:schemeClr val="bg1"/>
                </a:solidFill>
                <a:ea typeface="ＭＳ Ｐゴシック" pitchFamily="1" charset="-128"/>
              </a:rPr>
              <a:t>in </a:t>
            </a:r>
            <a:r>
              <a:rPr lang="en-GB" sz="1050" dirty="0" smtClean="0">
                <a:solidFill>
                  <a:schemeClr val="bg1"/>
                </a:solidFill>
                <a:ea typeface="ＭＳ Ｐゴシック" pitchFamily="1" charset="-128"/>
              </a:rPr>
              <a:t>Q4)</a:t>
            </a:r>
            <a:endParaRPr lang="en-GB" sz="1050" dirty="0">
              <a:solidFill>
                <a:schemeClr val="bg1"/>
              </a:solidFill>
              <a:ea typeface="ＭＳ Ｐゴシック" pitchFamily="1" charset="-128"/>
            </a:endParaRPr>
          </a:p>
        </p:txBody>
      </p:sp>
    </p:spTree>
    <p:extLst>
      <p:ext uri="{BB962C8B-B14F-4D97-AF65-F5344CB8AC3E}">
        <p14:creationId xmlns:p14="http://schemas.microsoft.com/office/powerpoint/2010/main" val="3163591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Conversion from DIP to completion by </a:t>
            </a:r>
            <a:r>
              <a:rPr lang="en-GB" dirty="0" smtClean="0"/>
              <a:t>business</a:t>
            </a:r>
            <a:endParaRPr lang="en-GB" dirty="0"/>
          </a:p>
        </p:txBody>
      </p:sp>
      <p:sp>
        <p:nvSpPr>
          <p:cNvPr id="3" name="Footer Placeholder 2"/>
          <p:cNvSpPr>
            <a:spLocks noGrp="1"/>
          </p:cNvSpPr>
          <p:nvPr>
            <p:ph type="ftr" sz="quarter" idx="11"/>
          </p:nvPr>
        </p:nvSpPr>
        <p:spPr>
          <a:xfrm>
            <a:off x="827584" y="4719414"/>
            <a:ext cx="7272808" cy="215900"/>
          </a:xfrm>
        </p:spPr>
        <p:txBody>
          <a:bodyPr/>
          <a:lstStyle/>
          <a:p>
            <a:r>
              <a:rPr lang="en-GB" dirty="0"/>
              <a:t>QHX1. In the last 3 months, approximately how many DIPs have you dealt with personally?</a:t>
            </a:r>
          </a:p>
          <a:p>
            <a:r>
              <a:rPr lang="en-GB" dirty="0"/>
              <a:t>QHX2. In the last 3 months, what proportion of these DIPs have resulted in a DIP accept? </a:t>
            </a:r>
          </a:p>
          <a:p>
            <a:r>
              <a:rPr lang="en-GB" dirty="0"/>
              <a:t>QH3. In the last 3 months, what proportion of these DIP accepts have led to a full mortgage application?</a:t>
            </a:r>
          </a:p>
          <a:p>
            <a:r>
              <a:rPr lang="en-GB" dirty="0"/>
              <a:t>QH4. In the last 3 months, what proportion of your full applications have led to an offer?</a:t>
            </a:r>
          </a:p>
          <a:p>
            <a:r>
              <a:rPr lang="en-GB" dirty="0"/>
              <a:t>QH5. And in the last 3 months, what proportion of your client’s mortgage offers have led to a completion?</a:t>
            </a:r>
          </a:p>
          <a:p>
            <a:r>
              <a:rPr lang="en-GB" dirty="0"/>
              <a:t>Base: All </a:t>
            </a:r>
            <a:r>
              <a:rPr lang="en-GB" dirty="0" smtClean="0"/>
              <a:t>Q1 </a:t>
            </a:r>
            <a:r>
              <a:rPr lang="en-GB" dirty="0"/>
              <a:t>respondents (300)</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28</a:t>
            </a:fld>
            <a:endParaRPr lang="en-GB" dirty="0"/>
          </a:p>
        </p:txBody>
      </p:sp>
      <p:sp>
        <p:nvSpPr>
          <p:cNvPr id="6" name="Text Placeholder 5"/>
          <p:cNvSpPr>
            <a:spLocks noGrp="1"/>
          </p:cNvSpPr>
          <p:nvPr>
            <p:ph type="body" sz="quarter" idx="16"/>
          </p:nvPr>
        </p:nvSpPr>
        <p:spPr/>
        <p:txBody>
          <a:bodyPr/>
          <a:lstStyle/>
          <a:p>
            <a:r>
              <a:rPr lang="en-GB" dirty="0" smtClean="0">
                <a:solidFill>
                  <a:schemeClr val="tx1"/>
                </a:solidFill>
              </a:rPr>
              <a:t>The strongest declines in overall conversion were seen among those dealing with specialist and mover mortgage cases</a:t>
            </a:r>
            <a:endParaRPr lang="en-GB" dirty="0">
              <a:solidFill>
                <a:schemeClr val="tx1"/>
              </a:solidFill>
            </a:endParaRPr>
          </a:p>
        </p:txBody>
      </p:sp>
      <p:graphicFrame>
        <p:nvGraphicFramePr>
          <p:cNvPr id="7" name="Chart 6"/>
          <p:cNvGraphicFramePr/>
          <p:nvPr>
            <p:extLst>
              <p:ext uri="{D42A27DB-BD31-4B8C-83A1-F6EECF244321}">
                <p14:modId xmlns:p14="http://schemas.microsoft.com/office/powerpoint/2010/main" val="1253019599"/>
              </p:ext>
            </p:extLst>
          </p:nvPr>
        </p:nvGraphicFramePr>
        <p:xfrm>
          <a:off x="323850" y="987425"/>
          <a:ext cx="6618343" cy="3529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1234062"/>
              </p:ext>
            </p:extLst>
          </p:nvPr>
        </p:nvGraphicFramePr>
        <p:xfrm>
          <a:off x="6948264" y="843558"/>
          <a:ext cx="805182" cy="3528392"/>
        </p:xfrm>
        <a:graphic>
          <a:graphicData uri="http://schemas.openxmlformats.org/drawingml/2006/table">
            <a:tbl>
              <a:tblPr firstRow="1" bandRow="1">
                <a:tableStyleId>{5C22544A-7EE6-4342-B048-85BDC9FD1C3A}</a:tableStyleId>
              </a:tblPr>
              <a:tblGrid>
                <a:gridCol w="805182"/>
              </a:tblGrid>
              <a:tr h="288032">
                <a:tc>
                  <a:txBody>
                    <a:bodyPr/>
                    <a:lstStyle/>
                    <a:p>
                      <a:pPr marL="0" algn="ctr" defTabSz="914296" rtl="0" eaLnBrk="0" latinLnBrk="0" hangingPunct="0"/>
                      <a:r>
                        <a:rPr lang="en-GB" sz="1000" b="1" kern="1200" dirty="0" smtClean="0">
                          <a:solidFill>
                            <a:schemeClr val="tx1"/>
                          </a:solidFill>
                          <a:latin typeface="+mn-lt"/>
                          <a:ea typeface="+mn-ea"/>
                          <a:cs typeface="+mn-cs"/>
                        </a:rPr>
                        <a:t>Q4 2017</a:t>
                      </a:r>
                      <a:endParaRPr lang="en-GB" sz="1000" b="1" kern="1200" dirty="0">
                        <a:solidFill>
                          <a:schemeClr val="tx1"/>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50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54 (-12)</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47 (=)</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51 (=)</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52 (-6)</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45 (-2)</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57 (-14)</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45 (-1)</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54 (-9)</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53 (-8)</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48 (-2)</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47 (-10)</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9" name="Straight Connector 8"/>
          <p:cNvCxnSpPr/>
          <p:nvPr/>
        </p:nvCxnSpPr>
        <p:spPr>
          <a:xfrm>
            <a:off x="323528" y="145053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3528" y="21080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23528" y="31965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652120" y="4517678"/>
            <a:ext cx="2842445" cy="461665"/>
          </a:xfrm>
          <a:prstGeom prst="rect">
            <a:avLst/>
          </a:prstGeom>
        </p:spPr>
        <p:txBody>
          <a:bodyPr wrap="none">
            <a:spAutoFit/>
          </a:bodyPr>
          <a:lstStyle/>
          <a:p>
            <a:r>
              <a:rPr lang="en-GB" sz="800" dirty="0" smtClean="0"/>
              <a:t>* At least 4 out of every 10 residential mortgages placed</a:t>
            </a:r>
          </a:p>
          <a:p>
            <a:r>
              <a:rPr lang="en-GB" sz="800" dirty="0" smtClean="0"/>
              <a:t>** At least 2 out of 10 mortgaged placed</a:t>
            </a:r>
          </a:p>
          <a:p>
            <a:r>
              <a:rPr lang="en-GB" sz="800" dirty="0" smtClean="0"/>
              <a:t>*** Any mortgages placed</a:t>
            </a:r>
            <a:endParaRPr lang="en-GB" sz="800" dirty="0"/>
          </a:p>
        </p:txBody>
      </p:sp>
    </p:spTree>
    <p:extLst>
      <p:ext uri="{BB962C8B-B14F-4D97-AF65-F5344CB8AC3E}">
        <p14:creationId xmlns:p14="http://schemas.microsoft.com/office/powerpoint/2010/main" val="3229734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108870" y="1563638"/>
            <a:ext cx="4323914" cy="2093034"/>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fontScale="90000"/>
          </a:bodyPr>
          <a:lstStyle/>
          <a:p>
            <a:r>
              <a:rPr lang="en-GB" dirty="0"/>
              <a:t>Conversion from full application to </a:t>
            </a:r>
            <a:r>
              <a:rPr lang="en-GB" dirty="0" smtClean="0"/>
              <a:t>completion</a:t>
            </a:r>
            <a:endParaRPr lang="en-GB" dirty="0"/>
          </a:p>
        </p:txBody>
      </p:sp>
      <p:sp>
        <p:nvSpPr>
          <p:cNvPr id="3" name="Footer Placeholder 2"/>
          <p:cNvSpPr>
            <a:spLocks noGrp="1"/>
          </p:cNvSpPr>
          <p:nvPr>
            <p:ph type="ftr" sz="quarter" idx="11"/>
          </p:nvPr>
        </p:nvSpPr>
        <p:spPr>
          <a:xfrm>
            <a:off x="827584" y="4659982"/>
            <a:ext cx="7272808" cy="215900"/>
          </a:xfrm>
        </p:spPr>
        <p:txBody>
          <a:bodyPr/>
          <a:lstStyle/>
          <a:p>
            <a:r>
              <a:rPr lang="en-GB" dirty="0"/>
              <a:t>QHX1. In the last 3 months, approximately how many DIPs have you dealt with personally?</a:t>
            </a:r>
          </a:p>
          <a:p>
            <a:r>
              <a:rPr lang="en-GB" dirty="0"/>
              <a:t>QHX2. In the last 3 months, what proportion of these DIPs have resulted in a DIP accept? </a:t>
            </a:r>
          </a:p>
          <a:p>
            <a:r>
              <a:rPr lang="en-GB" dirty="0"/>
              <a:t>QH3. In the last 3 months, what proportion of these DIP accepts have led to a full mortgage application?</a:t>
            </a:r>
          </a:p>
          <a:p>
            <a:r>
              <a:rPr lang="en-GB" dirty="0"/>
              <a:t>QH4. In the last 3 months, what proportion of your full applications have led to an offer?</a:t>
            </a:r>
          </a:p>
          <a:p>
            <a:r>
              <a:rPr lang="en-GB" dirty="0"/>
              <a:t>QH5. And in the last 3 months, what proportion of your client’s mortgage offers have led to a completion?</a:t>
            </a:r>
          </a:p>
          <a:p>
            <a:r>
              <a:rPr lang="en-GB" dirty="0"/>
              <a:t>Base: All </a:t>
            </a:r>
            <a:r>
              <a:rPr lang="en-GB" dirty="0" smtClean="0"/>
              <a:t>Q1 </a:t>
            </a:r>
            <a:r>
              <a:rPr lang="en-GB" dirty="0"/>
              <a:t>respondents (300)</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29</a:t>
            </a:fld>
            <a:endParaRPr lang="en-GB" dirty="0"/>
          </a:p>
        </p:txBody>
      </p:sp>
      <p:sp>
        <p:nvSpPr>
          <p:cNvPr id="6" name="Text Placeholder 5"/>
          <p:cNvSpPr>
            <a:spLocks noGrp="1"/>
          </p:cNvSpPr>
          <p:nvPr>
            <p:ph type="body" sz="quarter" idx="16"/>
          </p:nvPr>
        </p:nvSpPr>
        <p:spPr/>
        <p:txBody>
          <a:bodyPr/>
          <a:lstStyle/>
          <a:p>
            <a:r>
              <a:rPr lang="en-GB" dirty="0" smtClean="0">
                <a:solidFill>
                  <a:schemeClr val="tx1"/>
                </a:solidFill>
              </a:rPr>
              <a:t>Conversion from full application to completion is down slightly this quarter, with higher drop out from offer to completion</a:t>
            </a:r>
            <a:endParaRPr lang="en-GB" dirty="0">
              <a:solidFill>
                <a:schemeClr val="tx1"/>
              </a:solidFill>
            </a:endParaRPr>
          </a:p>
        </p:txBody>
      </p:sp>
      <p:grpSp>
        <p:nvGrpSpPr>
          <p:cNvPr id="7" name="Group 6"/>
          <p:cNvGrpSpPr/>
          <p:nvPr/>
        </p:nvGrpSpPr>
        <p:grpSpPr>
          <a:xfrm>
            <a:off x="2483920" y="1735780"/>
            <a:ext cx="1044000" cy="1767651"/>
            <a:chOff x="2786912" y="2896996"/>
            <a:chExt cx="1044000" cy="1767651"/>
          </a:xfrm>
        </p:grpSpPr>
        <p:grpSp>
          <p:nvGrpSpPr>
            <p:cNvPr id="8" name="Group 7"/>
            <p:cNvGrpSpPr/>
            <p:nvPr/>
          </p:nvGrpSpPr>
          <p:grpSpPr>
            <a:xfrm>
              <a:off x="2786912" y="2896996"/>
              <a:ext cx="1044000" cy="1767651"/>
              <a:chOff x="2786912" y="2896996"/>
              <a:chExt cx="1044000" cy="1767651"/>
            </a:xfrm>
          </p:grpSpPr>
          <p:sp>
            <p:nvSpPr>
              <p:cNvPr id="16" name="Rectangle 15"/>
              <p:cNvSpPr/>
              <p:nvPr/>
            </p:nvSpPr>
            <p:spPr bwMode="auto">
              <a:xfrm>
                <a:off x="2786912" y="2896996"/>
                <a:ext cx="1044000" cy="360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dirty="0" smtClean="0">
                    <a:solidFill>
                      <a:schemeClr val="bg1"/>
                    </a:solidFill>
                    <a:ea typeface="ＭＳ Ｐゴシック" pitchFamily="1" charset="-128"/>
                  </a:rPr>
                  <a:t>19</a:t>
                </a:r>
                <a:endParaRPr kumimoji="0" lang="en-GB" sz="1400" b="0" i="0" u="none" strike="noStrike" cap="none" normalizeH="0" baseline="0" dirty="0" smtClean="0">
                  <a:ln>
                    <a:noFill/>
                  </a:ln>
                  <a:solidFill>
                    <a:schemeClr val="bg1"/>
                  </a:solidFill>
                  <a:effectLst/>
                  <a:ea typeface="ＭＳ Ｐゴシック" pitchFamily="1" charset="-128"/>
                </a:endParaRPr>
              </a:p>
            </p:txBody>
          </p:sp>
          <p:sp>
            <p:nvSpPr>
              <p:cNvPr id="17" name="Rectangle 16"/>
              <p:cNvSpPr/>
              <p:nvPr/>
            </p:nvSpPr>
            <p:spPr bwMode="auto">
              <a:xfrm>
                <a:off x="2840912" y="3600820"/>
                <a:ext cx="936000" cy="360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dirty="0" smtClean="0">
                    <a:solidFill>
                      <a:schemeClr val="bg1"/>
                    </a:solidFill>
                    <a:ea typeface="ＭＳ Ｐゴシック" pitchFamily="1" charset="-128"/>
                  </a:rPr>
                  <a:t>17</a:t>
                </a:r>
                <a:endParaRPr kumimoji="0" lang="en-GB" sz="1400" b="0" i="0" u="none" strike="noStrike" cap="none" normalizeH="0" baseline="0" dirty="0" smtClean="0">
                  <a:ln>
                    <a:noFill/>
                  </a:ln>
                  <a:solidFill>
                    <a:schemeClr val="bg1"/>
                  </a:solidFill>
                  <a:effectLst/>
                  <a:ea typeface="ＭＳ Ｐゴシック" pitchFamily="1" charset="-128"/>
                </a:endParaRPr>
              </a:p>
            </p:txBody>
          </p:sp>
          <p:sp>
            <p:nvSpPr>
              <p:cNvPr id="18" name="Rectangle 17"/>
              <p:cNvSpPr/>
              <p:nvPr/>
            </p:nvSpPr>
            <p:spPr bwMode="auto">
              <a:xfrm>
                <a:off x="2930912" y="4304647"/>
                <a:ext cx="756000" cy="360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bg1"/>
                    </a:solidFill>
                    <a:effectLst/>
                    <a:ea typeface="ＭＳ Ｐゴシック" pitchFamily="1" charset="-128"/>
                  </a:rPr>
                  <a:t>14</a:t>
                </a:r>
              </a:p>
            </p:txBody>
          </p:sp>
        </p:grpSp>
        <p:grpSp>
          <p:nvGrpSpPr>
            <p:cNvPr id="9" name="Group 8"/>
            <p:cNvGrpSpPr/>
            <p:nvPr/>
          </p:nvGrpSpPr>
          <p:grpSpPr>
            <a:xfrm>
              <a:off x="3686912" y="3076996"/>
              <a:ext cx="144000" cy="1407651"/>
              <a:chOff x="3686912" y="3076996"/>
              <a:chExt cx="144000" cy="1407651"/>
            </a:xfrm>
          </p:grpSpPr>
          <p:cxnSp>
            <p:nvCxnSpPr>
              <p:cNvPr id="12" name="Curved Connector 11"/>
              <p:cNvCxnSpPr>
                <a:stCxn id="16" idx="3"/>
                <a:endCxn id="17" idx="3"/>
              </p:cNvCxnSpPr>
              <p:nvPr/>
            </p:nvCxnSpPr>
            <p:spPr>
              <a:xfrm flipH="1">
                <a:off x="3776912" y="3076996"/>
                <a:ext cx="54000" cy="703824"/>
              </a:xfrm>
              <a:prstGeom prst="curvedConnector3">
                <a:avLst>
                  <a:gd name="adj1" fmla="val -423333"/>
                </a:avLst>
              </a:prstGeom>
              <a:ln w="12700">
                <a:solidFill>
                  <a:schemeClr val="tx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17" idx="3"/>
                <a:endCxn id="18" idx="3"/>
              </p:cNvCxnSpPr>
              <p:nvPr/>
            </p:nvCxnSpPr>
            <p:spPr>
              <a:xfrm flipH="1">
                <a:off x="3686912" y="3780820"/>
                <a:ext cx="90000" cy="703827"/>
              </a:xfrm>
              <a:prstGeom prst="curvedConnector3">
                <a:avLst>
                  <a:gd name="adj1" fmla="val -254000"/>
                </a:avLst>
              </a:prstGeom>
              <a:ln w="12700">
                <a:solidFill>
                  <a:schemeClr val="tx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19" name="Group 18"/>
          <p:cNvGrpSpPr/>
          <p:nvPr/>
        </p:nvGrpSpPr>
        <p:grpSpPr>
          <a:xfrm>
            <a:off x="387155" y="1755238"/>
            <a:ext cx="1664565" cy="1759563"/>
            <a:chOff x="611560" y="2905084"/>
            <a:chExt cx="1664565" cy="1759563"/>
          </a:xfrm>
        </p:grpSpPr>
        <p:sp>
          <p:nvSpPr>
            <p:cNvPr id="22" name="Rectangle 21"/>
            <p:cNvSpPr/>
            <p:nvPr/>
          </p:nvSpPr>
          <p:spPr bwMode="auto">
            <a:xfrm>
              <a:off x="611560" y="2905084"/>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050" b="1" dirty="0">
                  <a:ea typeface="ＭＳ Ｐゴシック" pitchFamily="1" charset="-128"/>
                </a:rPr>
                <a:t>Pool of full applications</a:t>
              </a:r>
            </a:p>
          </p:txBody>
        </p:sp>
        <p:sp>
          <p:nvSpPr>
            <p:cNvPr id="23" name="Rectangle 22"/>
            <p:cNvSpPr/>
            <p:nvPr/>
          </p:nvSpPr>
          <p:spPr bwMode="auto">
            <a:xfrm>
              <a:off x="613789" y="3592732"/>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050" b="1" dirty="0">
                  <a:ea typeface="ＭＳ Ｐゴシック" pitchFamily="1" charset="-128"/>
                </a:rPr>
                <a:t>Pool of offers</a:t>
              </a:r>
            </a:p>
          </p:txBody>
        </p:sp>
        <p:sp>
          <p:nvSpPr>
            <p:cNvPr id="24" name="Rectangle 23"/>
            <p:cNvSpPr/>
            <p:nvPr/>
          </p:nvSpPr>
          <p:spPr bwMode="auto">
            <a:xfrm>
              <a:off x="613789" y="4304647"/>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050" b="1" dirty="0">
                  <a:ea typeface="ＭＳ Ｐゴシック" pitchFamily="1" charset="-128"/>
                </a:rPr>
                <a:t>Pool of completions</a:t>
              </a:r>
            </a:p>
          </p:txBody>
        </p:sp>
      </p:grpSp>
      <p:cxnSp>
        <p:nvCxnSpPr>
          <p:cNvPr id="25" name="Curved Connector 24"/>
          <p:cNvCxnSpPr>
            <a:stCxn id="29" idx="3"/>
            <a:endCxn id="30" idx="3"/>
          </p:cNvCxnSpPr>
          <p:nvPr/>
        </p:nvCxnSpPr>
        <p:spPr>
          <a:xfrm>
            <a:off x="6434941" y="2303366"/>
            <a:ext cx="12700" cy="687648"/>
          </a:xfrm>
          <a:prstGeom prst="curvedConnector3">
            <a:avLst>
              <a:gd name="adj1" fmla="val 1800000"/>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4202693" y="2123366"/>
            <a:ext cx="2232248" cy="1047648"/>
            <a:chOff x="4211960" y="3265084"/>
            <a:chExt cx="2232248" cy="1047648"/>
          </a:xfrm>
        </p:grpSpPr>
        <p:sp>
          <p:nvSpPr>
            <p:cNvPr id="29" name="Rectangle 28"/>
            <p:cNvSpPr/>
            <p:nvPr/>
          </p:nvSpPr>
          <p:spPr bwMode="auto">
            <a:xfrm>
              <a:off x="4211960" y="3265084"/>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050" b="1" dirty="0">
                  <a:solidFill>
                    <a:schemeClr val="tx1">
                      <a:lumMod val="60000"/>
                      <a:lumOff val="40000"/>
                    </a:schemeClr>
                  </a:solidFill>
                  <a:ea typeface="ＭＳ Ｐゴシック" pitchFamily="1" charset="-128"/>
                </a:rPr>
                <a:t>Conversion of full applications to offers: </a:t>
              </a:r>
              <a:r>
                <a:rPr lang="en-GB" sz="1050" b="1" dirty="0" smtClean="0">
                  <a:solidFill>
                    <a:schemeClr val="tx1">
                      <a:lumMod val="60000"/>
                      <a:lumOff val="40000"/>
                    </a:schemeClr>
                  </a:solidFill>
                  <a:ea typeface="ＭＳ Ｐゴシック" pitchFamily="1" charset="-128"/>
                </a:rPr>
                <a:t>88% </a:t>
              </a:r>
              <a:r>
                <a:rPr lang="en-GB" sz="1050" dirty="0">
                  <a:ea typeface="ＭＳ Ｐゴシック" pitchFamily="1" charset="-128"/>
                </a:rPr>
                <a:t>(vs. </a:t>
              </a:r>
              <a:r>
                <a:rPr lang="en-GB" sz="1050" dirty="0" smtClean="0">
                  <a:ea typeface="ＭＳ Ｐゴシック" pitchFamily="1" charset="-128"/>
                </a:rPr>
                <a:t>88% </a:t>
              </a:r>
              <a:r>
                <a:rPr lang="en-GB" sz="1050" dirty="0">
                  <a:ea typeface="ＭＳ Ｐゴシック" pitchFamily="1" charset="-128"/>
                </a:rPr>
                <a:t>in </a:t>
              </a:r>
              <a:r>
                <a:rPr lang="en-GB" sz="1050" dirty="0" smtClean="0">
                  <a:ea typeface="ＭＳ Ｐゴシック" pitchFamily="1" charset="-128"/>
                </a:rPr>
                <a:t>Q4)</a:t>
              </a:r>
              <a:endParaRPr lang="en-GB" sz="1050" dirty="0">
                <a:ea typeface="ＭＳ Ｐゴシック" pitchFamily="1" charset="-128"/>
              </a:endParaRPr>
            </a:p>
          </p:txBody>
        </p:sp>
        <p:sp>
          <p:nvSpPr>
            <p:cNvPr id="30" name="Rectangle 29"/>
            <p:cNvSpPr/>
            <p:nvPr/>
          </p:nvSpPr>
          <p:spPr bwMode="auto">
            <a:xfrm>
              <a:off x="4211960" y="3952732"/>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050" b="1" dirty="0">
                  <a:solidFill>
                    <a:schemeClr val="tx1">
                      <a:lumMod val="60000"/>
                      <a:lumOff val="40000"/>
                    </a:schemeClr>
                  </a:solidFill>
                  <a:ea typeface="ＭＳ Ｐゴシック" pitchFamily="1" charset="-128"/>
                </a:rPr>
                <a:t>Conversion of offers to </a:t>
              </a:r>
            </a:p>
            <a:p>
              <a:pPr defTabSz="914400" eaLnBrk="0" fontAlgn="base" hangingPunct="0">
                <a:spcBef>
                  <a:spcPct val="0"/>
                </a:spcBef>
                <a:spcAft>
                  <a:spcPct val="0"/>
                </a:spcAft>
              </a:pPr>
              <a:r>
                <a:rPr lang="en-GB" sz="1050" b="1" dirty="0">
                  <a:solidFill>
                    <a:schemeClr val="tx1">
                      <a:lumMod val="60000"/>
                      <a:lumOff val="40000"/>
                    </a:schemeClr>
                  </a:solidFill>
                  <a:ea typeface="ＭＳ Ｐゴシック" pitchFamily="1" charset="-128"/>
                </a:rPr>
                <a:t>completions</a:t>
              </a:r>
              <a:r>
                <a:rPr lang="en-GB" sz="1050" b="1" dirty="0" smtClean="0">
                  <a:solidFill>
                    <a:schemeClr val="tx1">
                      <a:lumMod val="60000"/>
                      <a:lumOff val="40000"/>
                    </a:schemeClr>
                  </a:solidFill>
                  <a:ea typeface="ＭＳ Ｐゴシック" pitchFamily="1" charset="-128"/>
                </a:rPr>
                <a:t>: 82% </a:t>
              </a:r>
              <a:r>
                <a:rPr lang="en-GB" sz="1050" dirty="0">
                  <a:ea typeface="ＭＳ Ｐゴシック" pitchFamily="1" charset="-128"/>
                </a:rPr>
                <a:t>(vs. </a:t>
              </a:r>
              <a:r>
                <a:rPr lang="en-GB" sz="1050" dirty="0" smtClean="0">
                  <a:ea typeface="ＭＳ Ｐゴシック" pitchFamily="1" charset="-128"/>
                </a:rPr>
                <a:t>86% </a:t>
              </a:r>
              <a:r>
                <a:rPr lang="en-GB" sz="1050" dirty="0">
                  <a:ea typeface="ＭＳ Ｐゴシック" pitchFamily="1" charset="-128"/>
                </a:rPr>
                <a:t>in </a:t>
              </a:r>
              <a:r>
                <a:rPr lang="en-GB" sz="1050" dirty="0" smtClean="0">
                  <a:ea typeface="ＭＳ Ｐゴシック" pitchFamily="1" charset="-128"/>
                </a:rPr>
                <a:t>Q4)</a:t>
              </a:r>
              <a:endParaRPr lang="en-GB" sz="1050" dirty="0">
                <a:ea typeface="ＭＳ Ｐゴシック" pitchFamily="1" charset="-128"/>
              </a:endParaRPr>
            </a:p>
          </p:txBody>
        </p:sp>
      </p:grpSp>
      <p:sp>
        <p:nvSpPr>
          <p:cNvPr id="31" name="Rectangle 30"/>
          <p:cNvSpPr/>
          <p:nvPr/>
        </p:nvSpPr>
        <p:spPr bwMode="auto">
          <a:xfrm>
            <a:off x="6804248" y="2209321"/>
            <a:ext cx="1368152" cy="875737"/>
          </a:xfrm>
          <a:prstGeom prst="rect">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r>
              <a:rPr lang="en-GB" sz="1050" b="1" dirty="0">
                <a:solidFill>
                  <a:schemeClr val="bg1"/>
                </a:solidFill>
                <a:ea typeface="ＭＳ Ｐゴシック" pitchFamily="1" charset="-128"/>
              </a:rPr>
              <a:t>Conversion of </a:t>
            </a:r>
            <a:r>
              <a:rPr lang="en-GB" sz="1050" b="1" dirty="0" smtClean="0">
                <a:solidFill>
                  <a:schemeClr val="bg1"/>
                </a:solidFill>
                <a:ea typeface="ＭＳ Ｐゴシック" pitchFamily="1" charset="-128"/>
              </a:rPr>
              <a:t>full application </a:t>
            </a:r>
            <a:r>
              <a:rPr lang="en-GB" sz="1050" b="1" dirty="0">
                <a:solidFill>
                  <a:schemeClr val="bg1"/>
                </a:solidFill>
                <a:ea typeface="ＭＳ Ｐゴシック" pitchFamily="1" charset="-128"/>
              </a:rPr>
              <a:t>to </a:t>
            </a:r>
            <a:r>
              <a:rPr lang="en-GB" sz="1050" b="1" dirty="0" smtClean="0">
                <a:solidFill>
                  <a:schemeClr val="bg1"/>
                </a:solidFill>
                <a:ea typeface="ＭＳ Ｐゴシック" pitchFamily="1" charset="-128"/>
              </a:rPr>
              <a:t>completion: 72%</a:t>
            </a:r>
          </a:p>
          <a:p>
            <a:pPr algn="ctr" defTabSz="914400" eaLnBrk="0" fontAlgn="base" hangingPunct="0">
              <a:spcBef>
                <a:spcPct val="0"/>
              </a:spcBef>
              <a:spcAft>
                <a:spcPct val="0"/>
              </a:spcAft>
            </a:pPr>
            <a:r>
              <a:rPr lang="en-GB" sz="1050" dirty="0">
                <a:solidFill>
                  <a:schemeClr val="bg1"/>
                </a:solidFill>
                <a:ea typeface="ＭＳ Ｐゴシック" pitchFamily="1" charset="-128"/>
              </a:rPr>
              <a:t>(vs. </a:t>
            </a:r>
            <a:r>
              <a:rPr lang="en-GB" sz="1050" dirty="0" smtClean="0">
                <a:solidFill>
                  <a:schemeClr val="bg1"/>
                </a:solidFill>
                <a:ea typeface="ＭＳ Ｐゴシック" pitchFamily="1" charset="-128"/>
              </a:rPr>
              <a:t>75% </a:t>
            </a:r>
            <a:r>
              <a:rPr lang="en-GB" sz="1050" dirty="0">
                <a:solidFill>
                  <a:schemeClr val="bg1"/>
                </a:solidFill>
                <a:ea typeface="ＭＳ Ｐゴシック" pitchFamily="1" charset="-128"/>
              </a:rPr>
              <a:t>in </a:t>
            </a:r>
            <a:r>
              <a:rPr lang="en-GB" sz="1050" dirty="0" smtClean="0">
                <a:solidFill>
                  <a:schemeClr val="bg1"/>
                </a:solidFill>
                <a:ea typeface="ＭＳ Ｐゴシック" pitchFamily="1" charset="-128"/>
              </a:rPr>
              <a:t>Q4)</a:t>
            </a:r>
            <a:endParaRPr lang="en-GB" sz="1050" dirty="0">
              <a:solidFill>
                <a:schemeClr val="bg1"/>
              </a:solidFill>
              <a:ea typeface="ＭＳ Ｐゴシック" pitchFamily="1" charset="-128"/>
            </a:endParaRPr>
          </a:p>
        </p:txBody>
      </p:sp>
    </p:spTree>
    <p:extLst>
      <p:ext uri="{BB962C8B-B14F-4D97-AF65-F5344CB8AC3E}">
        <p14:creationId xmlns:p14="http://schemas.microsoft.com/office/powerpoint/2010/main" val="3315058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3850" y="915988"/>
            <a:ext cx="5112246" cy="1125140"/>
          </a:xfrm>
        </p:spPr>
        <p:txBody>
          <a:bodyPr/>
          <a:lstStyle/>
          <a:p>
            <a:r>
              <a:rPr lang="en-GB" dirty="0" smtClean="0"/>
              <a:t>Background &amp; methodology</a:t>
            </a:r>
            <a:endParaRPr lang="en-GB" dirty="0"/>
          </a:p>
        </p:txBody>
      </p:sp>
    </p:spTree>
    <p:extLst>
      <p:ext uri="{BB962C8B-B14F-4D97-AF65-F5344CB8AC3E}">
        <p14:creationId xmlns:p14="http://schemas.microsoft.com/office/powerpoint/2010/main" val="2246534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Conversion from full application to completion </a:t>
            </a:r>
            <a:r>
              <a:rPr lang="en-GB" dirty="0" smtClean="0"/>
              <a:t>(%)</a:t>
            </a:r>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30</a:t>
            </a:fld>
            <a:endParaRPr lang="en-GB" dirty="0"/>
          </a:p>
        </p:txBody>
      </p:sp>
      <p:sp>
        <p:nvSpPr>
          <p:cNvPr id="6" name="Text Placeholder 5"/>
          <p:cNvSpPr>
            <a:spLocks noGrp="1"/>
          </p:cNvSpPr>
          <p:nvPr>
            <p:ph type="body" sz="quarter" idx="16"/>
          </p:nvPr>
        </p:nvSpPr>
        <p:spPr/>
        <p:txBody>
          <a:bodyPr/>
          <a:lstStyle/>
          <a:p>
            <a:r>
              <a:rPr lang="en-GB" dirty="0" smtClean="0">
                <a:solidFill>
                  <a:schemeClr val="tx1"/>
                </a:solidFill>
              </a:rPr>
              <a:t>The proportion of full applications resulting in a completion dropped back to levels seen in Q2 2017</a:t>
            </a:r>
            <a:endParaRPr lang="en-GB" dirty="0">
              <a:solidFill>
                <a:schemeClr val="tx1"/>
              </a:solidFill>
            </a:endParaRPr>
          </a:p>
        </p:txBody>
      </p:sp>
      <p:sp>
        <p:nvSpPr>
          <p:cNvPr id="5" name="Footer Placeholder 2"/>
          <p:cNvSpPr>
            <a:spLocks noGrp="1"/>
          </p:cNvSpPr>
          <p:nvPr>
            <p:ph type="ftr" sz="quarter" idx="11"/>
          </p:nvPr>
        </p:nvSpPr>
        <p:spPr>
          <a:xfrm>
            <a:off x="827584" y="4803775"/>
            <a:ext cx="7272808" cy="215900"/>
          </a:xfrm>
        </p:spPr>
        <p:txBody>
          <a:bodyPr/>
          <a:lstStyle/>
          <a:p>
            <a:r>
              <a:rPr lang="en-GB" dirty="0"/>
              <a:t>QH4. In the last 3 months, what proportion of your full applications have led to an offer?</a:t>
            </a:r>
          </a:p>
          <a:p>
            <a:r>
              <a:rPr lang="en-GB" dirty="0"/>
              <a:t>QH5. And in the last 3 months, what proportion of your client’s mortgage offers have led to a completion?</a:t>
            </a:r>
          </a:p>
          <a:p>
            <a:pPr defTabSz="649376" eaLnBrk="0" hangingPunct="0"/>
            <a:r>
              <a:rPr lang="en-GB" kern="0" dirty="0" smtClean="0"/>
              <a:t>Base</a:t>
            </a:r>
            <a:r>
              <a:rPr lang="en-GB" kern="0" dirty="0"/>
              <a:t>: All </a:t>
            </a:r>
            <a:r>
              <a:rPr lang="en-GB" kern="0" dirty="0" smtClean="0"/>
              <a:t>Q1 respondents </a:t>
            </a:r>
            <a:r>
              <a:rPr lang="en-GB" kern="0" dirty="0"/>
              <a:t>(300)</a:t>
            </a:r>
          </a:p>
        </p:txBody>
      </p:sp>
      <p:graphicFrame>
        <p:nvGraphicFramePr>
          <p:cNvPr id="7" name="Chart 6"/>
          <p:cNvGraphicFramePr/>
          <p:nvPr>
            <p:extLst>
              <p:ext uri="{D42A27DB-BD31-4B8C-83A1-F6EECF244321}">
                <p14:modId xmlns:p14="http://schemas.microsoft.com/office/powerpoint/2010/main" val="3011516058"/>
              </p:ext>
            </p:extLst>
          </p:nvPr>
        </p:nvGraphicFramePr>
        <p:xfrm>
          <a:off x="611560" y="1391299"/>
          <a:ext cx="7776864" cy="2765347"/>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bwMode="auto">
          <a:xfrm>
            <a:off x="2629912"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3" name="Straight Connector 12"/>
          <p:cNvCxnSpPr/>
          <p:nvPr/>
        </p:nvCxnSpPr>
        <p:spPr bwMode="auto">
          <a:xfrm>
            <a:off x="5028417"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4" name="Straight Connector 13"/>
          <p:cNvCxnSpPr/>
          <p:nvPr/>
        </p:nvCxnSpPr>
        <p:spPr bwMode="auto">
          <a:xfrm>
            <a:off x="5827918"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6" name="Straight Connector 15"/>
          <p:cNvCxnSpPr/>
          <p:nvPr/>
        </p:nvCxnSpPr>
        <p:spPr bwMode="auto">
          <a:xfrm>
            <a:off x="1030908"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7" name="Straight Connector 16"/>
          <p:cNvCxnSpPr/>
          <p:nvPr/>
        </p:nvCxnSpPr>
        <p:spPr bwMode="auto">
          <a:xfrm>
            <a:off x="1830410"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8" name="Straight Connector 17"/>
          <p:cNvCxnSpPr/>
          <p:nvPr/>
        </p:nvCxnSpPr>
        <p:spPr bwMode="auto">
          <a:xfrm>
            <a:off x="3429414"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9" name="Straight Connector 18"/>
          <p:cNvCxnSpPr/>
          <p:nvPr/>
        </p:nvCxnSpPr>
        <p:spPr bwMode="auto">
          <a:xfrm>
            <a:off x="4228916"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20" name="Straight Connector 19"/>
          <p:cNvCxnSpPr/>
          <p:nvPr/>
        </p:nvCxnSpPr>
        <p:spPr bwMode="auto">
          <a:xfrm>
            <a:off x="6627419"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21" name="Straight Connector 20"/>
          <p:cNvCxnSpPr/>
          <p:nvPr/>
        </p:nvCxnSpPr>
        <p:spPr bwMode="auto">
          <a:xfrm>
            <a:off x="7426920"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sp>
        <p:nvSpPr>
          <p:cNvPr id="22" name="AutoShape 13"/>
          <p:cNvSpPr>
            <a:spLocks noChangeArrowheads="1"/>
          </p:cNvSpPr>
          <p:nvPr/>
        </p:nvSpPr>
        <p:spPr bwMode="auto">
          <a:xfrm>
            <a:off x="1134586"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smtClean="0">
                <a:solidFill>
                  <a:schemeClr val="tx1">
                    <a:lumMod val="60000"/>
                    <a:lumOff val="40000"/>
                  </a:schemeClr>
                </a:solidFill>
              </a:rPr>
              <a:t>Q1 2016: 58</a:t>
            </a:r>
            <a:endParaRPr lang="en-GB" sz="900" b="1" dirty="0">
              <a:solidFill>
                <a:schemeClr val="tx1">
                  <a:lumMod val="60000"/>
                  <a:lumOff val="40000"/>
                </a:schemeClr>
              </a:solidFill>
            </a:endParaRPr>
          </a:p>
        </p:txBody>
      </p:sp>
      <p:sp>
        <p:nvSpPr>
          <p:cNvPr id="23" name="AutoShape 13"/>
          <p:cNvSpPr>
            <a:spLocks noChangeArrowheads="1"/>
          </p:cNvSpPr>
          <p:nvPr/>
        </p:nvSpPr>
        <p:spPr bwMode="auto">
          <a:xfrm>
            <a:off x="1936065"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Q2 2016: </a:t>
            </a:r>
            <a:r>
              <a:rPr lang="en-GB" sz="900" b="1" dirty="0" smtClean="0">
                <a:solidFill>
                  <a:schemeClr val="tx1">
                    <a:lumMod val="60000"/>
                    <a:lumOff val="40000"/>
                  </a:schemeClr>
                </a:solidFill>
              </a:rPr>
              <a:t>56</a:t>
            </a:r>
            <a:endParaRPr lang="en-GB" sz="900" b="1" dirty="0">
              <a:solidFill>
                <a:schemeClr val="tx1">
                  <a:lumMod val="60000"/>
                  <a:lumOff val="40000"/>
                </a:schemeClr>
              </a:solidFill>
            </a:endParaRPr>
          </a:p>
        </p:txBody>
      </p:sp>
      <p:sp>
        <p:nvSpPr>
          <p:cNvPr id="24" name="AutoShape 13"/>
          <p:cNvSpPr>
            <a:spLocks noChangeArrowheads="1"/>
          </p:cNvSpPr>
          <p:nvPr/>
        </p:nvSpPr>
        <p:spPr bwMode="auto">
          <a:xfrm>
            <a:off x="2737544"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smtClean="0">
                <a:solidFill>
                  <a:schemeClr val="tx1">
                    <a:lumMod val="60000"/>
                    <a:lumOff val="40000"/>
                  </a:schemeClr>
                </a:solidFill>
              </a:rPr>
              <a:t>Q3 2016: 56</a:t>
            </a:r>
            <a:endParaRPr lang="en-GB" sz="900" b="1" dirty="0">
              <a:solidFill>
                <a:schemeClr val="tx1">
                  <a:lumMod val="60000"/>
                  <a:lumOff val="40000"/>
                </a:schemeClr>
              </a:solidFill>
            </a:endParaRPr>
          </a:p>
        </p:txBody>
      </p:sp>
      <p:sp>
        <p:nvSpPr>
          <p:cNvPr id="25" name="AutoShape 13"/>
          <p:cNvSpPr>
            <a:spLocks noChangeArrowheads="1"/>
          </p:cNvSpPr>
          <p:nvPr/>
        </p:nvSpPr>
        <p:spPr bwMode="auto">
          <a:xfrm>
            <a:off x="3539023"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Q4 2016: </a:t>
            </a:r>
            <a:r>
              <a:rPr lang="en-GB" sz="900" b="1" dirty="0" smtClean="0">
                <a:solidFill>
                  <a:schemeClr val="tx1">
                    <a:lumMod val="60000"/>
                    <a:lumOff val="40000"/>
                  </a:schemeClr>
                </a:solidFill>
              </a:rPr>
              <a:t>65</a:t>
            </a:r>
            <a:endParaRPr lang="en-GB" sz="900" b="1" dirty="0">
              <a:solidFill>
                <a:schemeClr val="tx1">
                  <a:lumMod val="60000"/>
                  <a:lumOff val="40000"/>
                </a:schemeClr>
              </a:solidFill>
            </a:endParaRPr>
          </a:p>
        </p:txBody>
      </p:sp>
      <p:sp>
        <p:nvSpPr>
          <p:cNvPr id="26" name="AutoShape 13"/>
          <p:cNvSpPr>
            <a:spLocks noChangeArrowheads="1"/>
          </p:cNvSpPr>
          <p:nvPr/>
        </p:nvSpPr>
        <p:spPr bwMode="auto">
          <a:xfrm>
            <a:off x="4340502"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Q1 2017: </a:t>
            </a:r>
            <a:r>
              <a:rPr lang="en-GB" sz="900" b="1" dirty="0" smtClean="0">
                <a:solidFill>
                  <a:schemeClr val="tx1">
                    <a:lumMod val="60000"/>
                    <a:lumOff val="40000"/>
                  </a:schemeClr>
                </a:solidFill>
              </a:rPr>
              <a:t>69</a:t>
            </a:r>
            <a:endParaRPr lang="en-GB" sz="900" b="1" dirty="0">
              <a:solidFill>
                <a:schemeClr val="tx1">
                  <a:lumMod val="60000"/>
                  <a:lumOff val="40000"/>
                </a:schemeClr>
              </a:solidFill>
            </a:endParaRPr>
          </a:p>
        </p:txBody>
      </p:sp>
      <p:sp>
        <p:nvSpPr>
          <p:cNvPr id="27" name="AutoShape 13"/>
          <p:cNvSpPr>
            <a:spLocks noChangeArrowheads="1"/>
          </p:cNvSpPr>
          <p:nvPr/>
        </p:nvSpPr>
        <p:spPr bwMode="auto">
          <a:xfrm>
            <a:off x="5141981"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Q2 2017: </a:t>
            </a:r>
            <a:r>
              <a:rPr lang="en-GB" sz="900" b="1" dirty="0" smtClean="0">
                <a:solidFill>
                  <a:schemeClr val="tx1">
                    <a:lumMod val="60000"/>
                    <a:lumOff val="40000"/>
                  </a:schemeClr>
                </a:solidFill>
              </a:rPr>
              <a:t>71</a:t>
            </a:r>
            <a:endParaRPr lang="en-GB" sz="900" b="1" dirty="0">
              <a:solidFill>
                <a:schemeClr val="tx1">
                  <a:lumMod val="60000"/>
                  <a:lumOff val="40000"/>
                </a:schemeClr>
              </a:solidFill>
            </a:endParaRPr>
          </a:p>
        </p:txBody>
      </p:sp>
      <p:sp>
        <p:nvSpPr>
          <p:cNvPr id="28" name="AutoShape 13"/>
          <p:cNvSpPr>
            <a:spLocks noChangeArrowheads="1"/>
          </p:cNvSpPr>
          <p:nvPr/>
        </p:nvSpPr>
        <p:spPr bwMode="auto">
          <a:xfrm>
            <a:off x="5943460"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Q3 2017: </a:t>
            </a:r>
            <a:r>
              <a:rPr lang="en-GB" sz="900" b="1" dirty="0" smtClean="0">
                <a:solidFill>
                  <a:schemeClr val="tx1">
                    <a:lumMod val="60000"/>
                    <a:lumOff val="40000"/>
                  </a:schemeClr>
                </a:solidFill>
              </a:rPr>
              <a:t>76</a:t>
            </a:r>
            <a:endParaRPr lang="en-GB" sz="900" b="1" dirty="0">
              <a:solidFill>
                <a:schemeClr val="tx1">
                  <a:lumMod val="60000"/>
                  <a:lumOff val="40000"/>
                </a:schemeClr>
              </a:solidFill>
            </a:endParaRPr>
          </a:p>
        </p:txBody>
      </p:sp>
      <p:sp>
        <p:nvSpPr>
          <p:cNvPr id="30" name="AutoShape 13"/>
          <p:cNvSpPr>
            <a:spLocks noChangeArrowheads="1"/>
          </p:cNvSpPr>
          <p:nvPr/>
        </p:nvSpPr>
        <p:spPr bwMode="auto">
          <a:xfrm>
            <a:off x="6744940"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smtClean="0">
                <a:solidFill>
                  <a:schemeClr val="tx1">
                    <a:lumMod val="60000"/>
                    <a:lumOff val="40000"/>
                  </a:schemeClr>
                </a:solidFill>
              </a:rPr>
              <a:t>Q4 2017: 75</a:t>
            </a:r>
            <a:endParaRPr lang="en-GB" sz="900" b="1" dirty="0">
              <a:solidFill>
                <a:schemeClr val="tx1">
                  <a:lumMod val="60000"/>
                  <a:lumOff val="40000"/>
                </a:schemeClr>
              </a:solidFill>
            </a:endParaRPr>
          </a:p>
        </p:txBody>
      </p:sp>
      <p:sp>
        <p:nvSpPr>
          <p:cNvPr id="31" name="AutoShape 13"/>
          <p:cNvSpPr>
            <a:spLocks noChangeArrowheads="1"/>
          </p:cNvSpPr>
          <p:nvPr/>
        </p:nvSpPr>
        <p:spPr bwMode="auto">
          <a:xfrm>
            <a:off x="7545536" y="1059582"/>
            <a:ext cx="576000" cy="396000"/>
          </a:xfrm>
          <a:prstGeom prst="rect">
            <a:avLst/>
          </a:prstGeom>
          <a:solidFill>
            <a:schemeClr val="bg1"/>
          </a:solidFill>
          <a:ln w="12700">
            <a:solidFill>
              <a:schemeClr val="accent3"/>
            </a:solidFill>
          </a:ln>
          <a:extLst/>
        </p:spPr>
        <p:txBody>
          <a:bodyPr wrap="square" lIns="36000" rIns="36000" anchor="ctr">
            <a:noAutofit/>
          </a:bodyPr>
          <a:lstStyle/>
          <a:p>
            <a:pPr algn="ctr" eaLnBrk="0" hangingPunct="0"/>
            <a:r>
              <a:rPr lang="en-GB" sz="900" b="1" dirty="0" smtClean="0">
                <a:solidFill>
                  <a:schemeClr val="accent3"/>
                </a:solidFill>
              </a:rPr>
              <a:t>Q1 2018: 72</a:t>
            </a:r>
            <a:endParaRPr lang="en-GB" sz="900" b="1" dirty="0">
              <a:solidFill>
                <a:schemeClr val="accent3"/>
              </a:solidFill>
            </a:endParaRPr>
          </a:p>
        </p:txBody>
      </p:sp>
    </p:spTree>
    <p:extLst>
      <p:ext uri="{BB962C8B-B14F-4D97-AF65-F5344CB8AC3E}">
        <p14:creationId xmlns:p14="http://schemas.microsoft.com/office/powerpoint/2010/main" val="744650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Conversion from full </a:t>
            </a:r>
            <a:r>
              <a:rPr lang="en-GB" dirty="0" smtClean="0"/>
              <a:t>application </a:t>
            </a:r>
            <a:r>
              <a:rPr lang="en-GB" dirty="0"/>
              <a:t>to completion by </a:t>
            </a:r>
            <a:r>
              <a:rPr lang="en-GB" dirty="0" smtClean="0"/>
              <a:t>business</a:t>
            </a:r>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31</a:t>
            </a:fld>
            <a:endParaRPr lang="en-GB" dirty="0"/>
          </a:p>
        </p:txBody>
      </p:sp>
      <p:sp>
        <p:nvSpPr>
          <p:cNvPr id="6" name="Text Placeholder 5"/>
          <p:cNvSpPr>
            <a:spLocks noGrp="1"/>
          </p:cNvSpPr>
          <p:nvPr>
            <p:ph type="body" sz="quarter" idx="16"/>
          </p:nvPr>
        </p:nvSpPr>
        <p:spPr/>
        <p:txBody>
          <a:bodyPr/>
          <a:lstStyle/>
          <a:p>
            <a:r>
              <a:rPr lang="en-GB" dirty="0" smtClean="0">
                <a:solidFill>
                  <a:schemeClr val="tx1"/>
                </a:solidFill>
              </a:rPr>
              <a:t>Conversion from full application to completion is highest among those dealing with first time buyer mortgage cases</a:t>
            </a:r>
            <a:endParaRPr lang="en-GB" dirty="0">
              <a:solidFill>
                <a:schemeClr val="tx1"/>
              </a:solidFill>
            </a:endParaRPr>
          </a:p>
        </p:txBody>
      </p:sp>
      <p:graphicFrame>
        <p:nvGraphicFramePr>
          <p:cNvPr id="7" name="Chart 6"/>
          <p:cNvGraphicFramePr/>
          <p:nvPr>
            <p:extLst>
              <p:ext uri="{D42A27DB-BD31-4B8C-83A1-F6EECF244321}">
                <p14:modId xmlns:p14="http://schemas.microsoft.com/office/powerpoint/2010/main" val="133341628"/>
              </p:ext>
            </p:extLst>
          </p:nvPr>
        </p:nvGraphicFramePr>
        <p:xfrm>
          <a:off x="323850" y="987425"/>
          <a:ext cx="6618343" cy="3529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82196091"/>
              </p:ext>
            </p:extLst>
          </p:nvPr>
        </p:nvGraphicFramePr>
        <p:xfrm>
          <a:off x="6948264" y="843558"/>
          <a:ext cx="805182" cy="3528392"/>
        </p:xfrm>
        <a:graphic>
          <a:graphicData uri="http://schemas.openxmlformats.org/drawingml/2006/table">
            <a:tbl>
              <a:tblPr firstRow="1" bandRow="1">
                <a:tableStyleId>{5C22544A-7EE6-4342-B048-85BDC9FD1C3A}</a:tableStyleId>
              </a:tblPr>
              <a:tblGrid>
                <a:gridCol w="805182"/>
              </a:tblGrid>
              <a:tr h="288032">
                <a:tc>
                  <a:txBody>
                    <a:bodyPr/>
                    <a:lstStyle/>
                    <a:p>
                      <a:pPr marL="0" algn="ctr" defTabSz="914296" rtl="0" eaLnBrk="0" latinLnBrk="0" hangingPunct="0"/>
                      <a:r>
                        <a:rPr lang="en-GB" sz="1000" b="1" kern="1200" dirty="0" smtClean="0">
                          <a:solidFill>
                            <a:schemeClr val="tx1"/>
                          </a:solidFill>
                          <a:latin typeface="+mn-lt"/>
                          <a:ea typeface="+mn-ea"/>
                          <a:cs typeface="+mn-cs"/>
                        </a:rPr>
                        <a:t>Q4 2017</a:t>
                      </a:r>
                      <a:endParaRPr lang="en-GB" sz="1000" b="1" kern="1200" dirty="0">
                        <a:solidFill>
                          <a:schemeClr val="tx1"/>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75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77 (-9)</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74 (=)</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76 (+2)</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77 (-5)</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72 (-1)</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81 (-11)</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74 (+2)</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77 (-3)</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76 (-6)</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73 (-1)</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algn="ctr" defTabSz="914296" rtl="0" eaLnBrk="0" fontAlgn="b" latinLnBrk="0" hangingPunct="0"/>
                      <a:r>
                        <a:rPr lang="en-GB" sz="1000" b="0" kern="1200" dirty="0" smtClean="0">
                          <a:solidFill>
                            <a:schemeClr val="tx1"/>
                          </a:solidFill>
                          <a:latin typeface="+mn-lt"/>
                          <a:ea typeface="+mn-ea"/>
                          <a:cs typeface="+mn-cs"/>
                        </a:rPr>
                        <a:t>73 (-6)</a:t>
                      </a:r>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9" name="Straight Connector 8"/>
          <p:cNvCxnSpPr/>
          <p:nvPr/>
        </p:nvCxnSpPr>
        <p:spPr>
          <a:xfrm>
            <a:off x="323528" y="145053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3528" y="21080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23528" y="31965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652120" y="4517678"/>
            <a:ext cx="2842445" cy="461665"/>
          </a:xfrm>
          <a:prstGeom prst="rect">
            <a:avLst/>
          </a:prstGeom>
        </p:spPr>
        <p:txBody>
          <a:bodyPr wrap="none">
            <a:spAutoFit/>
          </a:bodyPr>
          <a:lstStyle/>
          <a:p>
            <a:r>
              <a:rPr lang="en-GB" sz="800" dirty="0" smtClean="0"/>
              <a:t>* At least 4 out of every 10 residential mortgages placed</a:t>
            </a:r>
          </a:p>
          <a:p>
            <a:r>
              <a:rPr lang="en-GB" sz="800" dirty="0" smtClean="0"/>
              <a:t>** At least 2 out of 10 mortgaged placed</a:t>
            </a:r>
          </a:p>
          <a:p>
            <a:r>
              <a:rPr lang="en-GB" sz="800" dirty="0" smtClean="0"/>
              <a:t>*** Any mortgages placed</a:t>
            </a:r>
            <a:endParaRPr lang="en-GB" sz="800" dirty="0"/>
          </a:p>
        </p:txBody>
      </p:sp>
      <p:sp>
        <p:nvSpPr>
          <p:cNvPr id="13" name="Footer Placeholder 2"/>
          <p:cNvSpPr>
            <a:spLocks noGrp="1"/>
          </p:cNvSpPr>
          <p:nvPr>
            <p:ph type="ftr" sz="quarter" idx="11"/>
          </p:nvPr>
        </p:nvSpPr>
        <p:spPr>
          <a:xfrm>
            <a:off x="827584" y="4803775"/>
            <a:ext cx="7272808" cy="215900"/>
          </a:xfrm>
        </p:spPr>
        <p:txBody>
          <a:bodyPr/>
          <a:lstStyle/>
          <a:p>
            <a:r>
              <a:rPr lang="en-GB" dirty="0"/>
              <a:t>QH4. In the last 3 months, what proportion of your full applications have led to an offer?</a:t>
            </a:r>
          </a:p>
          <a:p>
            <a:r>
              <a:rPr lang="en-GB" dirty="0"/>
              <a:t>QH5. And in the last 3 months, what proportion of your client’s mortgage offers have led to a completion?</a:t>
            </a:r>
          </a:p>
          <a:p>
            <a:pPr defTabSz="649376" eaLnBrk="0" hangingPunct="0"/>
            <a:r>
              <a:rPr lang="en-GB" kern="0" dirty="0" smtClean="0"/>
              <a:t>Base</a:t>
            </a:r>
            <a:r>
              <a:rPr lang="en-GB" kern="0" dirty="0"/>
              <a:t>: All </a:t>
            </a:r>
            <a:r>
              <a:rPr lang="en-GB" kern="0" dirty="0" smtClean="0"/>
              <a:t>Q1 respondents </a:t>
            </a:r>
            <a:r>
              <a:rPr lang="en-GB" kern="0" dirty="0"/>
              <a:t>(300)</a:t>
            </a:r>
          </a:p>
        </p:txBody>
      </p:sp>
    </p:spTree>
    <p:extLst>
      <p:ext uri="{BB962C8B-B14F-4D97-AF65-F5344CB8AC3E}">
        <p14:creationId xmlns:p14="http://schemas.microsoft.com/office/powerpoint/2010/main" val="2116849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Any questions</a:t>
            </a:r>
          </a:p>
        </p:txBody>
      </p:sp>
      <p:sp>
        <p:nvSpPr>
          <p:cNvPr id="4" name="Slide Number Placeholder 3"/>
          <p:cNvSpPr>
            <a:spLocks noGrp="1"/>
          </p:cNvSpPr>
          <p:nvPr>
            <p:ph type="sldNum" sz="quarter" idx="12"/>
          </p:nvPr>
        </p:nvSpPr>
        <p:spPr/>
        <p:txBody>
          <a:bodyPr/>
          <a:lstStyle/>
          <a:p>
            <a:fld id="{63515CFE-468B-A645-8B8D-335FF48585A6}" type="slidenum">
              <a:rPr lang="en-GB" smtClean="0"/>
              <a:pPr/>
              <a:t>32</a:t>
            </a:fld>
            <a:endParaRPr lang="en-GB" dirty="0"/>
          </a:p>
        </p:txBody>
      </p:sp>
      <p:sp>
        <p:nvSpPr>
          <p:cNvPr id="7" name="TextBox 6"/>
          <p:cNvSpPr txBox="1"/>
          <p:nvPr/>
        </p:nvSpPr>
        <p:spPr>
          <a:xfrm>
            <a:off x="1424894" y="1438709"/>
            <a:ext cx="2952000" cy="2355011"/>
          </a:xfrm>
          <a:prstGeom prst="rect">
            <a:avLst/>
          </a:prstGeom>
          <a:solidFill>
            <a:schemeClr val="bg1">
              <a:lumMod val="95000"/>
            </a:schemeClr>
          </a:solidFill>
          <a:ln>
            <a:solidFill>
              <a:schemeClr val="tx1"/>
            </a:solidFill>
          </a:ln>
        </p:spPr>
        <p:txBody>
          <a:bodyPr wrap="square" rtlCol="0" anchor="ctr">
            <a:noAutofit/>
          </a:bodyPr>
          <a:lstStyle/>
          <a:p>
            <a:endParaRPr lang="en-GB" sz="1400" dirty="0" smtClean="0">
              <a:latin typeface="Segoe UI" pitchFamily="34" charset="0"/>
              <a:ea typeface="Segoe UI" pitchFamily="34" charset="0"/>
              <a:cs typeface="Segoe UI" pitchFamily="34" charset="0"/>
            </a:endParaRPr>
          </a:p>
        </p:txBody>
      </p:sp>
      <p:sp>
        <p:nvSpPr>
          <p:cNvPr id="8" name="TextBox 7"/>
          <p:cNvSpPr txBox="1"/>
          <p:nvPr/>
        </p:nvSpPr>
        <p:spPr>
          <a:xfrm>
            <a:off x="4557164" y="1438708"/>
            <a:ext cx="2952000" cy="2355011"/>
          </a:xfrm>
          <a:prstGeom prst="rect">
            <a:avLst/>
          </a:prstGeom>
          <a:solidFill>
            <a:schemeClr val="bg1">
              <a:lumMod val="95000"/>
            </a:schemeClr>
          </a:solidFill>
          <a:ln>
            <a:solidFill>
              <a:schemeClr val="tx1"/>
            </a:solidFill>
          </a:ln>
        </p:spPr>
        <p:txBody>
          <a:bodyPr wrap="square" rtlCol="0" anchor="ctr">
            <a:noAutofit/>
          </a:bodyPr>
          <a:lstStyle/>
          <a:p>
            <a:endParaRPr lang="en-GB" sz="1400" dirty="0" smtClean="0">
              <a:latin typeface="Segoe UI" pitchFamily="34" charset="0"/>
              <a:ea typeface="Segoe UI" pitchFamily="34" charset="0"/>
              <a:cs typeface="Segoe UI" pitchFamily="34" charset="0"/>
            </a:endParaRPr>
          </a:p>
        </p:txBody>
      </p:sp>
      <p:sp>
        <p:nvSpPr>
          <p:cNvPr id="9" name="Rectangle 8"/>
          <p:cNvSpPr/>
          <p:nvPr/>
        </p:nvSpPr>
        <p:spPr>
          <a:xfrm>
            <a:off x="1424894" y="1715094"/>
            <a:ext cx="2952000" cy="525872"/>
          </a:xfrm>
          <a:prstGeom prst="rect">
            <a:avLst/>
          </a:prstGeom>
          <a:solidFill>
            <a:schemeClr val="tx1"/>
          </a:solidFill>
        </p:spPr>
        <p:txBody>
          <a:bodyPr wrap="square" anchor="ctr">
            <a:noAutofit/>
          </a:bodyPr>
          <a:lstStyle/>
          <a:p>
            <a:pPr lvl="0">
              <a:lnSpc>
                <a:spcPct val="115000"/>
              </a:lnSpc>
            </a:pPr>
            <a:r>
              <a:rPr lang="en-GB" sz="1200" b="1" dirty="0">
                <a:solidFill>
                  <a:schemeClr val="bg1"/>
                </a:solidFill>
                <a:latin typeface="Segoe UI" pitchFamily="34" charset="0"/>
                <a:ea typeface="Segoe UI" pitchFamily="34" charset="0"/>
                <a:cs typeface="Segoe UI" pitchFamily="34" charset="0"/>
              </a:rPr>
              <a:t>Mark Long, </a:t>
            </a:r>
            <a:r>
              <a:rPr lang="en-GB" sz="1200" b="1" dirty="0" smtClean="0">
                <a:solidFill>
                  <a:schemeClr val="bg1"/>
                </a:solidFill>
                <a:latin typeface="Segoe UI" pitchFamily="34" charset="0"/>
                <a:ea typeface="Segoe UI" pitchFamily="34" charset="0"/>
                <a:cs typeface="Segoe UI" pitchFamily="34" charset="0"/>
              </a:rPr>
              <a:t>Director</a:t>
            </a:r>
            <a:endParaRPr lang="en-GB" sz="1200" b="1" dirty="0">
              <a:solidFill>
                <a:schemeClr val="bg1"/>
              </a:solidFill>
              <a:latin typeface="Segoe UI" pitchFamily="34" charset="0"/>
              <a:ea typeface="Segoe UI" pitchFamily="34" charset="0"/>
              <a:cs typeface="Segoe UI" pitchFamily="34" charset="0"/>
            </a:endParaRPr>
          </a:p>
        </p:txBody>
      </p:sp>
      <p:sp>
        <p:nvSpPr>
          <p:cNvPr id="10" name="Rectangle 9"/>
          <p:cNvSpPr/>
          <p:nvPr/>
        </p:nvSpPr>
        <p:spPr>
          <a:xfrm>
            <a:off x="4557164" y="1715093"/>
            <a:ext cx="2952000" cy="525872"/>
          </a:xfrm>
          <a:prstGeom prst="rect">
            <a:avLst/>
          </a:prstGeom>
          <a:solidFill>
            <a:schemeClr val="tx1"/>
          </a:solidFill>
        </p:spPr>
        <p:txBody>
          <a:bodyPr wrap="square" anchor="ctr">
            <a:noAutofit/>
          </a:bodyPr>
          <a:lstStyle/>
          <a:p>
            <a:pPr lvl="0">
              <a:lnSpc>
                <a:spcPct val="115000"/>
              </a:lnSpc>
            </a:pPr>
            <a:r>
              <a:rPr lang="en-GB" sz="1200" b="1" dirty="0">
                <a:solidFill>
                  <a:schemeClr val="bg1"/>
                </a:solidFill>
                <a:latin typeface="Segoe UI" pitchFamily="34" charset="0"/>
                <a:ea typeface="Segoe UI" pitchFamily="34" charset="0"/>
                <a:cs typeface="Segoe UI" pitchFamily="34" charset="0"/>
              </a:rPr>
              <a:t>Sam Burton, </a:t>
            </a:r>
            <a:r>
              <a:rPr lang="en-GB" sz="1200" b="1" dirty="0" smtClean="0">
                <a:solidFill>
                  <a:schemeClr val="bg1"/>
                </a:solidFill>
                <a:latin typeface="Segoe UI" pitchFamily="34" charset="0"/>
                <a:ea typeface="Segoe UI" pitchFamily="34" charset="0"/>
                <a:cs typeface="Segoe UI" pitchFamily="34" charset="0"/>
              </a:rPr>
              <a:t>Research Director</a:t>
            </a:r>
            <a:endParaRPr lang="en-GB" sz="1200" b="1" dirty="0">
              <a:solidFill>
                <a:schemeClr val="bg1"/>
              </a:solidFill>
              <a:latin typeface="Segoe UI" pitchFamily="34" charset="0"/>
              <a:ea typeface="Segoe UI" pitchFamily="34" charset="0"/>
              <a:cs typeface="Segoe UI" pitchFamily="34" charset="0"/>
            </a:endParaRPr>
          </a:p>
        </p:txBody>
      </p:sp>
      <p:sp>
        <p:nvSpPr>
          <p:cNvPr id="11" name="TextBox 10"/>
          <p:cNvSpPr txBox="1"/>
          <p:nvPr/>
        </p:nvSpPr>
        <p:spPr>
          <a:xfrm>
            <a:off x="1403648" y="2330139"/>
            <a:ext cx="3137140" cy="1107996"/>
          </a:xfrm>
          <a:prstGeom prst="rect">
            <a:avLst/>
          </a:prstGeom>
          <a:noFill/>
        </p:spPr>
        <p:txBody>
          <a:bodyPr wrap="square" rtlCol="0">
            <a:spAutoFit/>
          </a:bodyPr>
          <a:lstStyle/>
          <a:p>
            <a:pPr marL="450850">
              <a:spcAft>
                <a:spcPts val="1800"/>
              </a:spcAft>
            </a:pPr>
            <a:r>
              <a:rPr lang="en-GB" sz="1200" dirty="0">
                <a:latin typeface="Segoe UI" panose="020B0502040204020203" pitchFamily="34" charset="0"/>
                <a:ea typeface="Segoe UI" panose="020B0502040204020203" pitchFamily="34" charset="0"/>
                <a:cs typeface="Segoe UI" panose="020B0502040204020203" pitchFamily="34" charset="0"/>
              </a:rPr>
              <a:t>+44 (0) 20 7400 1016</a:t>
            </a:r>
          </a:p>
          <a:p>
            <a:pPr marL="450850">
              <a:spcAft>
                <a:spcPts val="1800"/>
              </a:spcAft>
            </a:pPr>
            <a:r>
              <a:rPr lang="en-GB" sz="1200" dirty="0">
                <a:latin typeface="Segoe UI" panose="020B0502040204020203" pitchFamily="34" charset="0"/>
                <a:ea typeface="Segoe UI" panose="020B0502040204020203" pitchFamily="34" charset="0"/>
                <a:cs typeface="Segoe UI" panose="020B0502040204020203" pitchFamily="34" charset="0"/>
              </a:rPr>
              <a:t>+44 (0) 7966 454 958</a:t>
            </a:r>
          </a:p>
          <a:p>
            <a:pPr marL="450850">
              <a:spcAft>
                <a:spcPts val="1800"/>
              </a:spcAft>
            </a:pPr>
            <a:r>
              <a:rPr lang="en-GB" sz="1200" dirty="0">
                <a:latin typeface="Segoe UI" panose="020B0502040204020203" pitchFamily="34" charset="0"/>
                <a:ea typeface="Segoe UI" panose="020B0502040204020203" pitchFamily="34" charset="0"/>
                <a:cs typeface="Segoe UI" panose="020B0502040204020203" pitchFamily="34" charset="0"/>
              </a:rPr>
              <a:t>mark.long@bdrc-continental.com</a:t>
            </a:r>
          </a:p>
        </p:txBody>
      </p:sp>
      <p:sp>
        <p:nvSpPr>
          <p:cNvPr id="12" name="TextBox 11"/>
          <p:cNvSpPr txBox="1"/>
          <p:nvPr/>
        </p:nvSpPr>
        <p:spPr>
          <a:xfrm>
            <a:off x="4540788" y="2330139"/>
            <a:ext cx="3137140" cy="692497"/>
          </a:xfrm>
          <a:prstGeom prst="rect">
            <a:avLst/>
          </a:prstGeom>
          <a:noFill/>
        </p:spPr>
        <p:txBody>
          <a:bodyPr wrap="square" rtlCol="0">
            <a:spAutoFit/>
          </a:bodyPr>
          <a:lstStyle/>
          <a:p>
            <a:pPr marL="450850">
              <a:spcAft>
                <a:spcPts val="1800"/>
              </a:spcAft>
            </a:pPr>
            <a:r>
              <a:rPr lang="en-GB" sz="1200" dirty="0">
                <a:latin typeface="Segoe UI" panose="020B0502040204020203" pitchFamily="34" charset="0"/>
                <a:ea typeface="Segoe UI" panose="020B0502040204020203" pitchFamily="34" charset="0"/>
                <a:cs typeface="Segoe UI" panose="020B0502040204020203" pitchFamily="34" charset="0"/>
              </a:rPr>
              <a:t>+44 (0) 20 7400 0396</a:t>
            </a:r>
          </a:p>
          <a:p>
            <a:pPr marL="450850">
              <a:spcAft>
                <a:spcPts val="1800"/>
              </a:spcAft>
            </a:pPr>
            <a:r>
              <a:rPr lang="en-GB" sz="1200" dirty="0">
                <a:latin typeface="Segoe UI" panose="020B0502040204020203" pitchFamily="34" charset="0"/>
                <a:ea typeface="Segoe UI" panose="020B0502040204020203" pitchFamily="34" charset="0"/>
                <a:cs typeface="Segoe UI" panose="020B0502040204020203" pitchFamily="34" charset="0"/>
              </a:rPr>
              <a:t>sam.burton@bdrc-continental.com</a:t>
            </a:r>
          </a:p>
        </p:txBody>
      </p:sp>
      <p:pic>
        <p:nvPicPr>
          <p:cNvPr id="13" name="Picture 2" descr="C:\Users\samburt\Downloads\phone-recei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8163" y="2338388"/>
            <a:ext cx="246899" cy="2468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samburt\Downloads\phone-recei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9821" y="2338387"/>
            <a:ext cx="246899" cy="2468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samburt\Downloads\smartph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6389" y="2758914"/>
            <a:ext cx="250446" cy="2504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samburt\Downloads\email-with-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3232" y="3186791"/>
            <a:ext cx="236760" cy="2367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samburt\Downloads\email-with-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890" y="2765757"/>
            <a:ext cx="236760" cy="23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508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3"/>
            <a:ext cx="8496300" cy="575469"/>
          </a:xfrm>
        </p:spPr>
        <p:txBody>
          <a:bodyPr>
            <a:normAutofit/>
          </a:bodyPr>
          <a:lstStyle/>
          <a:p>
            <a:r>
              <a:rPr lang="en-GB" dirty="0"/>
              <a:t>Background &amp; methodology</a:t>
            </a:r>
          </a:p>
        </p:txBody>
      </p:sp>
      <p:sp>
        <p:nvSpPr>
          <p:cNvPr id="4" name="Slide Number Placeholder 3"/>
          <p:cNvSpPr>
            <a:spLocks noGrp="1"/>
          </p:cNvSpPr>
          <p:nvPr>
            <p:ph type="sldNum" sz="quarter" idx="12"/>
          </p:nvPr>
        </p:nvSpPr>
        <p:spPr/>
        <p:txBody>
          <a:bodyPr/>
          <a:lstStyle/>
          <a:p>
            <a:fld id="{63515CFE-468B-A645-8B8D-335FF48585A6}" type="slidenum">
              <a:rPr lang="en-GB" smtClean="0"/>
              <a:pPr/>
              <a:t>4</a:t>
            </a:fld>
            <a:endParaRPr lang="en-GB" dirty="0"/>
          </a:p>
        </p:txBody>
      </p:sp>
      <p:sp>
        <p:nvSpPr>
          <p:cNvPr id="5" name="Content Placeholder 4"/>
          <p:cNvSpPr>
            <a:spLocks noGrp="1"/>
          </p:cNvSpPr>
          <p:nvPr>
            <p:ph sz="quarter" idx="13"/>
          </p:nvPr>
        </p:nvSpPr>
        <p:spPr>
          <a:xfrm>
            <a:off x="323850" y="987425"/>
            <a:ext cx="8496299" cy="1800350"/>
          </a:xfrm>
        </p:spPr>
        <p:txBody>
          <a:bodyPr>
            <a:normAutofit fontScale="85000" lnSpcReduction="10000"/>
          </a:bodyPr>
          <a:lstStyle/>
          <a:p>
            <a:pPr>
              <a:lnSpc>
                <a:spcPct val="160000"/>
              </a:lnSpc>
            </a:pPr>
            <a:r>
              <a:rPr lang="en-GB" sz="1300" dirty="0"/>
              <a:t>The Intermediary Mortgage Lenders Association (IMLA) launched the new Mortgage Market Tracker in November 2015. The Tracker uses data provided by BDRC Continental’s Project Mercury. Project Mercury is a continuous monitor of intermediary lender marketing effectiveness and broker sentiment, launched in 2007.</a:t>
            </a:r>
          </a:p>
          <a:p>
            <a:pPr>
              <a:lnSpc>
                <a:spcPct val="160000"/>
              </a:lnSpc>
            </a:pPr>
            <a:r>
              <a:rPr lang="en-GB" sz="1300" dirty="0" smtClean="0"/>
              <a:t>Existing </a:t>
            </a:r>
            <a:r>
              <a:rPr lang="en-GB" sz="1300" dirty="0"/>
              <a:t>confidence questions on the survey are supplemented by additional questions measuring the conversion of Decision In Principle (DIP) to completion.</a:t>
            </a:r>
          </a:p>
          <a:p>
            <a:pPr>
              <a:lnSpc>
                <a:spcPct val="160000"/>
              </a:lnSpc>
            </a:pPr>
            <a:r>
              <a:rPr lang="en-GB" sz="1300" dirty="0" smtClean="0"/>
              <a:t>This </a:t>
            </a:r>
            <a:r>
              <a:rPr lang="en-GB" sz="1300" dirty="0"/>
              <a:t>report  contains the results for </a:t>
            </a:r>
            <a:r>
              <a:rPr lang="en-GB" sz="1300" b="1" dirty="0" smtClean="0"/>
              <a:t>Q1 2018</a:t>
            </a:r>
            <a:r>
              <a:rPr lang="en-GB" sz="1300" dirty="0" smtClean="0"/>
              <a:t>.</a:t>
            </a:r>
            <a:endParaRPr lang="en-GB" sz="1300" dirty="0"/>
          </a:p>
          <a:p>
            <a:endParaRPr lang="en-GB" dirty="0"/>
          </a:p>
        </p:txBody>
      </p:sp>
      <p:grpSp>
        <p:nvGrpSpPr>
          <p:cNvPr id="7" name="Group 6"/>
          <p:cNvGrpSpPr/>
          <p:nvPr/>
        </p:nvGrpSpPr>
        <p:grpSpPr>
          <a:xfrm>
            <a:off x="772868" y="2872549"/>
            <a:ext cx="2268569" cy="1587633"/>
            <a:chOff x="525217" y="3567845"/>
            <a:chExt cx="2789867" cy="1587633"/>
          </a:xfrm>
        </p:grpSpPr>
        <p:sp>
          <p:nvSpPr>
            <p:cNvPr id="8" name="Rectangle 7"/>
            <p:cNvSpPr/>
            <p:nvPr/>
          </p:nvSpPr>
          <p:spPr>
            <a:xfrm>
              <a:off x="525217" y="3567845"/>
              <a:ext cx="2789867" cy="1587633"/>
            </a:xfrm>
            <a:prstGeom prst="rect">
              <a:avLst/>
            </a:prstGeom>
            <a:solidFill>
              <a:schemeClr val="bg1"/>
            </a:solidFill>
            <a:ln w="19050">
              <a:solidFill>
                <a:schemeClr val="accent1"/>
              </a:solidFill>
            </a:ln>
          </p:spPr>
          <p:txBody>
            <a:bodyPr wrap="square" lIns="36000" tIns="432000" rIns="36000" bIns="36000" anchor="t">
              <a:noAutofit/>
            </a:bodyPr>
            <a:lstStyle/>
            <a:p>
              <a:r>
                <a:rPr lang="en-GB" sz="1100" b="1" dirty="0">
                  <a:solidFill>
                    <a:schemeClr val="accent1"/>
                  </a:solidFill>
                </a:rPr>
                <a:t>Mortgage Intermediaries </a:t>
              </a:r>
              <a:r>
                <a:rPr lang="en-GB" sz="1100" dirty="0"/>
                <a:t>– advise customers on which lender to use, 24+ mortgages pa, not tied wholly to one lender, GB based. Sample sourced from Matrix Solutions (data provider)</a:t>
              </a:r>
            </a:p>
          </p:txBody>
        </p:sp>
        <p:sp>
          <p:nvSpPr>
            <p:cNvPr id="9" name="AutoShape 15"/>
            <p:cNvSpPr>
              <a:spLocks noChangeArrowheads="1"/>
            </p:cNvSpPr>
            <p:nvPr/>
          </p:nvSpPr>
          <p:spPr bwMode="auto">
            <a:xfrm>
              <a:off x="535188" y="3572076"/>
              <a:ext cx="1440000" cy="396000"/>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US" sz="1200" b="1" dirty="0" smtClean="0">
                  <a:solidFill>
                    <a:schemeClr val="bg1"/>
                  </a:solidFill>
                  <a:ea typeface="ＭＳ Ｐゴシック" pitchFamily="1" charset="-128"/>
                </a:rPr>
                <a:t>WHO?</a:t>
              </a:r>
              <a:endParaRPr lang="en-US" sz="1400" b="1" dirty="0">
                <a:solidFill>
                  <a:schemeClr val="bg1"/>
                </a:solidFill>
                <a:ea typeface="ＭＳ Ｐゴシック" pitchFamily="1" charset="-128"/>
              </a:endParaRPr>
            </a:p>
          </p:txBody>
        </p:sp>
      </p:grpSp>
      <p:grpSp>
        <p:nvGrpSpPr>
          <p:cNvPr id="10" name="Group 9"/>
          <p:cNvGrpSpPr/>
          <p:nvPr/>
        </p:nvGrpSpPr>
        <p:grpSpPr>
          <a:xfrm>
            <a:off x="3374352" y="2859782"/>
            <a:ext cx="2268570" cy="1588306"/>
            <a:chOff x="3573641" y="3567172"/>
            <a:chExt cx="2789867" cy="1588306"/>
          </a:xfrm>
        </p:grpSpPr>
        <p:sp>
          <p:nvSpPr>
            <p:cNvPr id="11" name="Rectangle 10"/>
            <p:cNvSpPr/>
            <p:nvPr/>
          </p:nvSpPr>
          <p:spPr>
            <a:xfrm>
              <a:off x="3573641" y="3567845"/>
              <a:ext cx="2789867" cy="1587633"/>
            </a:xfrm>
            <a:prstGeom prst="rect">
              <a:avLst/>
            </a:prstGeom>
            <a:solidFill>
              <a:schemeClr val="bg1"/>
            </a:solidFill>
            <a:ln w="19050">
              <a:solidFill>
                <a:schemeClr val="accent3"/>
              </a:solidFill>
            </a:ln>
          </p:spPr>
          <p:txBody>
            <a:bodyPr wrap="square" lIns="36000" tIns="432000" rIns="36000" bIns="36000" anchor="t">
              <a:noAutofit/>
            </a:bodyPr>
            <a:lstStyle/>
            <a:p>
              <a:r>
                <a:rPr lang="en-GB" sz="1100" b="1" dirty="0" smtClean="0">
                  <a:solidFill>
                    <a:schemeClr val="accent3"/>
                  </a:solidFill>
                </a:rPr>
                <a:t>Monthly </a:t>
              </a:r>
              <a:r>
                <a:rPr lang="en-GB" sz="1100" b="1" dirty="0">
                  <a:solidFill>
                    <a:schemeClr val="accent3"/>
                  </a:solidFill>
                </a:rPr>
                <a:t>telephone interviews </a:t>
              </a:r>
              <a:r>
                <a:rPr lang="en-GB" sz="1100" b="1" dirty="0" smtClean="0">
                  <a:solidFill>
                    <a:schemeClr val="accent3"/>
                  </a:solidFill>
                </a:rPr>
                <a:t/>
              </a:r>
              <a:br>
                <a:rPr lang="en-GB" sz="1100" b="1" dirty="0" smtClean="0">
                  <a:solidFill>
                    <a:schemeClr val="accent3"/>
                  </a:solidFill>
                </a:rPr>
              </a:br>
              <a:r>
                <a:rPr lang="en-GB" sz="1100" dirty="0" smtClean="0"/>
                <a:t>(</a:t>
              </a:r>
              <a:r>
                <a:rPr lang="en-GB" sz="1100" dirty="0"/>
                <a:t>100 per month), average interview </a:t>
              </a:r>
              <a:r>
                <a:rPr lang="en-GB" sz="1100" dirty="0" smtClean="0"/>
                <a:t/>
              </a:r>
              <a:br>
                <a:rPr lang="en-GB" sz="1100" dirty="0" smtClean="0"/>
              </a:br>
              <a:r>
                <a:rPr lang="en-GB" sz="1100" dirty="0" smtClean="0"/>
                <a:t>c.30 </a:t>
              </a:r>
              <a:r>
                <a:rPr lang="en-GB" sz="1100" dirty="0"/>
                <a:t>minutes. </a:t>
              </a:r>
              <a:r>
                <a:rPr lang="en-GB" sz="1100" dirty="0" smtClean="0"/>
                <a:t>Fieldwork </a:t>
              </a:r>
              <a:r>
                <a:rPr lang="en-GB" sz="1100" dirty="0"/>
                <a:t>by PRS (our sister company) </a:t>
              </a:r>
            </a:p>
          </p:txBody>
        </p:sp>
        <p:sp>
          <p:nvSpPr>
            <p:cNvPr id="12" name="AutoShape 15"/>
            <p:cNvSpPr>
              <a:spLocks noChangeArrowheads="1"/>
            </p:cNvSpPr>
            <p:nvPr/>
          </p:nvSpPr>
          <p:spPr bwMode="auto">
            <a:xfrm>
              <a:off x="3581178" y="3567172"/>
              <a:ext cx="1440000" cy="396000"/>
            </a:xfrm>
            <a:prstGeom prst="rect">
              <a:avLst/>
            </a:prstGeom>
            <a:solidFill>
              <a:schemeClr val="accent3"/>
            </a:solidFill>
            <a:ln w="952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US" sz="1200" b="1" dirty="0" smtClean="0">
                  <a:solidFill>
                    <a:schemeClr val="bg1"/>
                  </a:solidFill>
                  <a:ea typeface="ＭＳ Ｐゴシック" pitchFamily="1" charset="-128"/>
                </a:rPr>
                <a:t>HOW?</a:t>
              </a:r>
              <a:endParaRPr lang="en-US" sz="1400" b="1" dirty="0">
                <a:solidFill>
                  <a:schemeClr val="bg1"/>
                </a:solidFill>
                <a:ea typeface="ＭＳ Ｐゴシック" pitchFamily="1" charset="-128"/>
              </a:endParaRPr>
            </a:p>
          </p:txBody>
        </p:sp>
      </p:grpSp>
      <p:grpSp>
        <p:nvGrpSpPr>
          <p:cNvPr id="13" name="Group 12"/>
          <p:cNvGrpSpPr/>
          <p:nvPr/>
        </p:nvGrpSpPr>
        <p:grpSpPr>
          <a:xfrm>
            <a:off x="5975838" y="2859782"/>
            <a:ext cx="2268570" cy="1588306"/>
            <a:chOff x="6519639" y="3567172"/>
            <a:chExt cx="2789867" cy="1588306"/>
          </a:xfrm>
        </p:grpSpPr>
        <p:sp>
          <p:nvSpPr>
            <p:cNvPr id="14" name="Rectangle 13"/>
            <p:cNvSpPr/>
            <p:nvPr/>
          </p:nvSpPr>
          <p:spPr>
            <a:xfrm>
              <a:off x="6519639" y="3567845"/>
              <a:ext cx="2789867" cy="1587633"/>
            </a:xfrm>
            <a:prstGeom prst="rect">
              <a:avLst/>
            </a:prstGeom>
            <a:solidFill>
              <a:schemeClr val="bg1"/>
            </a:solidFill>
            <a:ln w="19050">
              <a:solidFill>
                <a:schemeClr val="accent4"/>
              </a:solidFill>
            </a:ln>
          </p:spPr>
          <p:txBody>
            <a:bodyPr wrap="square" lIns="36000" tIns="432000" rIns="36000" bIns="36000" anchor="t">
              <a:noAutofit/>
            </a:bodyPr>
            <a:lstStyle/>
            <a:p>
              <a:r>
                <a:rPr lang="en-GB" sz="1100" dirty="0"/>
                <a:t>Total of </a:t>
              </a:r>
              <a:r>
                <a:rPr lang="en-GB" sz="1100" b="1" dirty="0" smtClean="0">
                  <a:solidFill>
                    <a:schemeClr val="accent4"/>
                  </a:solidFill>
                </a:rPr>
                <a:t>300</a:t>
              </a:r>
              <a:r>
                <a:rPr lang="en-GB" sz="1100" dirty="0" smtClean="0"/>
                <a:t>. Achieved </a:t>
              </a:r>
              <a:r>
                <a:rPr lang="en-GB" sz="1100" dirty="0"/>
                <a:t>sample weighted by firm size &amp; type to be representative of Matrix Solutions universe profile</a:t>
              </a:r>
            </a:p>
          </p:txBody>
        </p:sp>
        <p:sp>
          <p:nvSpPr>
            <p:cNvPr id="15" name="AutoShape 15"/>
            <p:cNvSpPr>
              <a:spLocks noChangeArrowheads="1"/>
            </p:cNvSpPr>
            <p:nvPr/>
          </p:nvSpPr>
          <p:spPr bwMode="auto">
            <a:xfrm>
              <a:off x="6519639" y="3567172"/>
              <a:ext cx="1440000" cy="396000"/>
            </a:xfrm>
            <a:prstGeom prst="rect">
              <a:avLst/>
            </a:prstGeom>
            <a:solidFill>
              <a:schemeClr val="accent4"/>
            </a:solidFill>
            <a:ln w="9525" cap="flat" cmpd="sng" algn="ctr">
              <a:solidFill>
                <a:schemeClr val="accent4"/>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US" sz="1200" b="1" dirty="0" smtClean="0">
                  <a:solidFill>
                    <a:schemeClr val="bg1"/>
                  </a:solidFill>
                  <a:ea typeface="ＭＳ Ｐゴシック" pitchFamily="1" charset="-128"/>
                </a:rPr>
                <a:t>HOW MANY?</a:t>
              </a:r>
              <a:endParaRPr lang="en-US" sz="1400" b="1" dirty="0">
                <a:solidFill>
                  <a:schemeClr val="bg1"/>
                </a:solidFill>
                <a:ea typeface="ＭＳ Ｐゴシック" pitchFamily="1" charset="-128"/>
              </a:endParaRPr>
            </a:p>
          </p:txBody>
        </p:sp>
      </p:grpSp>
    </p:spTree>
    <p:extLst>
      <p:ext uri="{BB962C8B-B14F-4D97-AF65-F5344CB8AC3E}">
        <p14:creationId xmlns:p14="http://schemas.microsoft.com/office/powerpoint/2010/main" val="34413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3"/>
            <a:ext cx="8496300" cy="575469"/>
          </a:xfrm>
        </p:spPr>
        <p:txBody>
          <a:bodyPr>
            <a:normAutofit/>
          </a:bodyPr>
          <a:lstStyle/>
          <a:p>
            <a:r>
              <a:rPr lang="en-GB" dirty="0" smtClean="0"/>
              <a:t>Reminder of updated </a:t>
            </a:r>
            <a:r>
              <a:rPr lang="en-GB" dirty="0"/>
              <a:t>business categorisation (Q4 2017)</a:t>
            </a:r>
          </a:p>
        </p:txBody>
      </p:sp>
      <p:sp>
        <p:nvSpPr>
          <p:cNvPr id="4" name="Slide Number Placeholder 3"/>
          <p:cNvSpPr>
            <a:spLocks noGrp="1"/>
          </p:cNvSpPr>
          <p:nvPr>
            <p:ph type="sldNum" sz="quarter" idx="12"/>
          </p:nvPr>
        </p:nvSpPr>
        <p:spPr/>
        <p:txBody>
          <a:bodyPr/>
          <a:lstStyle/>
          <a:p>
            <a:fld id="{63515CFE-468B-A645-8B8D-335FF48585A6}" type="slidenum">
              <a:rPr lang="en-GB" smtClean="0"/>
              <a:pPr/>
              <a:t>5</a:t>
            </a:fld>
            <a:endParaRPr lang="en-GB" dirty="0"/>
          </a:p>
        </p:txBody>
      </p:sp>
      <p:sp>
        <p:nvSpPr>
          <p:cNvPr id="5" name="Content Placeholder 4"/>
          <p:cNvSpPr>
            <a:spLocks noGrp="1"/>
          </p:cNvSpPr>
          <p:nvPr>
            <p:ph sz="quarter" idx="13"/>
          </p:nvPr>
        </p:nvSpPr>
        <p:spPr>
          <a:xfrm>
            <a:off x="323850" y="987424"/>
            <a:ext cx="8496299" cy="3744565"/>
          </a:xfrm>
        </p:spPr>
        <p:txBody>
          <a:bodyPr/>
          <a:lstStyle/>
          <a:p>
            <a:r>
              <a:rPr lang="en-GB" dirty="0"/>
              <a:t>As part of a wider review of the Project Mercury questionnaire we </a:t>
            </a:r>
            <a:r>
              <a:rPr lang="en-GB" dirty="0" smtClean="0"/>
              <a:t>updated our business categories in Q4 2017. The </a:t>
            </a:r>
            <a:r>
              <a:rPr lang="en-GB" dirty="0"/>
              <a:t>main change </a:t>
            </a:r>
            <a:r>
              <a:rPr lang="en-GB" dirty="0" smtClean="0"/>
              <a:t>was </a:t>
            </a:r>
            <a:r>
              <a:rPr lang="en-GB" dirty="0"/>
              <a:t>that BTL </a:t>
            </a:r>
            <a:r>
              <a:rPr lang="en-GB" dirty="0" smtClean="0"/>
              <a:t>was pulled </a:t>
            </a:r>
            <a:r>
              <a:rPr lang="en-GB" dirty="0"/>
              <a:t>out as a lending category in its own right, not a sub-category of specialist lending. </a:t>
            </a:r>
          </a:p>
        </p:txBody>
      </p:sp>
      <p:graphicFrame>
        <p:nvGraphicFramePr>
          <p:cNvPr id="7" name="Table 6"/>
          <p:cNvGraphicFramePr>
            <a:graphicFrameLocks noGrp="1"/>
          </p:cNvGraphicFramePr>
          <p:nvPr>
            <p:extLst>
              <p:ext uri="{D42A27DB-BD31-4B8C-83A1-F6EECF244321}">
                <p14:modId xmlns:p14="http://schemas.microsoft.com/office/powerpoint/2010/main" val="2336120576"/>
              </p:ext>
            </p:extLst>
          </p:nvPr>
        </p:nvGraphicFramePr>
        <p:xfrm>
          <a:off x="1511821" y="1473294"/>
          <a:ext cx="6696422" cy="3108960"/>
        </p:xfrm>
        <a:graphic>
          <a:graphicData uri="http://schemas.openxmlformats.org/drawingml/2006/table">
            <a:tbl>
              <a:tblPr firstRow="1" bandRow="1">
                <a:tableStyleId>{5C22544A-7EE6-4342-B048-85BDC9FD1C3A}</a:tableStyleId>
              </a:tblPr>
              <a:tblGrid>
                <a:gridCol w="3348211"/>
                <a:gridCol w="3348211"/>
              </a:tblGrid>
              <a:tr h="447521">
                <a:tc>
                  <a:txBody>
                    <a:bodyPr/>
                    <a:lstStyle/>
                    <a:p>
                      <a:r>
                        <a:rPr lang="en-GB" sz="1200" dirty="0" smtClean="0">
                          <a:solidFill>
                            <a:schemeClr val="accent1"/>
                          </a:solidFill>
                        </a:rPr>
                        <a:t>Previous business categorisation</a:t>
                      </a:r>
                      <a:r>
                        <a:rPr lang="en-GB" sz="1200" baseline="0" dirty="0" smtClean="0">
                          <a:solidFill>
                            <a:schemeClr val="accent1"/>
                          </a:solidFill>
                        </a:rPr>
                        <a:t> </a:t>
                      </a:r>
                    </a:p>
                    <a:p>
                      <a:r>
                        <a:rPr lang="en-GB" sz="1200" dirty="0" smtClean="0">
                          <a:solidFill>
                            <a:schemeClr val="accent1"/>
                          </a:solidFill>
                        </a:rPr>
                        <a:t>(pre</a:t>
                      </a:r>
                      <a:r>
                        <a:rPr lang="en-GB" sz="1200" baseline="0" dirty="0" smtClean="0">
                          <a:solidFill>
                            <a:schemeClr val="accent1"/>
                          </a:solidFill>
                        </a:rPr>
                        <a:t> Q4 2017)</a:t>
                      </a:r>
                      <a:endParaRPr lang="en-GB" sz="1200" dirty="0">
                        <a:solidFill>
                          <a:schemeClr val="accent1"/>
                        </a:solidFill>
                      </a:endParaRPr>
                    </a:p>
                  </a:txBody>
                  <a:tcPr>
                    <a:noFill/>
                  </a:tcPr>
                </a:tc>
                <a:tc>
                  <a:txBody>
                    <a:bodyPr/>
                    <a:lstStyle/>
                    <a:p>
                      <a:r>
                        <a:rPr lang="en-GB" sz="1200" dirty="0" smtClean="0">
                          <a:solidFill>
                            <a:schemeClr val="accent3"/>
                          </a:solidFill>
                        </a:rPr>
                        <a:t>New business categorisation</a:t>
                      </a:r>
                    </a:p>
                    <a:p>
                      <a:r>
                        <a:rPr lang="en-GB" sz="1200" dirty="0" smtClean="0">
                          <a:solidFill>
                            <a:schemeClr val="accent3"/>
                          </a:solidFill>
                        </a:rPr>
                        <a:t>(from Q4 2017)</a:t>
                      </a:r>
                      <a:endParaRPr lang="en-GB" sz="1200" dirty="0">
                        <a:solidFill>
                          <a:schemeClr val="accent3"/>
                        </a:solidFill>
                      </a:endParaRPr>
                    </a:p>
                  </a:txBody>
                  <a:tcPr>
                    <a:noFill/>
                  </a:tcPr>
                </a:tc>
              </a:tr>
              <a:tr h="2595623">
                <a:tc>
                  <a:txBody>
                    <a:bodyPr/>
                    <a:lstStyle/>
                    <a:p>
                      <a:pPr marL="342900" indent="-342900">
                        <a:buClr>
                          <a:schemeClr val="accent1"/>
                        </a:buClr>
                        <a:buAutoNum type="arabicPeriod"/>
                      </a:pPr>
                      <a:r>
                        <a:rPr lang="en-GB" sz="1050" dirty="0" smtClean="0">
                          <a:solidFill>
                            <a:schemeClr val="accent1"/>
                          </a:solidFill>
                        </a:rPr>
                        <a:t>Mainstream</a:t>
                      </a:r>
                      <a:r>
                        <a:rPr lang="en-GB" sz="1050" baseline="0" dirty="0" smtClean="0">
                          <a:solidFill>
                            <a:schemeClr val="accent1"/>
                          </a:solidFill>
                        </a:rPr>
                        <a:t> mortgages</a:t>
                      </a:r>
                    </a:p>
                    <a:p>
                      <a:pPr marL="457049" lvl="1" indent="0">
                        <a:buFont typeface="+mj-lt"/>
                        <a:buNone/>
                      </a:pPr>
                      <a:r>
                        <a:rPr lang="en-GB" sz="1050" baseline="0" dirty="0" smtClean="0"/>
                        <a:t>Remortgagers</a:t>
                      </a:r>
                    </a:p>
                    <a:p>
                      <a:pPr marL="457049" lvl="1" indent="0">
                        <a:buFont typeface="+mj-lt"/>
                        <a:buNone/>
                      </a:pPr>
                      <a:r>
                        <a:rPr lang="en-GB" sz="1050" baseline="0" dirty="0" smtClean="0"/>
                        <a:t>First time buyers</a:t>
                      </a:r>
                    </a:p>
                    <a:p>
                      <a:pPr marL="457049" lvl="1" indent="0">
                        <a:buFont typeface="+mj-lt"/>
                        <a:buNone/>
                      </a:pPr>
                      <a:r>
                        <a:rPr lang="en-GB" sz="1050" baseline="0" dirty="0" smtClean="0"/>
                        <a:t>Movers</a:t>
                      </a:r>
                    </a:p>
                    <a:p>
                      <a:pPr marL="342900" indent="-342900">
                        <a:buClr>
                          <a:schemeClr val="accent1"/>
                        </a:buClr>
                        <a:buAutoNum type="arabicPeriod"/>
                      </a:pPr>
                      <a:r>
                        <a:rPr lang="en-GB" sz="1050" baseline="0" dirty="0" smtClean="0">
                          <a:solidFill>
                            <a:schemeClr val="accent1"/>
                          </a:solidFill>
                        </a:rPr>
                        <a:t>Specialist mortgages</a:t>
                      </a:r>
                    </a:p>
                    <a:p>
                      <a:pPr marL="457049" lvl="1" indent="0">
                        <a:buFont typeface="+mj-lt"/>
                        <a:buNone/>
                      </a:pPr>
                      <a:r>
                        <a:rPr lang="en-GB" sz="1050" baseline="0" dirty="0" smtClean="0"/>
                        <a:t>BTL</a:t>
                      </a:r>
                    </a:p>
                    <a:p>
                      <a:pPr marL="457049" lvl="1" indent="0">
                        <a:buFont typeface="+mj-lt"/>
                        <a:buNone/>
                      </a:pPr>
                      <a:r>
                        <a:rPr lang="en-GB" sz="1050" baseline="0" dirty="0" smtClean="0"/>
                        <a:t>Adverse</a:t>
                      </a:r>
                    </a:p>
                    <a:p>
                      <a:pPr marL="457049" lvl="1" indent="0">
                        <a:buFont typeface="+mj-lt"/>
                        <a:buNone/>
                      </a:pPr>
                      <a:r>
                        <a:rPr lang="en-GB" sz="1050" baseline="0" dirty="0" smtClean="0"/>
                        <a:t>Equity release</a:t>
                      </a:r>
                    </a:p>
                    <a:p>
                      <a:pPr marL="457049" lvl="1" indent="0">
                        <a:buFont typeface="+mj-lt"/>
                        <a:buNone/>
                      </a:pPr>
                      <a:r>
                        <a:rPr lang="en-GB" sz="1050" baseline="0" dirty="0" smtClean="0"/>
                        <a:t>Self-build</a:t>
                      </a:r>
                    </a:p>
                    <a:p>
                      <a:pPr marL="457049" lvl="1" indent="0">
                        <a:buFont typeface="+mj-lt"/>
                        <a:buNone/>
                      </a:pPr>
                      <a:r>
                        <a:rPr lang="en-GB" sz="1050" baseline="0" dirty="0" smtClean="0"/>
                        <a:t>Other</a:t>
                      </a:r>
                    </a:p>
                    <a:p>
                      <a:pPr marL="457049" lvl="1" indent="0">
                        <a:buFont typeface="+mj-lt"/>
                        <a:buNone/>
                      </a:pPr>
                      <a:endParaRPr lang="en-GB" sz="1050" baseline="0" dirty="0" smtClean="0"/>
                    </a:p>
                    <a:p>
                      <a:pPr marL="0" indent="0">
                        <a:buNone/>
                      </a:pPr>
                      <a:endParaRPr lang="en-GB" sz="1050" dirty="0"/>
                    </a:p>
                  </a:txBody>
                  <a:tcPr>
                    <a:noFill/>
                  </a:tcPr>
                </a:tc>
                <a:tc>
                  <a:txBody>
                    <a:bodyPr/>
                    <a:lstStyle/>
                    <a:p>
                      <a:pPr marL="342900" indent="-342900">
                        <a:buClr>
                          <a:schemeClr val="accent3"/>
                        </a:buClr>
                        <a:buAutoNum type="arabicPeriod"/>
                      </a:pPr>
                      <a:r>
                        <a:rPr lang="en-GB" sz="1050" dirty="0" smtClean="0">
                          <a:solidFill>
                            <a:schemeClr val="accent3"/>
                          </a:solidFill>
                        </a:rPr>
                        <a:t>Residential mortgages</a:t>
                      </a:r>
                    </a:p>
                    <a:p>
                      <a:pPr marL="457049" lvl="1" indent="0">
                        <a:buFont typeface="+mj-lt"/>
                        <a:buNone/>
                      </a:pPr>
                      <a:r>
                        <a:rPr lang="en-GB" sz="1050" baseline="0" dirty="0" smtClean="0"/>
                        <a:t>Remortgagers</a:t>
                      </a:r>
                    </a:p>
                    <a:p>
                      <a:pPr marL="457049" lvl="1" indent="0">
                        <a:buFont typeface="+mj-lt"/>
                        <a:buNone/>
                      </a:pPr>
                      <a:r>
                        <a:rPr lang="en-GB" sz="1050" baseline="0" dirty="0" smtClean="0"/>
                        <a:t>First time buyers</a:t>
                      </a:r>
                    </a:p>
                    <a:p>
                      <a:pPr marL="457049" lvl="1" indent="0">
                        <a:buFont typeface="+mj-lt"/>
                        <a:buNone/>
                      </a:pPr>
                      <a:r>
                        <a:rPr lang="en-GB" sz="1050" baseline="0" dirty="0" smtClean="0"/>
                        <a:t>Movers</a:t>
                      </a:r>
                    </a:p>
                    <a:p>
                      <a:pPr marL="342900" indent="-342900">
                        <a:buClr>
                          <a:schemeClr val="accent3"/>
                        </a:buClr>
                        <a:buAutoNum type="arabicPeriod"/>
                      </a:pPr>
                      <a:r>
                        <a:rPr lang="en-GB" sz="1050" dirty="0" smtClean="0">
                          <a:solidFill>
                            <a:schemeClr val="accent3"/>
                          </a:solidFill>
                        </a:rPr>
                        <a:t>BTL mortgages</a:t>
                      </a:r>
                    </a:p>
                    <a:p>
                      <a:pPr marL="457049" lvl="1" indent="0">
                        <a:buFont typeface="+mj-lt"/>
                        <a:buNone/>
                      </a:pPr>
                      <a:r>
                        <a:rPr lang="en-GB" sz="1050" baseline="0" dirty="0" smtClean="0"/>
                        <a:t>1-3 properties</a:t>
                      </a:r>
                    </a:p>
                    <a:p>
                      <a:pPr marL="457049" lvl="1" indent="0">
                        <a:buFont typeface="+mj-lt"/>
                        <a:buNone/>
                      </a:pPr>
                      <a:r>
                        <a:rPr lang="en-GB" sz="1050" baseline="0" dirty="0" smtClean="0"/>
                        <a:t>4+ properties</a:t>
                      </a:r>
                    </a:p>
                    <a:p>
                      <a:pPr marL="457049" lvl="1" indent="0">
                        <a:buFont typeface="+mj-lt"/>
                        <a:buNone/>
                      </a:pPr>
                      <a:r>
                        <a:rPr lang="en-GB" sz="1050" baseline="0" dirty="0" smtClean="0"/>
                        <a:t>Limited company</a:t>
                      </a:r>
                    </a:p>
                    <a:p>
                      <a:pPr marL="342900" indent="-342900">
                        <a:buClr>
                          <a:schemeClr val="accent3"/>
                        </a:buClr>
                        <a:buAutoNum type="arabicPeriod"/>
                      </a:pPr>
                      <a:r>
                        <a:rPr lang="en-GB" sz="1050" dirty="0" smtClean="0">
                          <a:solidFill>
                            <a:schemeClr val="accent3"/>
                          </a:solidFill>
                        </a:rPr>
                        <a:t>Specialist</a:t>
                      </a:r>
                      <a:r>
                        <a:rPr lang="en-GB" sz="1050" baseline="0" dirty="0" smtClean="0">
                          <a:solidFill>
                            <a:schemeClr val="accent3"/>
                          </a:solidFill>
                        </a:rPr>
                        <a:t> mortgages</a:t>
                      </a:r>
                    </a:p>
                    <a:p>
                      <a:pPr marL="457049" lvl="1" indent="0">
                        <a:buFont typeface="+mj-lt"/>
                        <a:buNone/>
                      </a:pPr>
                      <a:r>
                        <a:rPr lang="en-GB" sz="1050" baseline="0" dirty="0" smtClean="0"/>
                        <a:t>Adverse</a:t>
                      </a:r>
                    </a:p>
                    <a:p>
                      <a:pPr marL="457049" lvl="1" indent="0">
                        <a:buFont typeface="+mj-lt"/>
                        <a:buNone/>
                      </a:pPr>
                      <a:r>
                        <a:rPr lang="en-GB" sz="1050" baseline="0" dirty="0" smtClean="0"/>
                        <a:t>Equity release</a:t>
                      </a:r>
                    </a:p>
                    <a:p>
                      <a:pPr marL="457049" lvl="1" indent="0">
                        <a:buFont typeface="+mj-lt"/>
                        <a:buNone/>
                      </a:pPr>
                      <a:r>
                        <a:rPr lang="en-GB" sz="1050" baseline="0" dirty="0" smtClean="0"/>
                        <a:t>Self-build</a:t>
                      </a:r>
                    </a:p>
                    <a:p>
                      <a:pPr marL="457049" lvl="1" indent="0">
                        <a:buFont typeface="+mj-lt"/>
                        <a:buNone/>
                      </a:pPr>
                      <a:r>
                        <a:rPr lang="en-GB" sz="1050" baseline="0" dirty="0" smtClean="0"/>
                        <a:t>Second charge</a:t>
                      </a:r>
                    </a:p>
                    <a:p>
                      <a:pPr marL="457049" lvl="1" indent="0">
                        <a:buFont typeface="+mj-lt"/>
                        <a:buNone/>
                      </a:pPr>
                      <a:r>
                        <a:rPr lang="en-GB" sz="1050" baseline="0" dirty="0" smtClean="0"/>
                        <a:t>Bridging loans</a:t>
                      </a:r>
                    </a:p>
                    <a:p>
                      <a:pPr marL="457049" lvl="1" indent="0">
                        <a:buFont typeface="+mj-lt"/>
                        <a:buNone/>
                      </a:pPr>
                      <a:r>
                        <a:rPr lang="en-GB" sz="1050" baseline="0" dirty="0" smtClean="0"/>
                        <a:t>Other</a:t>
                      </a:r>
                    </a:p>
                    <a:p>
                      <a:pPr marL="342900" indent="-342900">
                        <a:buAutoNum type="arabicPeriod"/>
                      </a:pPr>
                      <a:endParaRPr lang="en-GB" sz="1050" dirty="0"/>
                    </a:p>
                  </a:txBody>
                  <a:tcPr>
                    <a:noFill/>
                  </a:tcPr>
                </a:tc>
              </a:tr>
            </a:tbl>
          </a:graphicData>
        </a:graphic>
      </p:graphicFrame>
      <p:sp>
        <p:nvSpPr>
          <p:cNvPr id="8" name="Rectangle 7"/>
          <p:cNvSpPr/>
          <p:nvPr/>
        </p:nvSpPr>
        <p:spPr>
          <a:xfrm>
            <a:off x="1475656" y="1419622"/>
            <a:ext cx="2736304" cy="3096816"/>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ctangle 8"/>
          <p:cNvSpPr/>
          <p:nvPr/>
        </p:nvSpPr>
        <p:spPr>
          <a:xfrm>
            <a:off x="4788024" y="1419622"/>
            <a:ext cx="2736304" cy="3096816"/>
          </a:xfrm>
          <a:prstGeom prst="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02996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850322225"/>
              </p:ext>
            </p:extLst>
          </p:nvPr>
        </p:nvGraphicFramePr>
        <p:xfrm>
          <a:off x="1475655" y="1491630"/>
          <a:ext cx="6048675" cy="2878038"/>
        </p:xfrm>
        <a:graphic>
          <a:graphicData uri="http://schemas.openxmlformats.org/drawingml/2006/table">
            <a:tbl>
              <a:tblPr firstRow="1" bandRow="1">
                <a:tableStyleId>{5C22544A-7EE6-4342-B048-85BDC9FD1C3A}</a:tableStyleId>
              </a:tblPr>
              <a:tblGrid>
                <a:gridCol w="2736305"/>
                <a:gridCol w="576064"/>
                <a:gridCol w="2736306"/>
              </a:tblGrid>
              <a:tr h="479673">
                <a:tc>
                  <a:txBody>
                    <a:bodyPr/>
                    <a:lstStyle/>
                    <a:p>
                      <a:r>
                        <a:rPr lang="en-GB" sz="1200" dirty="0" smtClean="0">
                          <a:solidFill>
                            <a:schemeClr val="accent1"/>
                          </a:solidFill>
                        </a:rPr>
                        <a:t>Previous business flow (pre</a:t>
                      </a:r>
                      <a:r>
                        <a:rPr lang="en-GB" sz="1200" baseline="0" dirty="0" smtClean="0">
                          <a:solidFill>
                            <a:schemeClr val="accent1"/>
                          </a:solidFill>
                        </a:rPr>
                        <a:t> Q2 2017)</a:t>
                      </a:r>
                      <a:endParaRPr lang="en-GB" sz="1200" dirty="0">
                        <a:solidFill>
                          <a:schemeClr val="accent1"/>
                        </a:solidFill>
                      </a:endParaRPr>
                    </a:p>
                  </a:txBody>
                  <a:tcPr>
                    <a:noFill/>
                  </a:tcPr>
                </a:tc>
                <a:tc>
                  <a:txBody>
                    <a:bodyPr/>
                    <a:lstStyle/>
                    <a:p>
                      <a:endParaRPr lang="en-GB" sz="1200" dirty="0">
                        <a:solidFill>
                          <a:schemeClr val="accent1"/>
                        </a:solidFill>
                      </a:endParaRPr>
                    </a:p>
                  </a:txBody>
                  <a:tcPr>
                    <a:noFill/>
                  </a:tcPr>
                </a:tc>
                <a:tc>
                  <a:txBody>
                    <a:bodyPr/>
                    <a:lstStyle/>
                    <a:p>
                      <a:r>
                        <a:rPr lang="en-GB" sz="1200" dirty="0" smtClean="0">
                          <a:solidFill>
                            <a:schemeClr val="accent3"/>
                          </a:solidFill>
                        </a:rPr>
                        <a:t>New business flow (from Q2 2017)</a:t>
                      </a:r>
                      <a:endParaRPr lang="en-GB" sz="1200" dirty="0">
                        <a:solidFill>
                          <a:schemeClr val="accent3"/>
                        </a:solidFill>
                      </a:endParaRPr>
                    </a:p>
                  </a:txBody>
                  <a:tcPr>
                    <a:noFill/>
                  </a:tcPr>
                </a:tc>
              </a:tr>
              <a:tr h="479673">
                <a:tc>
                  <a:txBody>
                    <a:bodyPr/>
                    <a:lstStyle/>
                    <a:p>
                      <a:r>
                        <a:rPr lang="en-GB" sz="1050" b="1" dirty="0" smtClean="0">
                          <a:solidFill>
                            <a:schemeClr val="accent1"/>
                          </a:solidFill>
                        </a:rPr>
                        <a:t>1.</a:t>
                      </a:r>
                      <a:r>
                        <a:rPr lang="en-GB" sz="1050" b="1" dirty="0" smtClean="0">
                          <a:solidFill>
                            <a:schemeClr val="accent2"/>
                          </a:solidFill>
                        </a:rPr>
                        <a:t> </a:t>
                      </a:r>
                      <a:r>
                        <a:rPr lang="en-GB" sz="1050" dirty="0" smtClean="0"/>
                        <a:t>Number of enquiries</a:t>
                      </a:r>
                      <a:endParaRPr lang="en-GB" sz="1050" dirty="0"/>
                    </a:p>
                  </a:txBody>
                  <a:tcPr>
                    <a:noFill/>
                  </a:tcPr>
                </a:tc>
                <a:tc>
                  <a:txBody>
                    <a:bodyPr/>
                    <a:lstStyle/>
                    <a:p>
                      <a:endParaRPr lang="en-GB" sz="1050" dirty="0"/>
                    </a:p>
                  </a:txBody>
                  <a:tcPr>
                    <a:noFill/>
                  </a:tcPr>
                </a:tc>
                <a:tc>
                  <a:txBody>
                    <a:bodyPr/>
                    <a:lstStyle/>
                    <a:p>
                      <a:r>
                        <a:rPr lang="en-GB" sz="1050" b="1" dirty="0" smtClean="0">
                          <a:solidFill>
                            <a:schemeClr val="accent3"/>
                          </a:solidFill>
                        </a:rPr>
                        <a:t>1.</a:t>
                      </a:r>
                      <a:r>
                        <a:rPr lang="en-GB" sz="1050" b="1" dirty="0" smtClean="0">
                          <a:solidFill>
                            <a:schemeClr val="accent1"/>
                          </a:solidFill>
                        </a:rPr>
                        <a:t> </a:t>
                      </a:r>
                      <a:r>
                        <a:rPr lang="en-GB" sz="1050" dirty="0" smtClean="0"/>
                        <a:t>Number of DIPs</a:t>
                      </a:r>
                      <a:endParaRPr lang="en-GB" sz="1050" dirty="0"/>
                    </a:p>
                  </a:txBody>
                  <a:tcPr>
                    <a:noFill/>
                  </a:tcPr>
                </a:tc>
              </a:tr>
              <a:tr h="479673">
                <a:tc>
                  <a:txBody>
                    <a:bodyPr/>
                    <a:lstStyle/>
                    <a:p>
                      <a:r>
                        <a:rPr lang="en-GB" sz="1050" b="1" kern="1200" dirty="0" smtClean="0">
                          <a:solidFill>
                            <a:schemeClr val="accent1"/>
                          </a:solidFill>
                          <a:latin typeface="+mn-lt"/>
                          <a:ea typeface="+mn-ea"/>
                          <a:cs typeface="+mn-cs"/>
                        </a:rPr>
                        <a:t>2.</a:t>
                      </a:r>
                      <a:r>
                        <a:rPr lang="en-GB" sz="1050" dirty="0" smtClean="0"/>
                        <a:t> Enquiries resulting in an AIP</a:t>
                      </a:r>
                      <a:endParaRPr lang="en-GB" sz="1050" dirty="0"/>
                    </a:p>
                  </a:txBody>
                  <a:tcPr>
                    <a:noFill/>
                  </a:tcPr>
                </a:tc>
                <a:tc>
                  <a:txBody>
                    <a:bodyPr/>
                    <a:lstStyle/>
                    <a:p>
                      <a:endParaRPr lang="en-GB" sz="1050" dirty="0"/>
                    </a:p>
                  </a:txBody>
                  <a:tcPr>
                    <a:noFill/>
                  </a:tcPr>
                </a:tc>
                <a:tc>
                  <a:txBody>
                    <a:bodyPr/>
                    <a:lstStyle/>
                    <a:p>
                      <a:r>
                        <a:rPr lang="en-GB" sz="1050" b="1" kern="1200" dirty="0" smtClean="0">
                          <a:solidFill>
                            <a:schemeClr val="accent3"/>
                          </a:solidFill>
                          <a:latin typeface="+mn-lt"/>
                          <a:ea typeface="+mn-ea"/>
                          <a:cs typeface="+mn-cs"/>
                        </a:rPr>
                        <a:t>2.</a:t>
                      </a:r>
                      <a:r>
                        <a:rPr lang="en-GB" sz="1050" dirty="0" smtClean="0"/>
                        <a:t> DIPs</a:t>
                      </a:r>
                      <a:r>
                        <a:rPr lang="en-GB" sz="1050" baseline="0" dirty="0" smtClean="0"/>
                        <a:t> resulting in a DIP accept</a:t>
                      </a:r>
                      <a:endParaRPr lang="en-GB" sz="1050" dirty="0"/>
                    </a:p>
                  </a:txBody>
                  <a:tcPr>
                    <a:noFill/>
                  </a:tcPr>
                </a:tc>
              </a:tr>
              <a:tr h="479673">
                <a:tc>
                  <a:txBody>
                    <a:bodyPr/>
                    <a:lstStyle/>
                    <a:p>
                      <a:r>
                        <a:rPr lang="en-GB" sz="1050" b="1" kern="1200" dirty="0" smtClean="0">
                          <a:solidFill>
                            <a:schemeClr val="accent1"/>
                          </a:solidFill>
                          <a:latin typeface="+mn-lt"/>
                          <a:ea typeface="+mn-ea"/>
                          <a:cs typeface="+mn-cs"/>
                        </a:rPr>
                        <a:t>3.</a:t>
                      </a:r>
                      <a:r>
                        <a:rPr lang="en-GB" sz="1050" baseline="0" dirty="0" smtClean="0"/>
                        <a:t> </a:t>
                      </a:r>
                      <a:r>
                        <a:rPr lang="en-GB" sz="1050" dirty="0" smtClean="0"/>
                        <a:t>AIP resulting</a:t>
                      </a:r>
                      <a:r>
                        <a:rPr lang="en-GB" sz="1050" baseline="0" dirty="0" smtClean="0"/>
                        <a:t> in a full application</a:t>
                      </a:r>
                      <a:endParaRPr lang="en-GB" sz="1050" dirty="0"/>
                    </a:p>
                  </a:txBody>
                  <a:tcPr>
                    <a:noFill/>
                  </a:tcPr>
                </a:tc>
                <a:tc>
                  <a:txBody>
                    <a:bodyPr/>
                    <a:lstStyle/>
                    <a:p>
                      <a:endParaRPr lang="en-GB" sz="1050" dirty="0"/>
                    </a:p>
                  </a:txBody>
                  <a:tcPr>
                    <a:noFill/>
                  </a:tcPr>
                </a:tc>
                <a:tc>
                  <a:txBody>
                    <a:bodyPr/>
                    <a:lstStyle/>
                    <a:p>
                      <a:r>
                        <a:rPr lang="en-GB" sz="1050" b="1" kern="1200" dirty="0" smtClean="0">
                          <a:solidFill>
                            <a:schemeClr val="accent3"/>
                          </a:solidFill>
                          <a:latin typeface="+mn-lt"/>
                          <a:ea typeface="+mn-ea"/>
                          <a:cs typeface="+mn-cs"/>
                        </a:rPr>
                        <a:t>3.</a:t>
                      </a:r>
                      <a:r>
                        <a:rPr lang="en-GB" sz="1050" dirty="0" smtClean="0"/>
                        <a:t> DIP accepts resulting in a full application</a:t>
                      </a:r>
                      <a:endParaRPr lang="en-GB" sz="1050" dirty="0"/>
                    </a:p>
                  </a:txBody>
                  <a:tcPr>
                    <a:noFill/>
                  </a:tcPr>
                </a:tc>
              </a:tr>
              <a:tr h="479673">
                <a:tc>
                  <a:txBody>
                    <a:bodyPr/>
                    <a:lstStyle/>
                    <a:p>
                      <a:r>
                        <a:rPr lang="en-GB" sz="1050" b="1" kern="1200" dirty="0" smtClean="0">
                          <a:solidFill>
                            <a:schemeClr val="accent1"/>
                          </a:solidFill>
                          <a:latin typeface="+mn-lt"/>
                          <a:ea typeface="+mn-ea"/>
                          <a:cs typeface="+mn-cs"/>
                        </a:rPr>
                        <a:t>4.</a:t>
                      </a:r>
                      <a:r>
                        <a:rPr lang="en-GB" sz="1050" dirty="0" smtClean="0"/>
                        <a:t> Full application</a:t>
                      </a:r>
                      <a:r>
                        <a:rPr lang="en-GB" sz="1050" baseline="0" dirty="0" smtClean="0"/>
                        <a:t> resulting in an offer</a:t>
                      </a:r>
                      <a:endParaRPr lang="en-GB" sz="1050" dirty="0"/>
                    </a:p>
                  </a:txBody>
                  <a:tcPr>
                    <a:noFill/>
                  </a:tcPr>
                </a:tc>
                <a:tc>
                  <a:txBody>
                    <a:bodyPr/>
                    <a:lstStyle/>
                    <a:p>
                      <a:endParaRPr lang="en-GB" sz="1050" dirty="0"/>
                    </a:p>
                  </a:txBody>
                  <a:tcPr>
                    <a:noFill/>
                  </a:tcPr>
                </a:tc>
                <a:tc>
                  <a:txBody>
                    <a:bodyPr/>
                    <a:lstStyle/>
                    <a:p>
                      <a:r>
                        <a:rPr lang="en-GB" sz="1050" b="1" kern="1200" dirty="0" smtClean="0">
                          <a:solidFill>
                            <a:schemeClr val="accent3"/>
                          </a:solidFill>
                          <a:latin typeface="+mn-lt"/>
                          <a:ea typeface="+mn-ea"/>
                          <a:cs typeface="+mn-cs"/>
                        </a:rPr>
                        <a:t>4.</a:t>
                      </a:r>
                      <a:r>
                        <a:rPr lang="en-GB" sz="1050" dirty="0" smtClean="0"/>
                        <a:t> Full application</a:t>
                      </a:r>
                      <a:r>
                        <a:rPr lang="en-GB" sz="1050" baseline="0" dirty="0" smtClean="0"/>
                        <a:t> resulting in an offer</a:t>
                      </a:r>
                      <a:endParaRPr lang="en-GB" sz="1050" dirty="0"/>
                    </a:p>
                  </a:txBody>
                  <a:tcPr>
                    <a:noFill/>
                  </a:tcPr>
                </a:tc>
              </a:tr>
              <a:tr h="479673">
                <a:tc>
                  <a:txBody>
                    <a:bodyPr/>
                    <a:lstStyle/>
                    <a:p>
                      <a:r>
                        <a:rPr lang="en-GB" sz="1050" b="1" kern="1200" dirty="0" smtClean="0">
                          <a:solidFill>
                            <a:schemeClr val="accent1"/>
                          </a:solidFill>
                          <a:latin typeface="+mn-lt"/>
                          <a:ea typeface="+mn-ea"/>
                          <a:cs typeface="+mn-cs"/>
                        </a:rPr>
                        <a:t>5.</a:t>
                      </a:r>
                      <a:r>
                        <a:rPr lang="en-GB" sz="1050" b="1" kern="1200" dirty="0" smtClean="0">
                          <a:solidFill>
                            <a:schemeClr val="accent2"/>
                          </a:solidFill>
                          <a:latin typeface="+mn-lt"/>
                          <a:ea typeface="+mn-ea"/>
                          <a:cs typeface="+mn-cs"/>
                        </a:rPr>
                        <a:t> </a:t>
                      </a:r>
                      <a:r>
                        <a:rPr lang="en-GB" sz="1050" dirty="0" smtClean="0"/>
                        <a:t>Offers resulting in a completion</a:t>
                      </a:r>
                      <a:endParaRPr lang="en-GB" sz="1050" dirty="0"/>
                    </a:p>
                  </a:txBody>
                  <a:tcPr>
                    <a:noFill/>
                  </a:tcPr>
                </a:tc>
                <a:tc>
                  <a:txBody>
                    <a:bodyPr/>
                    <a:lstStyle/>
                    <a:p>
                      <a:endParaRPr lang="en-GB" sz="1050" dirty="0"/>
                    </a:p>
                  </a:txBody>
                  <a:tcPr>
                    <a:noFill/>
                  </a:tcPr>
                </a:tc>
                <a:tc>
                  <a:txBody>
                    <a:bodyPr/>
                    <a:lstStyle/>
                    <a:p>
                      <a:r>
                        <a:rPr lang="en-GB" sz="1050" b="1" kern="1200" dirty="0" smtClean="0">
                          <a:solidFill>
                            <a:schemeClr val="accent3"/>
                          </a:solidFill>
                          <a:latin typeface="+mn-lt"/>
                          <a:ea typeface="+mn-ea"/>
                          <a:cs typeface="+mn-cs"/>
                        </a:rPr>
                        <a:t>5.</a:t>
                      </a:r>
                      <a:r>
                        <a:rPr lang="en-GB" sz="1050" b="1" kern="1200" dirty="0" smtClean="0">
                          <a:solidFill>
                            <a:schemeClr val="accent1"/>
                          </a:solidFill>
                          <a:latin typeface="+mn-lt"/>
                          <a:ea typeface="+mn-ea"/>
                          <a:cs typeface="+mn-cs"/>
                        </a:rPr>
                        <a:t> </a:t>
                      </a:r>
                      <a:r>
                        <a:rPr lang="en-GB" sz="1050" dirty="0" smtClean="0"/>
                        <a:t>Offers resulting in a completion</a:t>
                      </a:r>
                      <a:endParaRPr lang="en-GB" sz="1050" dirty="0"/>
                    </a:p>
                  </a:txBody>
                  <a:tcPr>
                    <a:noFill/>
                  </a:tcPr>
                </a:tc>
              </a:tr>
            </a:tbl>
          </a:graphicData>
        </a:graphic>
      </p:graphicFrame>
      <p:sp>
        <p:nvSpPr>
          <p:cNvPr id="2" name="Title 1"/>
          <p:cNvSpPr>
            <a:spLocks noGrp="1"/>
          </p:cNvSpPr>
          <p:nvPr>
            <p:ph type="title"/>
          </p:nvPr>
        </p:nvSpPr>
        <p:spPr>
          <a:xfrm>
            <a:off x="323850" y="267493"/>
            <a:ext cx="8496300" cy="575469"/>
          </a:xfrm>
        </p:spPr>
        <p:txBody>
          <a:bodyPr>
            <a:normAutofit/>
          </a:bodyPr>
          <a:lstStyle/>
          <a:p>
            <a:r>
              <a:rPr lang="en-GB" dirty="0"/>
              <a:t>Reminder of updated business flow (Q2 2017) </a:t>
            </a:r>
          </a:p>
        </p:txBody>
      </p:sp>
      <p:sp>
        <p:nvSpPr>
          <p:cNvPr id="4" name="Slide Number Placeholder 3"/>
          <p:cNvSpPr>
            <a:spLocks noGrp="1"/>
          </p:cNvSpPr>
          <p:nvPr>
            <p:ph type="sldNum" sz="quarter" idx="12"/>
          </p:nvPr>
        </p:nvSpPr>
        <p:spPr/>
        <p:txBody>
          <a:bodyPr/>
          <a:lstStyle/>
          <a:p>
            <a:fld id="{63515CFE-468B-A645-8B8D-335FF48585A6}" type="slidenum">
              <a:rPr lang="en-GB" smtClean="0"/>
              <a:pPr/>
              <a:t>6</a:t>
            </a:fld>
            <a:endParaRPr lang="en-GB" dirty="0"/>
          </a:p>
        </p:txBody>
      </p:sp>
      <p:sp>
        <p:nvSpPr>
          <p:cNvPr id="5" name="Content Placeholder 4"/>
          <p:cNvSpPr>
            <a:spLocks noGrp="1"/>
          </p:cNvSpPr>
          <p:nvPr>
            <p:ph sz="quarter" idx="13"/>
          </p:nvPr>
        </p:nvSpPr>
        <p:spPr>
          <a:xfrm>
            <a:off x="323850" y="987424"/>
            <a:ext cx="8496299" cy="3744565"/>
          </a:xfrm>
        </p:spPr>
        <p:txBody>
          <a:bodyPr/>
          <a:lstStyle/>
          <a:p>
            <a:r>
              <a:rPr lang="en-GB" dirty="0"/>
              <a:t>The business flow question set was updated in Q2 2017. This is the </a:t>
            </a:r>
            <a:r>
              <a:rPr lang="en-GB" dirty="0" smtClean="0"/>
              <a:t>fourth </a:t>
            </a:r>
            <a:r>
              <a:rPr lang="en-GB" dirty="0"/>
              <a:t>quarter for which we have data for the new business flow tracking Decision In Principle (DIP) to completion.</a:t>
            </a:r>
          </a:p>
        </p:txBody>
      </p:sp>
      <p:sp>
        <p:nvSpPr>
          <p:cNvPr id="8" name="Rectangle 7"/>
          <p:cNvSpPr/>
          <p:nvPr/>
        </p:nvSpPr>
        <p:spPr>
          <a:xfrm>
            <a:off x="1475656" y="1491630"/>
            <a:ext cx="2736304" cy="2880320"/>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ctangle 8"/>
          <p:cNvSpPr/>
          <p:nvPr/>
        </p:nvSpPr>
        <p:spPr>
          <a:xfrm>
            <a:off x="4788024" y="1491630"/>
            <a:ext cx="2736304" cy="2880320"/>
          </a:xfrm>
          <a:prstGeom prst="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91764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3850" y="915988"/>
            <a:ext cx="5112246" cy="1125140"/>
          </a:xfrm>
        </p:spPr>
        <p:txBody>
          <a:bodyPr/>
          <a:lstStyle/>
          <a:p>
            <a:r>
              <a:rPr lang="en-GB" dirty="0" smtClean="0"/>
              <a:t>Executive summary</a:t>
            </a:r>
            <a:endParaRPr lang="en-GB" dirty="0"/>
          </a:p>
        </p:txBody>
      </p:sp>
    </p:spTree>
    <p:extLst>
      <p:ext uri="{BB962C8B-B14F-4D97-AF65-F5344CB8AC3E}">
        <p14:creationId xmlns:p14="http://schemas.microsoft.com/office/powerpoint/2010/main" val="972389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3"/>
            <a:ext cx="8496300" cy="575469"/>
          </a:xfrm>
        </p:spPr>
        <p:txBody>
          <a:bodyPr>
            <a:normAutofit/>
          </a:bodyPr>
          <a:lstStyle/>
          <a:p>
            <a:r>
              <a:rPr lang="en-GB" dirty="0" smtClean="0"/>
              <a:t>Executive summary</a:t>
            </a:r>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8</a:t>
            </a:fld>
            <a:endParaRPr lang="en-GB" dirty="0"/>
          </a:p>
        </p:txBody>
      </p:sp>
      <p:sp>
        <p:nvSpPr>
          <p:cNvPr id="6" name="Rectangle 9"/>
          <p:cNvSpPr>
            <a:spLocks noChangeArrowheads="1"/>
          </p:cNvSpPr>
          <p:nvPr/>
        </p:nvSpPr>
        <p:spPr bwMode="auto">
          <a:xfrm>
            <a:off x="983139" y="1178093"/>
            <a:ext cx="3276000" cy="1508148"/>
          </a:xfrm>
          <a:prstGeom prst="rect">
            <a:avLst/>
          </a:prstGeom>
          <a:solidFill>
            <a:schemeClr val="bg1"/>
          </a:solidFill>
          <a:ln w="19050">
            <a:solidFill>
              <a:schemeClr val="tx1"/>
            </a:solidFill>
          </a:ln>
          <a:effectLst/>
          <a:extLst/>
        </p:spPr>
        <p:txBody>
          <a:bodyPr anchor="ctr"/>
          <a:lstStyle/>
          <a:p>
            <a:r>
              <a:rPr lang="en-GB" sz="1200" dirty="0" smtClean="0">
                <a:solidFill>
                  <a:schemeClr val="tx1"/>
                </a:solidFill>
              </a:rPr>
              <a:t>	Intermediary confidence edged up slightly in Q1, with fewer intermediaries saying they were ‘fairly confident’, and more saying they were ‘very confident’ in the outlook. Confidence was linked to strong levels of business as well as confidence in the strengths of their own firm.</a:t>
            </a:r>
            <a:endParaRPr lang="en-GB" sz="1200" dirty="0"/>
          </a:p>
        </p:txBody>
      </p:sp>
      <p:sp>
        <p:nvSpPr>
          <p:cNvPr id="7" name="Rectangle 9"/>
          <p:cNvSpPr>
            <a:spLocks noChangeArrowheads="1"/>
          </p:cNvSpPr>
          <p:nvPr/>
        </p:nvSpPr>
        <p:spPr bwMode="auto">
          <a:xfrm>
            <a:off x="4602018" y="1178093"/>
            <a:ext cx="3276000" cy="1508148"/>
          </a:xfrm>
          <a:prstGeom prst="rect">
            <a:avLst/>
          </a:prstGeom>
          <a:solidFill>
            <a:schemeClr val="bg1"/>
          </a:solidFill>
          <a:ln w="19050">
            <a:solidFill>
              <a:schemeClr val="tx1"/>
            </a:solidFill>
          </a:ln>
          <a:effectLst/>
          <a:extLst/>
        </p:spPr>
        <p:txBody>
          <a:bodyPr anchor="ctr"/>
          <a:lstStyle/>
          <a:p>
            <a:r>
              <a:rPr lang="en-GB" sz="1200" dirty="0">
                <a:solidFill>
                  <a:schemeClr val="tx1"/>
                </a:solidFill>
              </a:rPr>
              <a:t>	</a:t>
            </a:r>
            <a:r>
              <a:rPr lang="en-GB" sz="1200" dirty="0" smtClean="0"/>
              <a:t>Whilst the average number of DIPs increased slightly in Q1, overall business flows declined with lower conversion between DIP accept and full application, as well as lower conversion between offer and completion. </a:t>
            </a:r>
            <a:endParaRPr lang="en-GB" sz="1200" dirty="0"/>
          </a:p>
        </p:txBody>
      </p:sp>
      <p:sp>
        <p:nvSpPr>
          <p:cNvPr id="8" name="Rectangle 9"/>
          <p:cNvSpPr>
            <a:spLocks noChangeArrowheads="1"/>
          </p:cNvSpPr>
          <p:nvPr/>
        </p:nvSpPr>
        <p:spPr bwMode="auto">
          <a:xfrm>
            <a:off x="983139" y="3007818"/>
            <a:ext cx="3276000" cy="1508148"/>
          </a:xfrm>
          <a:prstGeom prst="rect">
            <a:avLst/>
          </a:prstGeom>
          <a:solidFill>
            <a:schemeClr val="bg1"/>
          </a:solidFill>
          <a:ln w="19050">
            <a:solidFill>
              <a:schemeClr val="tx1"/>
            </a:solidFill>
          </a:ln>
          <a:effectLst/>
          <a:extLst/>
        </p:spPr>
        <p:txBody>
          <a:bodyPr anchor="ctr"/>
          <a:lstStyle/>
          <a:p>
            <a:r>
              <a:rPr lang="en-GB" sz="1200" dirty="0">
                <a:solidFill>
                  <a:schemeClr val="tx1"/>
                </a:solidFill>
              </a:rPr>
              <a:t>	</a:t>
            </a:r>
            <a:r>
              <a:rPr lang="en-GB" sz="1200" dirty="0"/>
              <a:t> Overall </a:t>
            </a:r>
            <a:r>
              <a:rPr lang="en-GB" sz="1200" dirty="0" smtClean="0"/>
              <a:t>45% </a:t>
            </a:r>
            <a:r>
              <a:rPr lang="en-GB" sz="1200" dirty="0"/>
              <a:t>of DIPs resulted in a completion in </a:t>
            </a:r>
            <a:r>
              <a:rPr lang="en-GB" sz="1200" dirty="0" smtClean="0"/>
              <a:t>Q1 (vs. 50% in Q4). There were strong declines in the conversion among those dealing with specialist and mover mortgage cases.</a:t>
            </a:r>
            <a:endParaRPr lang="en-GB" sz="1200" dirty="0"/>
          </a:p>
        </p:txBody>
      </p:sp>
      <p:sp>
        <p:nvSpPr>
          <p:cNvPr id="9" name="Rectangle 9"/>
          <p:cNvSpPr>
            <a:spLocks noChangeArrowheads="1"/>
          </p:cNvSpPr>
          <p:nvPr/>
        </p:nvSpPr>
        <p:spPr bwMode="auto">
          <a:xfrm>
            <a:off x="4602018" y="3007818"/>
            <a:ext cx="3276000" cy="1508148"/>
          </a:xfrm>
          <a:prstGeom prst="rect">
            <a:avLst/>
          </a:prstGeom>
          <a:solidFill>
            <a:schemeClr val="bg1"/>
          </a:solidFill>
          <a:ln w="19050">
            <a:solidFill>
              <a:schemeClr val="tx1"/>
            </a:solidFill>
          </a:ln>
          <a:effectLst/>
          <a:extLst/>
        </p:spPr>
        <p:txBody>
          <a:bodyPr anchor="ctr"/>
          <a:lstStyle/>
          <a:p>
            <a:r>
              <a:rPr lang="en-GB" sz="1200" dirty="0">
                <a:solidFill>
                  <a:schemeClr val="tx1"/>
                </a:solidFill>
              </a:rPr>
              <a:t>	</a:t>
            </a:r>
            <a:r>
              <a:rPr lang="en-GB" sz="1200" dirty="0" smtClean="0">
                <a:solidFill>
                  <a:schemeClr val="tx1"/>
                </a:solidFill>
              </a:rPr>
              <a:t>Focussing in on the second half of the business flow, </a:t>
            </a:r>
            <a:r>
              <a:rPr lang="en-GB" sz="1200" dirty="0" smtClean="0"/>
              <a:t>72% of </a:t>
            </a:r>
            <a:r>
              <a:rPr lang="en-GB" sz="1200" dirty="0"/>
              <a:t>full applications resulted in a completion in </a:t>
            </a:r>
            <a:r>
              <a:rPr lang="en-GB" sz="1200" dirty="0" smtClean="0"/>
              <a:t>Q1 vs. 75% in Q4. Conversion was highest among those dealing with first time buyer cases. </a:t>
            </a:r>
            <a:endParaRPr lang="en-GB" sz="1200" dirty="0"/>
          </a:p>
        </p:txBody>
      </p:sp>
      <p:sp>
        <p:nvSpPr>
          <p:cNvPr id="10" name="AutoShape 15"/>
          <p:cNvSpPr>
            <a:spLocks noChangeArrowheads="1"/>
          </p:cNvSpPr>
          <p:nvPr/>
        </p:nvSpPr>
        <p:spPr bwMode="auto">
          <a:xfrm>
            <a:off x="971600" y="980093"/>
            <a:ext cx="612000" cy="396000"/>
          </a:xfrm>
          <a:prstGeom prst="homePlat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2000" b="1" dirty="0" smtClean="0">
                <a:solidFill>
                  <a:schemeClr val="bg1"/>
                </a:solidFill>
                <a:ea typeface="ＭＳ Ｐゴシック" pitchFamily="1" charset="-128"/>
              </a:rPr>
              <a:t>1.</a:t>
            </a:r>
            <a:endParaRPr lang="en-US" sz="2000" b="1" dirty="0">
              <a:solidFill>
                <a:schemeClr val="bg1"/>
              </a:solidFill>
              <a:ea typeface="ＭＳ Ｐゴシック" pitchFamily="1" charset="-128"/>
            </a:endParaRPr>
          </a:p>
        </p:txBody>
      </p:sp>
      <p:sp>
        <p:nvSpPr>
          <p:cNvPr id="11" name="AutoShape 15"/>
          <p:cNvSpPr>
            <a:spLocks noChangeArrowheads="1"/>
          </p:cNvSpPr>
          <p:nvPr/>
        </p:nvSpPr>
        <p:spPr bwMode="auto">
          <a:xfrm>
            <a:off x="4581838" y="980093"/>
            <a:ext cx="612000" cy="396000"/>
          </a:xfrm>
          <a:prstGeom prst="homePlat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2000" b="1" dirty="0" smtClean="0">
                <a:solidFill>
                  <a:schemeClr val="bg1"/>
                </a:solidFill>
                <a:ea typeface="ＭＳ Ｐゴシック" pitchFamily="1" charset="-128"/>
              </a:rPr>
              <a:t>2.</a:t>
            </a:r>
            <a:endParaRPr lang="en-US" sz="2000" b="1" dirty="0">
              <a:solidFill>
                <a:schemeClr val="bg1"/>
              </a:solidFill>
              <a:ea typeface="ＭＳ Ｐゴシック" pitchFamily="1" charset="-128"/>
            </a:endParaRPr>
          </a:p>
        </p:txBody>
      </p:sp>
      <p:sp>
        <p:nvSpPr>
          <p:cNvPr id="12" name="AutoShape 15"/>
          <p:cNvSpPr>
            <a:spLocks noChangeArrowheads="1"/>
          </p:cNvSpPr>
          <p:nvPr/>
        </p:nvSpPr>
        <p:spPr bwMode="auto">
          <a:xfrm>
            <a:off x="971600" y="2809818"/>
            <a:ext cx="612000" cy="396000"/>
          </a:xfrm>
          <a:prstGeom prst="homePlat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2000" b="1" dirty="0" smtClean="0">
                <a:solidFill>
                  <a:schemeClr val="bg1"/>
                </a:solidFill>
                <a:ea typeface="ＭＳ Ｐゴシック" pitchFamily="1" charset="-128"/>
              </a:rPr>
              <a:t>3.</a:t>
            </a:r>
            <a:endParaRPr lang="en-US" sz="2000" b="1" dirty="0">
              <a:solidFill>
                <a:schemeClr val="bg1"/>
              </a:solidFill>
              <a:ea typeface="ＭＳ Ｐゴシック" pitchFamily="1" charset="-128"/>
            </a:endParaRPr>
          </a:p>
        </p:txBody>
      </p:sp>
      <p:sp>
        <p:nvSpPr>
          <p:cNvPr id="13" name="AutoShape 15"/>
          <p:cNvSpPr>
            <a:spLocks noChangeArrowheads="1"/>
          </p:cNvSpPr>
          <p:nvPr/>
        </p:nvSpPr>
        <p:spPr bwMode="auto">
          <a:xfrm>
            <a:off x="4581838" y="2809818"/>
            <a:ext cx="612000" cy="396000"/>
          </a:xfrm>
          <a:prstGeom prst="homePlat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2000" b="1" dirty="0" smtClean="0">
                <a:solidFill>
                  <a:schemeClr val="bg1"/>
                </a:solidFill>
                <a:ea typeface="ＭＳ Ｐゴシック" pitchFamily="1" charset="-128"/>
              </a:rPr>
              <a:t>4.</a:t>
            </a:r>
            <a:endParaRPr lang="en-US" sz="2000" b="1" dirty="0">
              <a:solidFill>
                <a:schemeClr val="bg1"/>
              </a:solidFill>
              <a:ea typeface="ＭＳ Ｐゴシック" pitchFamily="1" charset="-128"/>
            </a:endParaRPr>
          </a:p>
        </p:txBody>
      </p:sp>
    </p:spTree>
    <p:extLst>
      <p:ext uri="{BB962C8B-B14F-4D97-AF65-F5344CB8AC3E}">
        <p14:creationId xmlns:p14="http://schemas.microsoft.com/office/powerpoint/2010/main" val="306851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3850" y="915988"/>
            <a:ext cx="5112246" cy="1125140"/>
          </a:xfrm>
        </p:spPr>
        <p:txBody>
          <a:bodyPr/>
          <a:lstStyle/>
          <a:p>
            <a:r>
              <a:rPr lang="en-GB" dirty="0" smtClean="0"/>
              <a:t>Business volumes and confidence</a:t>
            </a:r>
            <a:endParaRPr lang="en-GB" dirty="0"/>
          </a:p>
        </p:txBody>
      </p:sp>
    </p:spTree>
    <p:extLst>
      <p:ext uri="{BB962C8B-B14F-4D97-AF65-F5344CB8AC3E}">
        <p14:creationId xmlns:p14="http://schemas.microsoft.com/office/powerpoint/2010/main" val="1081595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DRC Report Template_2017_FINAL">
  <a:themeElements>
    <a:clrScheme name="BDRC Report Theme">
      <a:dk1>
        <a:srgbClr val="4A5B73"/>
      </a:dk1>
      <a:lt1>
        <a:srgbClr val="FFFFFF"/>
      </a:lt1>
      <a:dk2>
        <a:srgbClr val="808080"/>
      </a:dk2>
      <a:lt2>
        <a:srgbClr val="E7E6E6"/>
      </a:lt2>
      <a:accent1>
        <a:srgbClr val="3BC3FF"/>
      </a:accent1>
      <a:accent2>
        <a:srgbClr val="6B9FC9"/>
      </a:accent2>
      <a:accent3>
        <a:srgbClr val="EB174F"/>
      </a:accent3>
      <a:accent4>
        <a:srgbClr val="7A5CEA"/>
      </a:accent4>
      <a:accent5>
        <a:srgbClr val="058BAA"/>
      </a:accent5>
      <a:accent6>
        <a:srgbClr val="1CDFBE"/>
      </a:accent6>
      <a:hlink>
        <a:srgbClr val="7DA9E8"/>
      </a:hlink>
      <a:folHlink>
        <a:srgbClr val="000000"/>
      </a:folHlink>
    </a:clrScheme>
    <a:fontScheme name="BDRC Report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6079</TotalTime>
  <Words>3078</Words>
  <Application>Microsoft Office PowerPoint</Application>
  <PresentationFormat>On-screen Show (16:9)</PresentationFormat>
  <Paragraphs>498</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BDRC Report Template_2017_FINAL</vt:lpstr>
      <vt:lpstr>PowerPoint Presentation</vt:lpstr>
      <vt:lpstr>Agenda</vt:lpstr>
      <vt:lpstr>PowerPoint Presentation</vt:lpstr>
      <vt:lpstr>Background &amp; methodology</vt:lpstr>
      <vt:lpstr>Reminder of updated business categorisation (Q4 2017)</vt:lpstr>
      <vt:lpstr>Reminder of updated business flow (Q2 2017) </vt:lpstr>
      <vt:lpstr>PowerPoint Presentation</vt:lpstr>
      <vt:lpstr>Executive summary</vt:lpstr>
      <vt:lpstr>PowerPoint Presentation</vt:lpstr>
      <vt:lpstr>Claimed volumes of mortgage cases, per year</vt:lpstr>
      <vt:lpstr>Confidence in business outlook…</vt:lpstr>
      <vt:lpstr>Net* intermediary confidence trends</vt:lpstr>
      <vt:lpstr>Q1 2018: Positive reasons for felt level of confidence</vt:lpstr>
      <vt:lpstr>Q1 2018: Negative reasons for felt confidence in own business</vt:lpstr>
      <vt:lpstr>Reasons for felt level of confidence in own business</vt:lpstr>
      <vt:lpstr>PowerPoint Presentation</vt:lpstr>
      <vt:lpstr>Average number of DIPs in last 3 months</vt:lpstr>
      <vt:lpstr>Average number of DIPs – By business</vt:lpstr>
      <vt:lpstr>DIPs resulting in a DIP accept (%)</vt:lpstr>
      <vt:lpstr>DIPs resulting in a DIP accept (%) – By business</vt:lpstr>
      <vt:lpstr>DIP accepts resulting in a full application (%)</vt:lpstr>
      <vt:lpstr>DIP accepts resulting in a full application (%) – By business</vt:lpstr>
      <vt:lpstr>Full applications resulting in an offer (%)</vt:lpstr>
      <vt:lpstr>Full applications to offer (%) – By business</vt:lpstr>
      <vt:lpstr>Offers resulting in a completion (%)</vt:lpstr>
      <vt:lpstr>Offers resulting in a completion (%) – By business</vt:lpstr>
      <vt:lpstr>Conversion from DIP to completion</vt:lpstr>
      <vt:lpstr>Conversion from DIP to completion by business</vt:lpstr>
      <vt:lpstr>Conversion from full application to completion</vt:lpstr>
      <vt:lpstr>Conversion from full application to completion (%)</vt:lpstr>
      <vt:lpstr>Conversion from full application to completion by business</vt:lpstr>
      <vt:lpstr>Any questions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Juan-Mei Banh</dc:creator>
  <cp:lastModifiedBy>Sam Burton</cp:lastModifiedBy>
  <cp:revision>776</cp:revision>
  <cp:lastPrinted>2018-04-25T08:37:44Z</cp:lastPrinted>
  <dcterms:created xsi:type="dcterms:W3CDTF">2017-09-04T09:59:04Z</dcterms:created>
  <dcterms:modified xsi:type="dcterms:W3CDTF">2018-04-30T09:02:56Z</dcterms:modified>
</cp:coreProperties>
</file>