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581" r:id="rId2"/>
    <p:sldId id="280" r:id="rId3"/>
    <p:sldId id="583" r:id="rId4"/>
    <p:sldId id="643" r:id="rId5"/>
    <p:sldId id="644" r:id="rId6"/>
    <p:sldId id="645" r:id="rId7"/>
    <p:sldId id="646" r:id="rId8"/>
    <p:sldId id="647" r:id="rId9"/>
    <p:sldId id="648" r:id="rId10"/>
    <p:sldId id="649" r:id="rId11"/>
    <p:sldId id="650" r:id="rId12"/>
    <p:sldId id="651" r:id="rId13"/>
    <p:sldId id="672" r:id="rId14"/>
    <p:sldId id="673" r:id="rId15"/>
    <p:sldId id="674" r:id="rId16"/>
    <p:sldId id="654" r:id="rId17"/>
    <p:sldId id="655" r:id="rId18"/>
    <p:sldId id="656" r:id="rId19"/>
    <p:sldId id="657" r:id="rId20"/>
    <p:sldId id="658" r:id="rId21"/>
    <p:sldId id="659" r:id="rId22"/>
    <p:sldId id="660" r:id="rId23"/>
    <p:sldId id="661" r:id="rId24"/>
    <p:sldId id="662" r:id="rId25"/>
    <p:sldId id="675" r:id="rId26"/>
    <p:sldId id="676" r:id="rId27"/>
    <p:sldId id="665" r:id="rId28"/>
    <p:sldId id="666" r:id="rId29"/>
    <p:sldId id="667" r:id="rId30"/>
    <p:sldId id="668" r:id="rId31"/>
    <p:sldId id="669" r:id="rId32"/>
    <p:sldId id="670" r:id="rId3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p15:clr>
            <a:srgbClr val="A4A3A4"/>
          </p15:clr>
        </p15:guide>
        <p15:guide id="2" orient="horz" pos="169">
          <p15:clr>
            <a:srgbClr val="A4A3A4"/>
          </p15:clr>
        </p15:guide>
        <p15:guide id="3" orient="horz" pos="3162">
          <p15:clr>
            <a:srgbClr val="A4A3A4"/>
          </p15:clr>
        </p15:guide>
        <p15:guide id="4" orient="horz" pos="350">
          <p15:clr>
            <a:srgbClr val="A4A3A4"/>
          </p15:clr>
        </p15:guide>
        <p15:guide id="5" orient="horz" pos="577">
          <p15:clr>
            <a:srgbClr val="A4A3A4"/>
          </p15:clr>
        </p15:guide>
        <p15:guide id="6" orient="horz" pos="2981">
          <p15:clr>
            <a:srgbClr val="A4A3A4"/>
          </p15:clr>
        </p15:guide>
        <p15:guide id="7" pos="204">
          <p15:clr>
            <a:srgbClr val="A4A3A4"/>
          </p15:clr>
        </p15:guide>
        <p15:guide id="8" pos="5556">
          <p15:clr>
            <a:srgbClr val="A4A3A4"/>
          </p15:clr>
        </p15:guide>
        <p15:guide id="9" orient="horz" pos="531">
          <p15:clr>
            <a:srgbClr val="A4A3A4"/>
          </p15:clr>
        </p15:guide>
        <p15:guide id="10" orient="horz" pos="622">
          <p15:clr>
            <a:srgbClr val="A4A3A4"/>
          </p15:clr>
        </p15:guide>
        <p15:guide id="11" orient="horz" pos="28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B73"/>
    <a:srgbClr val="EB174F"/>
    <a:srgbClr val="6B9FC9"/>
    <a:srgbClr val="3BC3FF"/>
    <a:srgbClr val="A50021"/>
    <a:srgbClr val="080808"/>
    <a:srgbClr val="1CDFBE"/>
    <a:srgbClr val="058BAA"/>
    <a:srgbClr val="7A5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4676"/>
  </p:normalViewPr>
  <p:slideViewPr>
    <p:cSldViewPr>
      <p:cViewPr varScale="1">
        <p:scale>
          <a:sx n="135" d="100"/>
          <a:sy n="135" d="100"/>
        </p:scale>
        <p:origin x="536" y="168"/>
      </p:cViewPr>
      <p:guideLst>
        <p:guide orient="horz" pos="3026"/>
        <p:guide orient="horz" pos="169"/>
        <p:guide orient="horz" pos="3162"/>
        <p:guide orient="horz" pos="350"/>
        <p:guide orient="horz" pos="577"/>
        <p:guide orient="horz" pos="2981"/>
        <p:guide pos="204"/>
        <p:guide pos="5556"/>
        <p:guide orient="horz" pos="531"/>
        <p:guide orient="horz" pos="622"/>
        <p:guide orient="horz" pos="2845"/>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92" d="100"/>
          <a:sy n="92" d="100"/>
        </p:scale>
        <p:origin x="-3780" y="-12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25504851445131"/>
          <c:y val="3.7405004949910316E-2"/>
          <c:w val="0.37042108808959517"/>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1"/>
              </a:solidFill>
            </c:spPr>
            <c:extLst>
              <c:ext xmlns:c16="http://schemas.microsoft.com/office/drawing/2014/chart" uri="{C3380CC4-5D6E-409C-BE32-E72D297353CC}">
                <c16:uniqueId val="{00000001-1342-B141-90E1-4649311088F9}"/>
              </c:ext>
            </c:extLst>
          </c:dPt>
          <c:dPt>
            <c:idx val="5"/>
            <c:invertIfNegative val="0"/>
            <c:bubble3D val="0"/>
            <c:spPr>
              <a:solidFill>
                <a:schemeClr val="accent1"/>
              </a:solidFill>
            </c:spPr>
            <c:extLst>
              <c:ext xmlns:c16="http://schemas.microsoft.com/office/drawing/2014/chart" uri="{C3380CC4-5D6E-409C-BE32-E72D297353CC}">
                <c16:uniqueId val="{00000003-1342-B141-90E1-4649311088F9}"/>
              </c:ext>
            </c:extLst>
          </c:dPt>
          <c:dPt>
            <c:idx val="6"/>
            <c:invertIfNegative val="0"/>
            <c:bubble3D val="0"/>
            <c:spPr>
              <a:solidFill>
                <a:schemeClr val="accent1"/>
              </a:solidFill>
            </c:spPr>
            <c:extLst>
              <c:ext xmlns:c16="http://schemas.microsoft.com/office/drawing/2014/chart" uri="{C3380CC4-5D6E-409C-BE32-E72D297353CC}">
                <c16:uniqueId val="{00000005-1342-B141-90E1-4649311088F9}"/>
              </c:ext>
            </c:extLst>
          </c:dPt>
          <c:dPt>
            <c:idx val="8"/>
            <c:invertIfNegative val="0"/>
            <c:bubble3D val="0"/>
            <c:spPr>
              <a:solidFill>
                <a:schemeClr val="accent4"/>
              </a:solidFill>
            </c:spPr>
            <c:extLst>
              <c:ext xmlns:c16="http://schemas.microsoft.com/office/drawing/2014/chart" uri="{C3380CC4-5D6E-409C-BE32-E72D297353CC}">
                <c16:uniqueId val="{00000007-1342-B141-90E1-4649311088F9}"/>
              </c:ext>
            </c:extLst>
          </c:dPt>
          <c:dPt>
            <c:idx val="9"/>
            <c:invertIfNegative val="0"/>
            <c:bubble3D val="0"/>
            <c:spPr>
              <a:solidFill>
                <a:schemeClr val="accent4"/>
              </a:solidFill>
            </c:spPr>
            <c:extLst>
              <c:ext xmlns:c16="http://schemas.microsoft.com/office/drawing/2014/chart" uri="{C3380CC4-5D6E-409C-BE32-E72D297353CC}">
                <c16:uniqueId val="{00000009-1342-B141-90E1-4649311088F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25</c:v>
                </c:pt>
                <c:pt idx="1">
                  <c:v>24</c:v>
                </c:pt>
                <c:pt idx="2">
                  <c:v>21</c:v>
                </c:pt>
                <c:pt idx="4">
                  <c:v>15</c:v>
                </c:pt>
                <c:pt idx="5">
                  <c:v>8</c:v>
                </c:pt>
                <c:pt idx="6">
                  <c:v>3</c:v>
                </c:pt>
                <c:pt idx="8">
                  <c:v>3</c:v>
                </c:pt>
                <c:pt idx="9">
                  <c:v>3</c:v>
                </c:pt>
              </c:numCache>
            </c:numRef>
          </c:val>
          <c:extLst>
            <c:ext xmlns:c16="http://schemas.microsoft.com/office/drawing/2014/chart" uri="{C3380CC4-5D6E-409C-BE32-E72D297353CC}">
              <c16:uniqueId val="{0000000A-1342-B141-90E1-4649311088F9}"/>
            </c:ext>
          </c:extLst>
        </c:ser>
        <c:dLbls>
          <c:showLegendKey val="0"/>
          <c:showVal val="0"/>
          <c:showCatName val="0"/>
          <c:showSerName val="0"/>
          <c:showPercent val="0"/>
          <c:showBubbleSize val="0"/>
        </c:dLbls>
        <c:gapWidth val="70"/>
        <c:axId val="134214016"/>
        <c:axId val="134215552"/>
      </c:barChart>
      <c:catAx>
        <c:axId val="134214016"/>
        <c:scaling>
          <c:orientation val="maxMin"/>
        </c:scaling>
        <c:delete val="0"/>
        <c:axPos val="l"/>
        <c:numFmt formatCode="General" sourceLinked="0"/>
        <c:majorTickMark val="out"/>
        <c:minorTickMark val="none"/>
        <c:tickLblPos val="nextTo"/>
        <c:spPr>
          <a:ln>
            <a:noFill/>
          </a:ln>
        </c:spPr>
        <c:txPr>
          <a:bodyPr/>
          <a:lstStyle/>
          <a:p>
            <a:pPr>
              <a:defRPr sz="1100"/>
            </a:pPr>
            <a:endParaRPr lang="en-US"/>
          </a:p>
        </c:txPr>
        <c:crossAx val="134215552"/>
        <c:crosses val="autoZero"/>
        <c:auto val="1"/>
        <c:lblAlgn val="ctr"/>
        <c:lblOffset val="100"/>
        <c:noMultiLvlLbl val="0"/>
      </c:catAx>
      <c:valAx>
        <c:axId val="134215552"/>
        <c:scaling>
          <c:orientation val="minMax"/>
        </c:scaling>
        <c:delete val="1"/>
        <c:axPos val="t"/>
        <c:numFmt formatCode="General" sourceLinked="1"/>
        <c:majorTickMark val="out"/>
        <c:minorTickMark val="none"/>
        <c:tickLblPos val="nextTo"/>
        <c:crossAx val="134214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84</c:v>
                </c:pt>
                <c:pt idx="2">
                  <c:v>85</c:v>
                </c:pt>
                <c:pt idx="3">
                  <c:v>83</c:v>
                </c:pt>
                <c:pt idx="5" formatCode="0">
                  <c:v>86</c:v>
                </c:pt>
                <c:pt idx="6" formatCode="0">
                  <c:v>86</c:v>
                </c:pt>
                <c:pt idx="7" formatCode="0">
                  <c:v>80</c:v>
                </c:pt>
                <c:pt idx="8" formatCode="0">
                  <c:v>87</c:v>
                </c:pt>
                <c:pt idx="10" formatCode="0">
                  <c:v>82</c:v>
                </c:pt>
                <c:pt idx="11" formatCode="0">
                  <c:v>84</c:v>
                </c:pt>
                <c:pt idx="12" formatCode="0">
                  <c:v>85</c:v>
                </c:pt>
                <c:pt idx="13" formatCode="0">
                  <c:v>84</c:v>
                </c:pt>
                <c:pt idx="14" formatCode="0">
                  <c:v>84</c:v>
                </c:pt>
              </c:numCache>
            </c:numRef>
          </c:val>
          <c:extLst>
            <c:ext xmlns:c16="http://schemas.microsoft.com/office/drawing/2014/chart" uri="{C3380CC4-5D6E-409C-BE32-E72D297353CC}">
              <c16:uniqueId val="{00000000-BE3C-B947-A755-43556A376107}"/>
            </c:ext>
          </c:extLst>
        </c:ser>
        <c:dLbls>
          <c:showLegendKey val="0"/>
          <c:showVal val="0"/>
          <c:showCatName val="0"/>
          <c:showSerName val="0"/>
          <c:showPercent val="0"/>
          <c:showBubbleSize val="0"/>
        </c:dLbls>
        <c:gapWidth val="40"/>
        <c:axId val="113231744"/>
        <c:axId val="113230208"/>
      </c:barChart>
      <c:valAx>
        <c:axId val="113230208"/>
        <c:scaling>
          <c:orientation val="minMax"/>
          <c:max val="120"/>
          <c:min val="0"/>
        </c:scaling>
        <c:delete val="1"/>
        <c:axPos val="b"/>
        <c:numFmt formatCode="General" sourceLinked="1"/>
        <c:majorTickMark val="out"/>
        <c:minorTickMark val="none"/>
        <c:tickLblPos val="nextTo"/>
        <c:crossAx val="113231744"/>
        <c:crosses val="max"/>
        <c:crossBetween val="between"/>
      </c:valAx>
      <c:catAx>
        <c:axId val="113231744"/>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1323020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BCD-774F-9A67-521F63FE38B0}"/>
                </c:ext>
              </c:extLst>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BCD-774F-9A67-521F63FE38B0}"/>
                </c:ext>
              </c:extLst>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Sheet1!$A$18:$A$32</c:f>
              <c:strCache>
                <c:ptCount val="15"/>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strCache>
            </c:strRef>
          </c:cat>
          <c:val>
            <c:numRef>
              <c:f>Sheet1!$B$18:$B$32</c:f>
              <c:numCache>
                <c:formatCode>General</c:formatCode>
                <c:ptCount val="15"/>
                <c:pt idx="0">
                  <c:v>80</c:v>
                </c:pt>
                <c:pt idx="1">
                  <c:v>81</c:v>
                </c:pt>
                <c:pt idx="2">
                  <c:v>82</c:v>
                </c:pt>
                <c:pt idx="3">
                  <c:v>81</c:v>
                </c:pt>
                <c:pt idx="4">
                  <c:v>81</c:v>
                </c:pt>
                <c:pt idx="5">
                  <c:v>81</c:v>
                </c:pt>
                <c:pt idx="6">
                  <c:v>82</c:v>
                </c:pt>
                <c:pt idx="7">
                  <c:v>79</c:v>
                </c:pt>
                <c:pt idx="8">
                  <c:v>80</c:v>
                </c:pt>
                <c:pt idx="9">
                  <c:v>78</c:v>
                </c:pt>
                <c:pt idx="10">
                  <c:v>77</c:v>
                </c:pt>
                <c:pt idx="11">
                  <c:v>74</c:v>
                </c:pt>
                <c:pt idx="12">
                  <c:v>83</c:v>
                </c:pt>
                <c:pt idx="13">
                  <c:v>85</c:v>
                </c:pt>
                <c:pt idx="14">
                  <c:v>82</c:v>
                </c:pt>
              </c:numCache>
            </c:numRef>
          </c:val>
          <c:extLst>
            <c:ext xmlns:c16="http://schemas.microsoft.com/office/drawing/2014/chart" uri="{C3380CC4-5D6E-409C-BE32-E72D297353CC}">
              <c16:uniqueId val="{00000002-6BCD-774F-9A67-521F63FE38B0}"/>
            </c:ext>
          </c:extLst>
        </c:ser>
        <c:dLbls>
          <c:showLegendKey val="0"/>
          <c:showVal val="0"/>
          <c:showCatName val="0"/>
          <c:showSerName val="0"/>
          <c:showPercent val="0"/>
          <c:showBubbleSize val="0"/>
        </c:dLbls>
        <c:gapWidth val="40"/>
        <c:axId val="117111040"/>
        <c:axId val="117112832"/>
      </c:barChart>
      <c:catAx>
        <c:axId val="117111040"/>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117112832"/>
        <c:crosses val="autoZero"/>
        <c:auto val="1"/>
        <c:lblAlgn val="ctr"/>
        <c:lblOffset val="100"/>
        <c:noMultiLvlLbl val="0"/>
      </c:catAx>
      <c:valAx>
        <c:axId val="117112832"/>
        <c:scaling>
          <c:orientation val="minMax"/>
          <c:max val="100"/>
          <c:min val="0"/>
        </c:scaling>
        <c:delete val="1"/>
        <c:axPos val="l"/>
        <c:numFmt formatCode="General" sourceLinked="1"/>
        <c:majorTickMark val="out"/>
        <c:minorTickMark val="none"/>
        <c:tickLblPos val="nextTo"/>
        <c:crossAx val="117111040"/>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84</c:v>
                </c:pt>
                <c:pt idx="2">
                  <c:v>86</c:v>
                </c:pt>
                <c:pt idx="3">
                  <c:v>82</c:v>
                </c:pt>
                <c:pt idx="5" formatCode="0">
                  <c:v>86</c:v>
                </c:pt>
                <c:pt idx="6" formatCode="0">
                  <c:v>83</c:v>
                </c:pt>
                <c:pt idx="7" formatCode="0">
                  <c:v>77</c:v>
                </c:pt>
                <c:pt idx="8" formatCode="0">
                  <c:v>91</c:v>
                </c:pt>
                <c:pt idx="10" formatCode="0">
                  <c:v>82</c:v>
                </c:pt>
                <c:pt idx="11" formatCode="0">
                  <c:v>84</c:v>
                </c:pt>
                <c:pt idx="12" formatCode="0">
                  <c:v>84</c:v>
                </c:pt>
                <c:pt idx="13" formatCode="0">
                  <c:v>84</c:v>
                </c:pt>
                <c:pt idx="14" formatCode="0">
                  <c:v>85</c:v>
                </c:pt>
              </c:numCache>
            </c:numRef>
          </c:val>
          <c:extLst>
            <c:ext xmlns:c16="http://schemas.microsoft.com/office/drawing/2014/chart" uri="{C3380CC4-5D6E-409C-BE32-E72D297353CC}">
              <c16:uniqueId val="{00000000-E96A-344E-9005-3A79FAA1BB93}"/>
            </c:ext>
          </c:extLst>
        </c:ser>
        <c:dLbls>
          <c:showLegendKey val="0"/>
          <c:showVal val="0"/>
          <c:showCatName val="0"/>
          <c:showSerName val="0"/>
          <c:showPercent val="0"/>
          <c:showBubbleSize val="0"/>
        </c:dLbls>
        <c:gapWidth val="40"/>
        <c:axId val="117177728"/>
        <c:axId val="117176192"/>
      </c:barChart>
      <c:valAx>
        <c:axId val="117176192"/>
        <c:scaling>
          <c:orientation val="minMax"/>
          <c:max val="120"/>
          <c:min val="0"/>
        </c:scaling>
        <c:delete val="1"/>
        <c:axPos val="b"/>
        <c:numFmt formatCode="General" sourceLinked="1"/>
        <c:majorTickMark val="out"/>
        <c:minorTickMark val="none"/>
        <c:tickLblPos val="nextTo"/>
        <c:crossAx val="117177728"/>
        <c:crosses val="max"/>
        <c:crossBetween val="between"/>
      </c:valAx>
      <c:catAx>
        <c:axId val="117177728"/>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1717619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86A-DE4B-89D4-87D843F18900}"/>
                </c:ext>
              </c:extLst>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86A-DE4B-89D4-87D843F18900}"/>
                </c:ext>
              </c:extLst>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31"/>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pt idx="28">
                  <c:v>April</c:v>
                </c:pt>
                <c:pt idx="29">
                  <c:v>May</c:v>
                </c:pt>
                <c:pt idx="30">
                  <c:v>Jun</c:v>
                </c:pt>
              </c:strCache>
            </c:strRef>
          </c:cat>
          <c:val>
            <c:numRef>
              <c:f>Sheet1!$B$2:$B$32</c:f>
              <c:numCache>
                <c:formatCode>General</c:formatCode>
                <c:ptCount val="31"/>
                <c:pt idx="0">
                  <c:v>74</c:v>
                </c:pt>
                <c:pt idx="1">
                  <c:v>73</c:v>
                </c:pt>
                <c:pt idx="2">
                  <c:v>81</c:v>
                </c:pt>
                <c:pt idx="3">
                  <c:v>75</c:v>
                </c:pt>
                <c:pt idx="4">
                  <c:v>75</c:v>
                </c:pt>
                <c:pt idx="5">
                  <c:v>71</c:v>
                </c:pt>
                <c:pt idx="6">
                  <c:v>78</c:v>
                </c:pt>
                <c:pt idx="7">
                  <c:v>69</c:v>
                </c:pt>
                <c:pt idx="8">
                  <c:v>79</c:v>
                </c:pt>
                <c:pt idx="9">
                  <c:v>77</c:v>
                </c:pt>
                <c:pt idx="10">
                  <c:v>79</c:v>
                </c:pt>
                <c:pt idx="11">
                  <c:v>80</c:v>
                </c:pt>
                <c:pt idx="12">
                  <c:v>85</c:v>
                </c:pt>
                <c:pt idx="13">
                  <c:v>83</c:v>
                </c:pt>
                <c:pt idx="14">
                  <c:v>85</c:v>
                </c:pt>
                <c:pt idx="15">
                  <c:v>86</c:v>
                </c:pt>
                <c:pt idx="16">
                  <c:v>88</c:v>
                </c:pt>
                <c:pt idx="17">
                  <c:v>86</c:v>
                </c:pt>
                <c:pt idx="18">
                  <c:v>89</c:v>
                </c:pt>
                <c:pt idx="19">
                  <c:v>87</c:v>
                </c:pt>
                <c:pt idx="20">
                  <c:v>88</c:v>
                </c:pt>
                <c:pt idx="21">
                  <c:v>90</c:v>
                </c:pt>
                <c:pt idx="22">
                  <c:v>89</c:v>
                </c:pt>
                <c:pt idx="23">
                  <c:v>88</c:v>
                </c:pt>
                <c:pt idx="24">
                  <c:v>86</c:v>
                </c:pt>
                <c:pt idx="25">
                  <c:v>88</c:v>
                </c:pt>
                <c:pt idx="26">
                  <c:v>88</c:v>
                </c:pt>
                <c:pt idx="27">
                  <c:v>87</c:v>
                </c:pt>
                <c:pt idx="28">
                  <c:v>88</c:v>
                </c:pt>
                <c:pt idx="29">
                  <c:v>89</c:v>
                </c:pt>
                <c:pt idx="30">
                  <c:v>86</c:v>
                </c:pt>
              </c:numCache>
            </c:numRef>
          </c:val>
          <c:extLst>
            <c:ext xmlns:c16="http://schemas.microsoft.com/office/drawing/2014/chart" uri="{C3380CC4-5D6E-409C-BE32-E72D297353CC}">
              <c16:uniqueId val="{00000002-E86A-DE4B-89D4-87D843F18900}"/>
            </c:ext>
          </c:extLst>
        </c:ser>
        <c:dLbls>
          <c:showLegendKey val="0"/>
          <c:showVal val="0"/>
          <c:showCatName val="0"/>
          <c:showSerName val="0"/>
          <c:showPercent val="0"/>
          <c:showBubbleSize val="0"/>
        </c:dLbls>
        <c:gapWidth val="40"/>
        <c:axId val="134693248"/>
        <c:axId val="134694784"/>
      </c:barChart>
      <c:catAx>
        <c:axId val="134693248"/>
        <c:scaling>
          <c:orientation val="minMax"/>
        </c:scaling>
        <c:delete val="0"/>
        <c:axPos val="b"/>
        <c:numFmt formatCode="General" sourceLinked="0"/>
        <c:majorTickMark val="out"/>
        <c:minorTickMark val="none"/>
        <c:tickLblPos val="nextTo"/>
        <c:spPr>
          <a:ln>
            <a:noFill/>
          </a:ln>
        </c:spPr>
        <c:txPr>
          <a:bodyPr/>
          <a:lstStyle/>
          <a:p>
            <a:pPr>
              <a:defRPr sz="1050"/>
            </a:pPr>
            <a:endParaRPr lang="en-US"/>
          </a:p>
        </c:txPr>
        <c:crossAx val="134694784"/>
        <c:crosses val="autoZero"/>
        <c:auto val="1"/>
        <c:lblAlgn val="ctr"/>
        <c:lblOffset val="100"/>
        <c:noMultiLvlLbl val="0"/>
      </c:catAx>
      <c:valAx>
        <c:axId val="134694784"/>
        <c:scaling>
          <c:orientation val="minMax"/>
          <c:max val="100"/>
          <c:min val="0"/>
        </c:scaling>
        <c:delete val="1"/>
        <c:axPos val="l"/>
        <c:numFmt formatCode="General" sourceLinked="1"/>
        <c:majorTickMark val="out"/>
        <c:minorTickMark val="none"/>
        <c:tickLblPos val="nextTo"/>
        <c:crossAx val="134693248"/>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88</c:v>
                </c:pt>
                <c:pt idx="2">
                  <c:v>89</c:v>
                </c:pt>
                <c:pt idx="3">
                  <c:v>87</c:v>
                </c:pt>
                <c:pt idx="5" formatCode="0">
                  <c:v>89</c:v>
                </c:pt>
                <c:pt idx="6" formatCode="0">
                  <c:v>88</c:v>
                </c:pt>
                <c:pt idx="7" formatCode="0">
                  <c:v>85</c:v>
                </c:pt>
                <c:pt idx="8" formatCode="0">
                  <c:v>92</c:v>
                </c:pt>
                <c:pt idx="10" formatCode="0">
                  <c:v>87</c:v>
                </c:pt>
                <c:pt idx="11" formatCode="0">
                  <c:v>89</c:v>
                </c:pt>
                <c:pt idx="12" formatCode="0">
                  <c:v>88</c:v>
                </c:pt>
                <c:pt idx="13" formatCode="0">
                  <c:v>87</c:v>
                </c:pt>
                <c:pt idx="14" formatCode="0">
                  <c:v>88</c:v>
                </c:pt>
              </c:numCache>
            </c:numRef>
          </c:val>
          <c:extLst>
            <c:ext xmlns:c16="http://schemas.microsoft.com/office/drawing/2014/chart" uri="{C3380CC4-5D6E-409C-BE32-E72D297353CC}">
              <c16:uniqueId val="{00000000-334B-6D46-A8EF-0E37A3BAE95F}"/>
            </c:ext>
          </c:extLst>
        </c:ser>
        <c:dLbls>
          <c:showLegendKey val="0"/>
          <c:showVal val="0"/>
          <c:showCatName val="0"/>
          <c:showSerName val="0"/>
          <c:showPercent val="0"/>
          <c:showBubbleSize val="0"/>
        </c:dLbls>
        <c:gapWidth val="40"/>
        <c:axId val="134674304"/>
        <c:axId val="134672768"/>
      </c:barChart>
      <c:valAx>
        <c:axId val="134672768"/>
        <c:scaling>
          <c:orientation val="minMax"/>
          <c:max val="120"/>
          <c:min val="0"/>
        </c:scaling>
        <c:delete val="1"/>
        <c:axPos val="b"/>
        <c:numFmt formatCode="General" sourceLinked="1"/>
        <c:majorTickMark val="out"/>
        <c:minorTickMark val="none"/>
        <c:tickLblPos val="nextTo"/>
        <c:crossAx val="134674304"/>
        <c:crosses val="max"/>
        <c:crossBetween val="between"/>
      </c:valAx>
      <c:catAx>
        <c:axId val="134674304"/>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3467276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1BD-1F44-AE4C-D24485360959}"/>
                </c:ext>
              </c:extLst>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1BD-1F44-AE4C-D24485360959}"/>
                </c:ext>
              </c:extLst>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31"/>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pt idx="28">
                  <c:v>Apr</c:v>
                </c:pt>
                <c:pt idx="29">
                  <c:v>May</c:v>
                </c:pt>
                <c:pt idx="30">
                  <c:v>Jun</c:v>
                </c:pt>
              </c:strCache>
            </c:strRef>
          </c:cat>
          <c:val>
            <c:numRef>
              <c:f>Sheet1!$B$2:$B$32</c:f>
              <c:numCache>
                <c:formatCode>General</c:formatCode>
                <c:ptCount val="31"/>
                <c:pt idx="0">
                  <c:v>74</c:v>
                </c:pt>
                <c:pt idx="1">
                  <c:v>70</c:v>
                </c:pt>
                <c:pt idx="2">
                  <c:v>84</c:v>
                </c:pt>
                <c:pt idx="3">
                  <c:v>74</c:v>
                </c:pt>
                <c:pt idx="4">
                  <c:v>74</c:v>
                </c:pt>
                <c:pt idx="5">
                  <c:v>72</c:v>
                </c:pt>
                <c:pt idx="6">
                  <c:v>80</c:v>
                </c:pt>
                <c:pt idx="7">
                  <c:v>71</c:v>
                </c:pt>
                <c:pt idx="8">
                  <c:v>77</c:v>
                </c:pt>
                <c:pt idx="9">
                  <c:v>75</c:v>
                </c:pt>
                <c:pt idx="10">
                  <c:v>78</c:v>
                </c:pt>
                <c:pt idx="11">
                  <c:v>78</c:v>
                </c:pt>
                <c:pt idx="12">
                  <c:v>83</c:v>
                </c:pt>
                <c:pt idx="13">
                  <c:v>84</c:v>
                </c:pt>
                <c:pt idx="14">
                  <c:v>81</c:v>
                </c:pt>
                <c:pt idx="15">
                  <c:v>81</c:v>
                </c:pt>
                <c:pt idx="16">
                  <c:v>81</c:v>
                </c:pt>
                <c:pt idx="17">
                  <c:v>78</c:v>
                </c:pt>
                <c:pt idx="18">
                  <c:v>86</c:v>
                </c:pt>
                <c:pt idx="19">
                  <c:v>87</c:v>
                </c:pt>
                <c:pt idx="20">
                  <c:v>84</c:v>
                </c:pt>
                <c:pt idx="21">
                  <c:v>88</c:v>
                </c:pt>
                <c:pt idx="22">
                  <c:v>87</c:v>
                </c:pt>
                <c:pt idx="23">
                  <c:v>88</c:v>
                </c:pt>
                <c:pt idx="24">
                  <c:v>82</c:v>
                </c:pt>
                <c:pt idx="25">
                  <c:v>85</c:v>
                </c:pt>
                <c:pt idx="26">
                  <c:v>81</c:v>
                </c:pt>
                <c:pt idx="27">
                  <c:v>82</c:v>
                </c:pt>
                <c:pt idx="28">
                  <c:v>84</c:v>
                </c:pt>
                <c:pt idx="29">
                  <c:v>88</c:v>
                </c:pt>
                <c:pt idx="30">
                  <c:v>82</c:v>
                </c:pt>
              </c:numCache>
            </c:numRef>
          </c:val>
          <c:extLst>
            <c:ext xmlns:c16="http://schemas.microsoft.com/office/drawing/2014/chart" uri="{C3380CC4-5D6E-409C-BE32-E72D297353CC}">
              <c16:uniqueId val="{00000002-01BD-1F44-AE4C-D24485360959}"/>
            </c:ext>
          </c:extLst>
        </c:ser>
        <c:dLbls>
          <c:showLegendKey val="0"/>
          <c:showVal val="0"/>
          <c:showCatName val="0"/>
          <c:showSerName val="0"/>
          <c:showPercent val="0"/>
          <c:showBubbleSize val="0"/>
        </c:dLbls>
        <c:gapWidth val="40"/>
        <c:axId val="27372160"/>
        <c:axId val="27382144"/>
      </c:barChart>
      <c:catAx>
        <c:axId val="27372160"/>
        <c:scaling>
          <c:orientation val="minMax"/>
        </c:scaling>
        <c:delete val="0"/>
        <c:axPos val="b"/>
        <c:numFmt formatCode="General" sourceLinked="0"/>
        <c:majorTickMark val="out"/>
        <c:minorTickMark val="none"/>
        <c:tickLblPos val="nextTo"/>
        <c:spPr>
          <a:ln>
            <a:noFill/>
          </a:ln>
        </c:spPr>
        <c:txPr>
          <a:bodyPr/>
          <a:lstStyle/>
          <a:p>
            <a:pPr>
              <a:defRPr sz="1000"/>
            </a:pPr>
            <a:endParaRPr lang="en-US"/>
          </a:p>
        </c:txPr>
        <c:crossAx val="27382144"/>
        <c:crosses val="autoZero"/>
        <c:auto val="1"/>
        <c:lblAlgn val="ctr"/>
        <c:lblOffset val="100"/>
        <c:noMultiLvlLbl val="0"/>
      </c:catAx>
      <c:valAx>
        <c:axId val="27382144"/>
        <c:scaling>
          <c:orientation val="minMax"/>
          <c:max val="100"/>
          <c:min val="0"/>
        </c:scaling>
        <c:delete val="1"/>
        <c:axPos val="l"/>
        <c:numFmt formatCode="General" sourceLinked="1"/>
        <c:majorTickMark val="out"/>
        <c:minorTickMark val="none"/>
        <c:tickLblPos val="nextTo"/>
        <c:crossAx val="27372160"/>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85</c:v>
                </c:pt>
                <c:pt idx="2">
                  <c:v>86</c:v>
                </c:pt>
                <c:pt idx="3">
                  <c:v>84</c:v>
                </c:pt>
                <c:pt idx="5" formatCode="0">
                  <c:v>86</c:v>
                </c:pt>
                <c:pt idx="6" formatCode="0">
                  <c:v>85</c:v>
                </c:pt>
                <c:pt idx="7" formatCode="0">
                  <c:v>81</c:v>
                </c:pt>
                <c:pt idx="8" formatCode="0">
                  <c:v>89</c:v>
                </c:pt>
                <c:pt idx="10" formatCode="0">
                  <c:v>82</c:v>
                </c:pt>
                <c:pt idx="11" formatCode="0">
                  <c:v>85</c:v>
                </c:pt>
                <c:pt idx="12" formatCode="0">
                  <c:v>86</c:v>
                </c:pt>
                <c:pt idx="13" formatCode="0">
                  <c:v>84</c:v>
                </c:pt>
                <c:pt idx="14" formatCode="0">
                  <c:v>85</c:v>
                </c:pt>
              </c:numCache>
            </c:numRef>
          </c:val>
          <c:extLst>
            <c:ext xmlns:c16="http://schemas.microsoft.com/office/drawing/2014/chart" uri="{C3380CC4-5D6E-409C-BE32-E72D297353CC}">
              <c16:uniqueId val="{00000000-8376-844D-977A-5C37A28E79A8}"/>
            </c:ext>
          </c:extLst>
        </c:ser>
        <c:dLbls>
          <c:showLegendKey val="0"/>
          <c:showVal val="0"/>
          <c:showCatName val="0"/>
          <c:showSerName val="0"/>
          <c:showPercent val="0"/>
          <c:showBubbleSize val="0"/>
        </c:dLbls>
        <c:gapWidth val="40"/>
        <c:axId val="138575872"/>
        <c:axId val="138565888"/>
      </c:barChart>
      <c:valAx>
        <c:axId val="138565888"/>
        <c:scaling>
          <c:orientation val="minMax"/>
          <c:max val="120"/>
          <c:min val="0"/>
        </c:scaling>
        <c:delete val="1"/>
        <c:axPos val="b"/>
        <c:numFmt formatCode="General" sourceLinked="1"/>
        <c:majorTickMark val="out"/>
        <c:minorTickMark val="none"/>
        <c:tickLblPos val="nextTo"/>
        <c:crossAx val="138575872"/>
        <c:crosses val="max"/>
        <c:crossBetween val="between"/>
      </c:valAx>
      <c:catAx>
        <c:axId val="138575872"/>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3856588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53</c:v>
                </c:pt>
                <c:pt idx="2">
                  <c:v>57</c:v>
                </c:pt>
                <c:pt idx="3">
                  <c:v>50</c:v>
                </c:pt>
                <c:pt idx="5" formatCode="0">
                  <c:v>57</c:v>
                </c:pt>
                <c:pt idx="6" formatCode="0">
                  <c:v>53</c:v>
                </c:pt>
                <c:pt idx="7" formatCode="0">
                  <c:v>42</c:v>
                </c:pt>
                <c:pt idx="8" formatCode="0">
                  <c:v>65</c:v>
                </c:pt>
                <c:pt idx="10" formatCode="0">
                  <c:v>48</c:v>
                </c:pt>
                <c:pt idx="11" formatCode="0">
                  <c:v>54</c:v>
                </c:pt>
                <c:pt idx="12" formatCode="0">
                  <c:v>54</c:v>
                </c:pt>
                <c:pt idx="13" formatCode="0">
                  <c:v>51</c:v>
                </c:pt>
                <c:pt idx="14" formatCode="0">
                  <c:v>50</c:v>
                </c:pt>
              </c:numCache>
            </c:numRef>
          </c:val>
          <c:extLst>
            <c:ext xmlns:c16="http://schemas.microsoft.com/office/drawing/2014/chart" uri="{C3380CC4-5D6E-409C-BE32-E72D297353CC}">
              <c16:uniqueId val="{00000000-3292-D241-B17C-0BD175506FA0}"/>
            </c:ext>
          </c:extLst>
        </c:ser>
        <c:dLbls>
          <c:showLegendKey val="0"/>
          <c:showVal val="0"/>
          <c:showCatName val="0"/>
          <c:showSerName val="0"/>
          <c:showPercent val="0"/>
          <c:showBubbleSize val="0"/>
        </c:dLbls>
        <c:gapWidth val="40"/>
        <c:axId val="138104832"/>
        <c:axId val="138098944"/>
      </c:barChart>
      <c:valAx>
        <c:axId val="138098944"/>
        <c:scaling>
          <c:orientation val="minMax"/>
          <c:max val="120"/>
          <c:min val="0"/>
        </c:scaling>
        <c:delete val="1"/>
        <c:axPos val="b"/>
        <c:numFmt formatCode="General" sourceLinked="1"/>
        <c:majorTickMark val="out"/>
        <c:minorTickMark val="none"/>
        <c:tickLblPos val="nextTo"/>
        <c:crossAx val="138104832"/>
        <c:crosses val="max"/>
        <c:crossBetween val="between"/>
      </c:valAx>
      <c:catAx>
        <c:axId val="138104832"/>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3809894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6.1238246050134046E-2"/>
          <c:w val="0.96141117429636203"/>
          <c:h val="0.80715150756848963"/>
        </c:manualLayout>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dLbl>
              <c:idx val="0"/>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D8C-214F-863B-E0F013035CAC}"/>
                </c:ext>
              </c:extLst>
            </c:dLbl>
            <c:dLbl>
              <c:idx val="1"/>
              <c:numFmt formatCode="#,##0" sourceLinked="0"/>
              <c:spPr/>
              <c:txPr>
                <a:bodyPr/>
                <a:lstStyle/>
                <a:p>
                  <a:pPr>
                    <a:defRPr sz="105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D8C-214F-863B-E0F013035CAC}"/>
                </c:ext>
              </c:extLst>
            </c:dLbl>
            <c:numFmt formatCode="#,##0" sourceLinked="0"/>
            <c:spPr>
              <a:noFill/>
              <a:ln>
                <a:noFill/>
              </a:ln>
              <a:effectLst/>
            </c:spPr>
            <c:txPr>
              <a:bodyPr/>
              <a:lstStyle/>
              <a:p>
                <a:pPr>
                  <a:defRPr sz="105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c:f>
              <c:strCache>
                <c:ptCount val="31"/>
                <c:pt idx="0">
                  <c:v>Dec</c:v>
                </c:pt>
                <c:pt idx="1">
                  <c:v>Jan</c:v>
                </c:pt>
                <c:pt idx="2">
                  <c:v>Feb</c:v>
                </c:pt>
                <c:pt idx="3">
                  <c:v>Mar</c:v>
                </c:pt>
                <c:pt idx="4">
                  <c:v>Apr</c:v>
                </c:pt>
                <c:pt idx="5">
                  <c:v>May</c:v>
                </c:pt>
                <c:pt idx="6">
                  <c:v>Jun</c:v>
                </c:pt>
                <c:pt idx="7">
                  <c:v>Jul</c:v>
                </c:pt>
                <c:pt idx="8">
                  <c:v>Aug</c:v>
                </c:pt>
                <c:pt idx="9">
                  <c:v>Sep</c:v>
                </c:pt>
                <c:pt idx="10">
                  <c:v>Oct</c:v>
                </c:pt>
                <c:pt idx="11">
                  <c:v>Nov</c:v>
                </c:pt>
                <c:pt idx="12">
                  <c:v>Dec</c:v>
                </c:pt>
                <c:pt idx="13">
                  <c:v>Jan</c:v>
                </c:pt>
                <c:pt idx="14">
                  <c:v>Feb</c:v>
                </c:pt>
                <c:pt idx="15">
                  <c:v>Mar</c:v>
                </c:pt>
                <c:pt idx="16">
                  <c:v>Apr</c:v>
                </c:pt>
                <c:pt idx="17">
                  <c:v>May</c:v>
                </c:pt>
                <c:pt idx="18">
                  <c:v>Jun</c:v>
                </c:pt>
                <c:pt idx="19">
                  <c:v>Jul</c:v>
                </c:pt>
                <c:pt idx="20">
                  <c:v>Aug</c:v>
                </c:pt>
                <c:pt idx="21">
                  <c:v>Sep</c:v>
                </c:pt>
                <c:pt idx="22">
                  <c:v>Oct</c:v>
                </c:pt>
                <c:pt idx="23">
                  <c:v>Nov</c:v>
                </c:pt>
                <c:pt idx="24">
                  <c:v>Dec</c:v>
                </c:pt>
                <c:pt idx="25">
                  <c:v>Jan</c:v>
                </c:pt>
                <c:pt idx="26">
                  <c:v>Feb</c:v>
                </c:pt>
                <c:pt idx="27">
                  <c:v>Mar</c:v>
                </c:pt>
                <c:pt idx="28">
                  <c:v>Apr</c:v>
                </c:pt>
                <c:pt idx="29">
                  <c:v>May</c:v>
                </c:pt>
                <c:pt idx="30">
                  <c:v>Jun</c:v>
                </c:pt>
              </c:strCache>
            </c:strRef>
          </c:cat>
          <c:val>
            <c:numRef>
              <c:f>Sheet1!$B$2:$B$32</c:f>
              <c:numCache>
                <c:formatCode>General</c:formatCode>
                <c:ptCount val="31"/>
                <c:pt idx="0">
                  <c:v>55</c:v>
                </c:pt>
                <c:pt idx="1">
                  <c:v>51</c:v>
                </c:pt>
                <c:pt idx="2">
                  <c:v>68</c:v>
                </c:pt>
                <c:pt idx="3">
                  <c:v>56</c:v>
                </c:pt>
                <c:pt idx="4">
                  <c:v>56</c:v>
                </c:pt>
                <c:pt idx="5">
                  <c:v>51</c:v>
                </c:pt>
                <c:pt idx="6">
                  <c:v>62</c:v>
                </c:pt>
                <c:pt idx="7">
                  <c:v>49</c:v>
                </c:pt>
                <c:pt idx="8">
                  <c:v>61</c:v>
                </c:pt>
                <c:pt idx="9">
                  <c:v>58</c:v>
                </c:pt>
                <c:pt idx="10">
                  <c:v>63</c:v>
                </c:pt>
                <c:pt idx="11">
                  <c:v>64</c:v>
                </c:pt>
                <c:pt idx="12">
                  <c:v>69</c:v>
                </c:pt>
                <c:pt idx="13">
                  <c:v>70</c:v>
                </c:pt>
                <c:pt idx="14">
                  <c:v>69</c:v>
                </c:pt>
                <c:pt idx="15">
                  <c:v>69</c:v>
                </c:pt>
                <c:pt idx="16">
                  <c:v>71</c:v>
                </c:pt>
                <c:pt idx="17">
                  <c:v>67</c:v>
                </c:pt>
                <c:pt idx="18">
                  <c:v>77</c:v>
                </c:pt>
                <c:pt idx="19">
                  <c:v>75</c:v>
                </c:pt>
                <c:pt idx="20">
                  <c:v>74</c:v>
                </c:pt>
                <c:pt idx="21">
                  <c:v>79</c:v>
                </c:pt>
                <c:pt idx="22">
                  <c:v>77</c:v>
                </c:pt>
                <c:pt idx="23">
                  <c:v>78</c:v>
                </c:pt>
                <c:pt idx="24">
                  <c:v>71</c:v>
                </c:pt>
                <c:pt idx="25">
                  <c:v>75</c:v>
                </c:pt>
                <c:pt idx="26">
                  <c:v>71</c:v>
                </c:pt>
                <c:pt idx="27">
                  <c:v>71</c:v>
                </c:pt>
                <c:pt idx="28">
                  <c:v>75</c:v>
                </c:pt>
                <c:pt idx="29">
                  <c:v>79</c:v>
                </c:pt>
                <c:pt idx="30">
                  <c:v>71</c:v>
                </c:pt>
              </c:numCache>
            </c:numRef>
          </c:val>
          <c:extLst>
            <c:ext xmlns:c16="http://schemas.microsoft.com/office/drawing/2014/chart" uri="{C3380CC4-5D6E-409C-BE32-E72D297353CC}">
              <c16:uniqueId val="{00000002-7D8C-214F-863B-E0F013035CAC}"/>
            </c:ext>
          </c:extLst>
        </c:ser>
        <c:dLbls>
          <c:showLegendKey val="0"/>
          <c:showVal val="0"/>
          <c:showCatName val="0"/>
          <c:showSerName val="0"/>
          <c:showPercent val="0"/>
          <c:showBubbleSize val="0"/>
        </c:dLbls>
        <c:gapWidth val="40"/>
        <c:axId val="138195328"/>
        <c:axId val="138196864"/>
      </c:barChart>
      <c:catAx>
        <c:axId val="138195328"/>
        <c:scaling>
          <c:orientation val="minMax"/>
        </c:scaling>
        <c:delete val="0"/>
        <c:axPos val="b"/>
        <c:numFmt formatCode="General" sourceLinked="0"/>
        <c:majorTickMark val="out"/>
        <c:minorTickMark val="none"/>
        <c:tickLblPos val="nextTo"/>
        <c:spPr>
          <a:ln>
            <a:noFill/>
          </a:ln>
        </c:spPr>
        <c:txPr>
          <a:bodyPr/>
          <a:lstStyle/>
          <a:p>
            <a:pPr>
              <a:defRPr sz="1050"/>
            </a:pPr>
            <a:endParaRPr lang="en-US"/>
          </a:p>
        </c:txPr>
        <c:crossAx val="138196864"/>
        <c:crosses val="autoZero"/>
        <c:auto val="1"/>
        <c:lblAlgn val="ctr"/>
        <c:lblOffset val="100"/>
        <c:noMultiLvlLbl val="0"/>
      </c:catAx>
      <c:valAx>
        <c:axId val="138196864"/>
        <c:scaling>
          <c:orientation val="minMax"/>
          <c:max val="100"/>
          <c:min val="0"/>
        </c:scaling>
        <c:delete val="1"/>
        <c:axPos val="l"/>
        <c:numFmt formatCode="General" sourceLinked="1"/>
        <c:majorTickMark val="out"/>
        <c:minorTickMark val="none"/>
        <c:tickLblPos val="nextTo"/>
        <c:crossAx val="138195328"/>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75</c:v>
                </c:pt>
                <c:pt idx="2">
                  <c:v>77</c:v>
                </c:pt>
                <c:pt idx="3">
                  <c:v>73</c:v>
                </c:pt>
                <c:pt idx="5" formatCode="0">
                  <c:v>77</c:v>
                </c:pt>
                <c:pt idx="6" formatCode="0">
                  <c:v>74</c:v>
                </c:pt>
                <c:pt idx="7" formatCode="0">
                  <c:v>68</c:v>
                </c:pt>
                <c:pt idx="8" formatCode="0">
                  <c:v>82</c:v>
                </c:pt>
                <c:pt idx="10" formatCode="0">
                  <c:v>71</c:v>
                </c:pt>
                <c:pt idx="11" formatCode="0">
                  <c:v>76</c:v>
                </c:pt>
                <c:pt idx="12" formatCode="0">
                  <c:v>76</c:v>
                </c:pt>
                <c:pt idx="13" formatCode="0">
                  <c:v>74</c:v>
                </c:pt>
                <c:pt idx="14" formatCode="0">
                  <c:v>69</c:v>
                </c:pt>
              </c:numCache>
            </c:numRef>
          </c:val>
          <c:extLst>
            <c:ext xmlns:c16="http://schemas.microsoft.com/office/drawing/2014/chart" uri="{C3380CC4-5D6E-409C-BE32-E72D297353CC}">
              <c16:uniqueId val="{00000000-FC81-8844-A254-CBD0AA9CFA80}"/>
            </c:ext>
          </c:extLst>
        </c:ser>
        <c:dLbls>
          <c:showLegendKey val="0"/>
          <c:showVal val="0"/>
          <c:showCatName val="0"/>
          <c:showSerName val="0"/>
          <c:showPercent val="0"/>
          <c:showBubbleSize val="0"/>
        </c:dLbls>
        <c:gapWidth val="40"/>
        <c:axId val="138638848"/>
        <c:axId val="138637312"/>
      </c:barChart>
      <c:valAx>
        <c:axId val="138637312"/>
        <c:scaling>
          <c:orientation val="minMax"/>
          <c:max val="120"/>
          <c:min val="0"/>
        </c:scaling>
        <c:delete val="1"/>
        <c:axPos val="b"/>
        <c:numFmt formatCode="General" sourceLinked="1"/>
        <c:majorTickMark val="out"/>
        <c:minorTickMark val="none"/>
        <c:tickLblPos val="nextTo"/>
        <c:crossAx val="138638848"/>
        <c:crosses val="max"/>
        <c:crossBetween val="between"/>
      </c:valAx>
      <c:catAx>
        <c:axId val="138638848"/>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13863731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tx1"/>
            </a:solidFill>
          </c:spPr>
          <c:invertIfNegative val="0"/>
          <c:cat>
            <c:strRef>
              <c:f>Sheet1!$M$1:$AI$1</c:f>
              <c:strCache>
                <c:ptCount val="23"/>
                <c:pt idx="0">
                  <c:v>Q4'12</c:v>
                </c:pt>
                <c:pt idx="1">
                  <c:v>Q1'13</c:v>
                </c:pt>
                <c:pt idx="2">
                  <c:v>Q2'13</c:v>
                </c:pt>
                <c:pt idx="3">
                  <c:v>Q3'13</c:v>
                </c:pt>
                <c:pt idx="4">
                  <c:v>Q4'13</c:v>
                </c:pt>
                <c:pt idx="5">
                  <c:v>Q1'14</c:v>
                </c:pt>
                <c:pt idx="6">
                  <c:v>Q2'14</c:v>
                </c:pt>
                <c:pt idx="7">
                  <c:v>Q3'14</c:v>
                </c:pt>
                <c:pt idx="8">
                  <c:v>Q4'14</c:v>
                </c:pt>
                <c:pt idx="9">
                  <c:v>Q1'15</c:v>
                </c:pt>
                <c:pt idx="10">
                  <c:v>Q2'15</c:v>
                </c:pt>
                <c:pt idx="11">
                  <c:v>Q3'15</c:v>
                </c:pt>
                <c:pt idx="12">
                  <c:v>Q4'15</c:v>
                </c:pt>
                <c:pt idx="13">
                  <c:v>Q1'16</c:v>
                </c:pt>
                <c:pt idx="14">
                  <c:v>Q2'16</c:v>
                </c:pt>
                <c:pt idx="15">
                  <c:v>Q3'16</c:v>
                </c:pt>
                <c:pt idx="16">
                  <c:v>Q4'16</c:v>
                </c:pt>
                <c:pt idx="17">
                  <c:v>Q1'17</c:v>
                </c:pt>
                <c:pt idx="18">
                  <c:v>Q2'17</c:v>
                </c:pt>
                <c:pt idx="19">
                  <c:v>Q3'17</c:v>
                </c:pt>
                <c:pt idx="20">
                  <c:v>Q4'17</c:v>
                </c:pt>
                <c:pt idx="21">
                  <c:v>Q1'18</c:v>
                </c:pt>
                <c:pt idx="22">
                  <c:v>Q2'18</c:v>
                </c:pt>
              </c:strCache>
            </c:strRef>
          </c:cat>
          <c:val>
            <c:numRef>
              <c:f>Sheet1!$M$3:$AI$3</c:f>
              <c:numCache>
                <c:formatCode>General</c:formatCode>
                <c:ptCount val="23"/>
                <c:pt idx="0">
                  <c:v>37.200000000000003</c:v>
                </c:pt>
                <c:pt idx="1">
                  <c:v>34.1</c:v>
                </c:pt>
                <c:pt idx="2">
                  <c:v>42.4</c:v>
                </c:pt>
                <c:pt idx="3">
                  <c:v>49.9</c:v>
                </c:pt>
                <c:pt idx="4">
                  <c:v>51.5</c:v>
                </c:pt>
                <c:pt idx="5">
                  <c:v>46.2</c:v>
                </c:pt>
                <c:pt idx="6">
                  <c:v>51.5</c:v>
                </c:pt>
                <c:pt idx="7">
                  <c:v>55</c:v>
                </c:pt>
                <c:pt idx="8">
                  <c:v>50.7</c:v>
                </c:pt>
                <c:pt idx="9">
                  <c:v>44.6</c:v>
                </c:pt>
                <c:pt idx="10">
                  <c:v>52</c:v>
                </c:pt>
                <c:pt idx="11">
                  <c:v>61.3</c:v>
                </c:pt>
                <c:pt idx="12">
                  <c:v>62.1</c:v>
                </c:pt>
                <c:pt idx="13">
                  <c:v>62.1</c:v>
                </c:pt>
                <c:pt idx="14">
                  <c:v>56.1</c:v>
                </c:pt>
                <c:pt idx="15">
                  <c:v>63.6</c:v>
                </c:pt>
                <c:pt idx="16">
                  <c:v>61.4</c:v>
                </c:pt>
                <c:pt idx="17">
                  <c:v>59.1</c:v>
                </c:pt>
                <c:pt idx="18">
                  <c:v>61.5</c:v>
                </c:pt>
                <c:pt idx="19">
                  <c:v>68.3</c:v>
                </c:pt>
                <c:pt idx="20">
                  <c:v>67.099999999999994</c:v>
                </c:pt>
                <c:pt idx="21">
                  <c:v>61.4</c:v>
                </c:pt>
                <c:pt idx="22">
                  <c:v>66.2</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28193536"/>
        <c:axId val="28195072"/>
      </c:barChart>
      <c:lineChart>
        <c:grouping val="standard"/>
        <c:varyColors val="0"/>
        <c:ser>
          <c:idx val="0"/>
          <c:order val="0"/>
          <c:spPr>
            <a:ln w="12700">
              <a:solidFill>
                <a:schemeClr val="accent3"/>
              </a:solidFill>
            </a:ln>
          </c:spPr>
          <c:marker>
            <c:symbol val="circle"/>
            <c:size val="6"/>
            <c:spPr>
              <a:solidFill>
                <a:schemeClr val="bg1"/>
              </a:solidFill>
              <a:ln w="12700">
                <a:solidFill>
                  <a:schemeClr val="accent3"/>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00" b="0">
                    <a:solidFill>
                      <a:schemeClr val="accent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Sheet1!$M$1:$AI$1</c:f>
              <c:strCache>
                <c:ptCount val="23"/>
                <c:pt idx="0">
                  <c:v>Q4'12</c:v>
                </c:pt>
                <c:pt idx="1">
                  <c:v>Q1'13</c:v>
                </c:pt>
                <c:pt idx="2">
                  <c:v>Q2'13</c:v>
                </c:pt>
                <c:pt idx="3">
                  <c:v>Q3'13</c:v>
                </c:pt>
                <c:pt idx="4">
                  <c:v>Q4'13</c:v>
                </c:pt>
                <c:pt idx="5">
                  <c:v>Q1'14</c:v>
                </c:pt>
                <c:pt idx="6">
                  <c:v>Q2'14</c:v>
                </c:pt>
                <c:pt idx="7">
                  <c:v>Q3'14</c:v>
                </c:pt>
                <c:pt idx="8">
                  <c:v>Q4'14</c:v>
                </c:pt>
                <c:pt idx="9">
                  <c:v>Q1'15</c:v>
                </c:pt>
                <c:pt idx="10">
                  <c:v>Q2'15</c:v>
                </c:pt>
                <c:pt idx="11">
                  <c:v>Q3'15</c:v>
                </c:pt>
                <c:pt idx="12">
                  <c:v>Q4'15</c:v>
                </c:pt>
                <c:pt idx="13">
                  <c:v>Q1'16</c:v>
                </c:pt>
                <c:pt idx="14">
                  <c:v>Q2'16</c:v>
                </c:pt>
                <c:pt idx="15">
                  <c:v>Q3'16</c:v>
                </c:pt>
                <c:pt idx="16">
                  <c:v>Q4'16</c:v>
                </c:pt>
                <c:pt idx="17">
                  <c:v>Q1'17</c:v>
                </c:pt>
                <c:pt idx="18">
                  <c:v>Q2'17</c:v>
                </c:pt>
                <c:pt idx="19">
                  <c:v>Q3'17</c:v>
                </c:pt>
                <c:pt idx="20">
                  <c:v>Q4'17</c:v>
                </c:pt>
                <c:pt idx="21">
                  <c:v>Q1'18</c:v>
                </c:pt>
                <c:pt idx="22">
                  <c:v>Q2'18</c:v>
                </c:pt>
              </c:strCache>
            </c:strRef>
          </c:cat>
          <c:val>
            <c:numRef>
              <c:f>Sheet1!$M$2:$AI$2</c:f>
              <c:numCache>
                <c:formatCode>General</c:formatCode>
                <c:ptCount val="23"/>
                <c:pt idx="0">
                  <c:v>64</c:v>
                </c:pt>
                <c:pt idx="1">
                  <c:v>68</c:v>
                </c:pt>
                <c:pt idx="2">
                  <c:v>69</c:v>
                </c:pt>
                <c:pt idx="3">
                  <c:v>78</c:v>
                </c:pt>
                <c:pt idx="4">
                  <c:v>77</c:v>
                </c:pt>
                <c:pt idx="5">
                  <c:v>75</c:v>
                </c:pt>
                <c:pt idx="6">
                  <c:v>74</c:v>
                </c:pt>
                <c:pt idx="7">
                  <c:v>80</c:v>
                </c:pt>
                <c:pt idx="8">
                  <c:v>72</c:v>
                </c:pt>
                <c:pt idx="9">
                  <c:v>77</c:v>
                </c:pt>
                <c:pt idx="10">
                  <c:v>88</c:v>
                </c:pt>
                <c:pt idx="11">
                  <c:v>85</c:v>
                </c:pt>
                <c:pt idx="12">
                  <c:v>82</c:v>
                </c:pt>
                <c:pt idx="13">
                  <c:v>72</c:v>
                </c:pt>
                <c:pt idx="14">
                  <c:v>73</c:v>
                </c:pt>
                <c:pt idx="15">
                  <c:v>69</c:v>
                </c:pt>
                <c:pt idx="16">
                  <c:v>74</c:v>
                </c:pt>
                <c:pt idx="17">
                  <c:v>77</c:v>
                </c:pt>
                <c:pt idx="18">
                  <c:v>80</c:v>
                </c:pt>
                <c:pt idx="19">
                  <c:v>81</c:v>
                </c:pt>
                <c:pt idx="20">
                  <c:v>87</c:v>
                </c:pt>
                <c:pt idx="21">
                  <c:v>86</c:v>
                </c:pt>
                <c:pt idx="22">
                  <c:v>90</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28198400"/>
        <c:axId val="28196864"/>
      </c:lineChart>
      <c:catAx>
        <c:axId val="28193536"/>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800">
                <a:solidFill>
                  <a:schemeClr val="tx1"/>
                </a:solidFill>
              </a:defRPr>
            </a:pPr>
            <a:endParaRPr lang="en-US"/>
          </a:p>
        </c:txPr>
        <c:crossAx val="28195072"/>
        <c:crosses val="autoZero"/>
        <c:auto val="1"/>
        <c:lblAlgn val="ctr"/>
        <c:lblOffset val="100"/>
        <c:noMultiLvlLbl val="0"/>
      </c:catAx>
      <c:valAx>
        <c:axId val="28195072"/>
        <c:scaling>
          <c:orientation val="minMax"/>
          <c:max val="125"/>
          <c:min val="0"/>
        </c:scaling>
        <c:delete val="0"/>
        <c:axPos val="l"/>
        <c:numFmt formatCode="General" sourceLinked="1"/>
        <c:majorTickMark val="out"/>
        <c:minorTickMark val="none"/>
        <c:tickLblPos val="nextTo"/>
        <c:spPr>
          <a:ln>
            <a:solidFill>
              <a:schemeClr val="bg1">
                <a:lumMod val="65000"/>
              </a:schemeClr>
            </a:solidFill>
          </a:ln>
        </c:spPr>
        <c:txPr>
          <a:bodyPr/>
          <a:lstStyle/>
          <a:p>
            <a:pPr>
              <a:defRPr sz="1050" b="0">
                <a:solidFill>
                  <a:schemeClr val="tx1"/>
                </a:solidFill>
              </a:defRPr>
            </a:pPr>
            <a:endParaRPr lang="en-US"/>
          </a:p>
        </c:txPr>
        <c:crossAx val="28193536"/>
        <c:crosses val="autoZero"/>
        <c:crossBetween val="between"/>
        <c:majorUnit val="25"/>
      </c:valAx>
      <c:valAx>
        <c:axId val="28196864"/>
        <c:scaling>
          <c:orientation val="minMax"/>
          <c:max val="110"/>
          <c:min val="0"/>
        </c:scaling>
        <c:delete val="0"/>
        <c:axPos val="r"/>
        <c:numFmt formatCode="General" sourceLinked="1"/>
        <c:majorTickMark val="out"/>
        <c:minorTickMark val="none"/>
        <c:tickLblPos val="nextTo"/>
        <c:spPr>
          <a:ln>
            <a:solidFill>
              <a:schemeClr val="bg1">
                <a:lumMod val="65000"/>
              </a:schemeClr>
            </a:solidFill>
          </a:ln>
        </c:spPr>
        <c:txPr>
          <a:bodyPr/>
          <a:lstStyle/>
          <a:p>
            <a:pPr>
              <a:defRPr sz="1000" b="0">
                <a:solidFill>
                  <a:schemeClr val="accent3"/>
                </a:solidFill>
              </a:defRPr>
            </a:pPr>
            <a:endParaRPr lang="en-US"/>
          </a:p>
        </c:txPr>
        <c:crossAx val="28198400"/>
        <c:crosses val="max"/>
        <c:crossBetween val="between"/>
        <c:majorUnit val="25"/>
        <c:minorUnit val="25"/>
      </c:valAx>
      <c:catAx>
        <c:axId val="28198400"/>
        <c:scaling>
          <c:orientation val="minMax"/>
        </c:scaling>
        <c:delete val="1"/>
        <c:axPos val="b"/>
        <c:numFmt formatCode="General" sourceLinked="0"/>
        <c:majorTickMark val="out"/>
        <c:minorTickMark val="none"/>
        <c:tickLblPos val="nextTo"/>
        <c:crossAx val="28196864"/>
        <c:crosses val="autoZero"/>
        <c:auto val="1"/>
        <c:lblAlgn val="ctr"/>
        <c:lblOffset val="100"/>
        <c:noMultiLvlLbl val="0"/>
      </c:cat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664-A14C-BE43-24F6860C36D0}"/>
                </c:ext>
              </c:extLst>
            </c:dLbl>
            <c:dLbl>
              <c:idx val="1"/>
              <c:delete val="1"/>
              <c:extLst>
                <c:ext xmlns:c15="http://schemas.microsoft.com/office/drawing/2012/chart" uri="{CE6537A1-D6FC-4f65-9D91-7224C49458BB}"/>
                <c:ext xmlns:c16="http://schemas.microsoft.com/office/drawing/2014/chart" uri="{C3380CC4-5D6E-409C-BE32-E72D297353CC}">
                  <c16:uniqueId val="{00000001-8664-A14C-BE43-24F6860C36D0}"/>
                </c:ext>
              </c:extLst>
            </c:dLbl>
            <c:dLbl>
              <c:idx val="2"/>
              <c:delete val="1"/>
              <c:extLst>
                <c:ext xmlns:c15="http://schemas.microsoft.com/office/drawing/2012/chart" uri="{CE6537A1-D6FC-4f65-9D91-7224C49458BB}"/>
                <c:ext xmlns:c16="http://schemas.microsoft.com/office/drawing/2014/chart" uri="{C3380CC4-5D6E-409C-BE32-E72D297353CC}">
                  <c16:uniqueId val="{00000002-8664-A14C-BE43-24F6860C36D0}"/>
                </c:ext>
              </c:extLst>
            </c:dLbl>
            <c:dLbl>
              <c:idx val="3"/>
              <c:delete val="1"/>
              <c:extLst>
                <c:ext xmlns:c15="http://schemas.microsoft.com/office/drawing/2012/chart" uri="{CE6537A1-D6FC-4f65-9D91-7224C49458BB}"/>
                <c:ext xmlns:c16="http://schemas.microsoft.com/office/drawing/2014/chart" uri="{C3380CC4-5D6E-409C-BE32-E72D297353CC}">
                  <c16:uniqueId val="{00000003-8664-A14C-BE43-24F6860C36D0}"/>
                </c:ext>
              </c:extLst>
            </c:dLbl>
            <c:dLbl>
              <c:idx val="5"/>
              <c:delete val="1"/>
              <c:extLst>
                <c:ext xmlns:c15="http://schemas.microsoft.com/office/drawing/2012/chart" uri="{CE6537A1-D6FC-4f65-9D91-7224C49458BB}"/>
                <c:ext xmlns:c16="http://schemas.microsoft.com/office/drawing/2014/chart" uri="{C3380CC4-5D6E-409C-BE32-E72D297353CC}">
                  <c16:uniqueId val="{00000004-8664-A14C-BE43-24F6860C36D0}"/>
                </c:ext>
              </c:extLst>
            </c:dLbl>
            <c:dLbl>
              <c:idx val="6"/>
              <c:delete val="1"/>
              <c:extLst>
                <c:ext xmlns:c15="http://schemas.microsoft.com/office/drawing/2012/chart" uri="{CE6537A1-D6FC-4f65-9D91-7224C49458BB}"/>
                <c:ext xmlns:c16="http://schemas.microsoft.com/office/drawing/2014/chart" uri="{C3380CC4-5D6E-409C-BE32-E72D297353CC}">
                  <c16:uniqueId val="{00000005-8664-A14C-BE43-24F6860C36D0}"/>
                </c:ext>
              </c:extLst>
            </c:dLbl>
            <c:dLbl>
              <c:idx val="7"/>
              <c:delete val="1"/>
              <c:extLst>
                <c:ext xmlns:c15="http://schemas.microsoft.com/office/drawing/2012/chart" uri="{CE6537A1-D6FC-4f65-9D91-7224C49458BB}"/>
                <c:ext xmlns:c16="http://schemas.microsoft.com/office/drawing/2014/chart" uri="{C3380CC4-5D6E-409C-BE32-E72D297353CC}">
                  <c16:uniqueId val="{00000006-8664-A14C-BE43-24F6860C36D0}"/>
                </c:ext>
              </c:extLst>
            </c:dLbl>
            <c:dLbl>
              <c:idx val="8"/>
              <c:delete val="1"/>
              <c:extLst>
                <c:ext xmlns:c15="http://schemas.microsoft.com/office/drawing/2012/chart" uri="{CE6537A1-D6FC-4f65-9D91-7224C49458BB}"/>
                <c:ext xmlns:c16="http://schemas.microsoft.com/office/drawing/2014/chart" uri="{C3380CC4-5D6E-409C-BE32-E72D297353CC}">
                  <c16:uniqueId val="{00000007-8664-A14C-BE43-24F6860C36D0}"/>
                </c:ext>
              </c:extLst>
            </c:dLbl>
            <c:dLbl>
              <c:idx val="10"/>
              <c:delete val="1"/>
              <c:extLst>
                <c:ext xmlns:c15="http://schemas.microsoft.com/office/drawing/2012/chart" uri="{CE6537A1-D6FC-4f65-9D91-7224C49458BB}"/>
                <c:ext xmlns:c16="http://schemas.microsoft.com/office/drawing/2014/chart" uri="{C3380CC4-5D6E-409C-BE32-E72D297353CC}">
                  <c16:uniqueId val="{00000008-8664-A14C-BE43-24F6860C36D0}"/>
                </c:ext>
              </c:extLst>
            </c:dLbl>
            <c:dLbl>
              <c:idx val="11"/>
              <c:delete val="1"/>
              <c:extLst>
                <c:ext xmlns:c15="http://schemas.microsoft.com/office/drawing/2012/chart" uri="{CE6537A1-D6FC-4f65-9D91-7224C49458BB}"/>
                <c:ext xmlns:c16="http://schemas.microsoft.com/office/drawing/2014/chart" uri="{C3380CC4-5D6E-409C-BE32-E72D297353CC}">
                  <c16:uniqueId val="{00000009-8664-A14C-BE43-24F6860C36D0}"/>
                </c:ext>
              </c:extLst>
            </c:dLbl>
            <c:dLbl>
              <c:idx val="12"/>
              <c:delete val="1"/>
              <c:extLst>
                <c:ext xmlns:c15="http://schemas.microsoft.com/office/drawing/2012/chart" uri="{CE6537A1-D6FC-4f65-9D91-7224C49458BB}"/>
                <c:ext xmlns:c16="http://schemas.microsoft.com/office/drawing/2014/chart" uri="{C3380CC4-5D6E-409C-BE32-E72D297353CC}">
                  <c16:uniqueId val="{0000000A-8664-A14C-BE43-24F6860C36D0}"/>
                </c:ext>
              </c:extLst>
            </c:dLbl>
            <c:dLbl>
              <c:idx val="13"/>
              <c:delete val="1"/>
              <c:extLst>
                <c:ext xmlns:c15="http://schemas.microsoft.com/office/drawing/2012/chart" uri="{CE6537A1-D6FC-4f65-9D91-7224C49458BB}"/>
                <c:ext xmlns:c16="http://schemas.microsoft.com/office/drawing/2014/chart" uri="{C3380CC4-5D6E-409C-BE32-E72D297353CC}">
                  <c16:uniqueId val="{0000000B-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0C-8664-A14C-BE43-24F6860C36D0}"/>
                </c:ext>
              </c:extLst>
            </c:dLbl>
            <c:dLbl>
              <c:idx val="18"/>
              <c:delete val="1"/>
              <c:extLst>
                <c:ext xmlns:c15="http://schemas.microsoft.com/office/drawing/2012/chart" uri="{CE6537A1-D6FC-4f65-9D91-7224C49458BB}"/>
                <c:ext xmlns:c16="http://schemas.microsoft.com/office/drawing/2014/chart" uri="{C3380CC4-5D6E-409C-BE32-E72D297353CC}">
                  <c16:uniqueId val="{0000000D-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0E-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0F-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10-8664-A14C-BE43-24F6860C36D0}"/>
                </c:ext>
              </c:extLst>
            </c:dLbl>
            <c:dLbl>
              <c:idx val="22"/>
              <c:delete val="1"/>
              <c:extLst>
                <c:ext xmlns:c15="http://schemas.microsoft.com/office/drawing/2012/chart" uri="{CE6537A1-D6FC-4f65-9D91-7224C49458BB}"/>
                <c:ext xmlns:c16="http://schemas.microsoft.com/office/drawing/2014/chart" uri="{C3380CC4-5D6E-409C-BE32-E72D297353CC}">
                  <c16:uniqueId val="{00000011-8664-A14C-BE43-24F6860C36D0}"/>
                </c:ext>
              </c:extLst>
            </c:dLbl>
            <c:dLbl>
              <c:idx val="23"/>
              <c:delete val="1"/>
              <c:extLst>
                <c:ext xmlns:c15="http://schemas.microsoft.com/office/drawing/2012/chart" uri="{CE6537A1-D6FC-4f65-9D91-7224C49458BB}"/>
                <c:ext xmlns:c16="http://schemas.microsoft.com/office/drawing/2014/chart" uri="{C3380CC4-5D6E-409C-BE32-E72D297353CC}">
                  <c16:uniqueId val="{00000012-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13-8664-A14C-BE43-24F6860C36D0}"/>
                </c:ext>
              </c:extLst>
            </c:dLbl>
            <c:dLbl>
              <c:idx val="27"/>
              <c:delete val="1"/>
              <c:extLst>
                <c:ext xmlns:c15="http://schemas.microsoft.com/office/drawing/2012/chart" uri="{CE6537A1-D6FC-4f65-9D91-7224C49458BB}"/>
                <c:ext xmlns:c16="http://schemas.microsoft.com/office/drawing/2014/chart" uri="{C3380CC4-5D6E-409C-BE32-E72D297353CC}">
                  <c16:uniqueId val="{00000014-8664-A14C-BE43-24F6860C36D0}"/>
                </c:ext>
              </c:extLst>
            </c:dLbl>
            <c:dLbl>
              <c:idx val="28"/>
              <c:delete val="1"/>
              <c:extLst>
                <c:ext xmlns:c15="http://schemas.microsoft.com/office/drawing/2012/chart" uri="{CE6537A1-D6FC-4f65-9D91-7224C49458BB}"/>
                <c:ext xmlns:c16="http://schemas.microsoft.com/office/drawing/2014/chart" uri="{C3380CC4-5D6E-409C-BE32-E72D297353CC}">
                  <c16:uniqueId val="{00000015-8664-A14C-BE43-24F6860C36D0}"/>
                </c:ext>
              </c:extLst>
            </c:dLbl>
            <c:dLbl>
              <c:idx val="29"/>
              <c:delete val="1"/>
              <c:extLst>
                <c:ext xmlns:c15="http://schemas.microsoft.com/office/drawing/2012/chart" uri="{CE6537A1-D6FC-4f65-9D91-7224C49458BB}"/>
                <c:ext xmlns:c16="http://schemas.microsoft.com/office/drawing/2014/chart" uri="{C3380CC4-5D6E-409C-BE32-E72D297353CC}">
                  <c16:uniqueId val="{00000016-8664-A14C-BE43-24F6860C36D0}"/>
                </c:ext>
              </c:extLst>
            </c:dLbl>
            <c:dLbl>
              <c:idx val="31"/>
              <c:delete val="1"/>
              <c:extLst>
                <c:ext xmlns:c15="http://schemas.microsoft.com/office/drawing/2012/chart" uri="{CE6537A1-D6FC-4f65-9D91-7224C49458BB}"/>
                <c:ext xmlns:c16="http://schemas.microsoft.com/office/drawing/2014/chart" uri="{C3380CC4-5D6E-409C-BE32-E72D297353CC}">
                  <c16:uniqueId val="{00000017-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18-8664-A14C-BE43-24F6860C36D0}"/>
                </c:ext>
              </c:extLst>
            </c:dLbl>
            <c:dLbl>
              <c:idx val="33"/>
              <c:delete val="1"/>
              <c:extLst>
                <c:ext xmlns:c15="http://schemas.microsoft.com/office/drawing/2012/chart" uri="{CE6537A1-D6FC-4f65-9D91-7224C49458BB}"/>
                <c:ext xmlns:c16="http://schemas.microsoft.com/office/drawing/2014/chart" uri="{C3380CC4-5D6E-409C-BE32-E72D297353CC}">
                  <c16:uniqueId val="{00000019-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1A-8664-A14C-BE43-24F6860C36D0}"/>
                </c:ext>
              </c:extLst>
            </c:dLbl>
            <c:dLbl>
              <c:idx val="36"/>
              <c:delete val="1"/>
              <c:extLst>
                <c:ext xmlns:c15="http://schemas.microsoft.com/office/drawing/2012/chart" uri="{CE6537A1-D6FC-4f65-9D91-7224C49458BB}"/>
                <c:ext xmlns:c16="http://schemas.microsoft.com/office/drawing/2014/chart" uri="{C3380CC4-5D6E-409C-BE32-E72D297353CC}">
                  <c16:uniqueId val="{0000001B-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1C-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1D-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1E-8664-A14C-BE43-24F6860C36D0}"/>
                </c:ext>
              </c:extLst>
            </c:dLbl>
            <c:dLbl>
              <c:idx val="40"/>
              <c:delete val="1"/>
              <c:extLst>
                <c:ext xmlns:c15="http://schemas.microsoft.com/office/drawing/2012/chart" uri="{CE6537A1-D6FC-4f65-9D91-7224C49458BB}"/>
                <c:ext xmlns:c16="http://schemas.microsoft.com/office/drawing/2014/chart" uri="{C3380CC4-5D6E-409C-BE32-E72D297353CC}">
                  <c16:uniqueId val="{0000001F-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20-8664-A14C-BE43-24F6860C36D0}"/>
                </c:ext>
              </c:extLst>
            </c:dLbl>
            <c:dLbl>
              <c:idx val="43"/>
              <c:delete val="1"/>
              <c:extLst>
                <c:ext xmlns:c15="http://schemas.microsoft.com/office/drawing/2012/chart" uri="{CE6537A1-D6FC-4f65-9D91-7224C49458BB}"/>
                <c:ext xmlns:c16="http://schemas.microsoft.com/office/drawing/2014/chart" uri="{C3380CC4-5D6E-409C-BE32-E72D297353CC}">
                  <c16:uniqueId val="{00000021-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22-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23-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24-8664-A14C-BE43-24F6860C36D0}"/>
                </c:ext>
              </c:extLst>
            </c:dLbl>
            <c:dLbl>
              <c:idx val="55"/>
              <c:delete val="1"/>
              <c:extLst>
                <c:ext xmlns:c15="http://schemas.microsoft.com/office/drawing/2012/chart" uri="{CE6537A1-D6FC-4f65-9D91-7224C49458BB}"/>
                <c:ext xmlns:c16="http://schemas.microsoft.com/office/drawing/2014/chart" uri="{C3380CC4-5D6E-409C-BE32-E72D297353CC}">
                  <c16:uniqueId val="{00000025-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26-8664-A14C-BE43-24F6860C36D0}"/>
                </c:ext>
              </c:extLst>
            </c:dLbl>
            <c:dLbl>
              <c:idx val="64"/>
              <c:delete val="1"/>
              <c:extLst>
                <c:ext xmlns:c15="http://schemas.microsoft.com/office/drawing/2012/chart" uri="{CE6537A1-D6FC-4f65-9D91-7224C49458BB}"/>
                <c:ext xmlns:c16="http://schemas.microsoft.com/office/drawing/2014/chart" uri="{C3380CC4-5D6E-409C-BE32-E72D297353CC}">
                  <c16:uniqueId val="{00000027-8664-A14C-BE43-24F6860C36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Sheet1!$B$2:$B$15</c:f>
              <c:numCache>
                <c:formatCode>General</c:formatCode>
                <c:ptCount val="14"/>
                <c:pt idx="0">
                  <c:v>1</c:v>
                </c:pt>
                <c:pt idx="1">
                  <c:v>1</c:v>
                </c:pt>
                <c:pt idx="2">
                  <c:v>1</c:v>
                </c:pt>
                <c:pt idx="6">
                  <c:v>1</c:v>
                </c:pt>
                <c:pt idx="7">
                  <c:v>0</c:v>
                </c:pt>
                <c:pt idx="10">
                  <c:v>1</c:v>
                </c:pt>
                <c:pt idx="11">
                  <c:v>0</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Not very confident</c:v>
                </c:pt>
              </c:strCache>
            </c:strRef>
          </c:tx>
          <c:spPr>
            <a:solidFill>
              <a:srgbClr val="FFC000"/>
            </a:solidFill>
          </c:spPr>
          <c:invertIfNegative val="0"/>
          <c:dLbls>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664-A14C-BE43-24F6860C36D0}"/>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2B-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2C-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2D-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2E-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2F-8664-A14C-BE43-24F6860C36D0}"/>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664-A14C-BE43-24F6860C36D0}"/>
                </c:ext>
              </c:extLst>
            </c:dLbl>
            <c:dLbl>
              <c:idx val="30"/>
              <c:delete val="1"/>
              <c:extLst>
                <c:ext xmlns:c15="http://schemas.microsoft.com/office/drawing/2012/chart" uri="{CE6537A1-D6FC-4f65-9D91-7224C49458BB}"/>
                <c:ext xmlns:c16="http://schemas.microsoft.com/office/drawing/2014/chart" uri="{C3380CC4-5D6E-409C-BE32-E72D297353CC}">
                  <c16:uniqueId val="{00000031-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32-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33-8664-A14C-BE43-24F6860C36D0}"/>
                </c:ext>
              </c:extLst>
            </c:dLbl>
            <c:dLbl>
              <c:idx val="35"/>
              <c:delete val="1"/>
              <c:extLst>
                <c:ext xmlns:c15="http://schemas.microsoft.com/office/drawing/2012/chart" uri="{CE6537A1-D6FC-4f65-9D91-7224C49458BB}"/>
                <c:ext xmlns:c16="http://schemas.microsoft.com/office/drawing/2014/chart" uri="{C3380CC4-5D6E-409C-BE32-E72D297353CC}">
                  <c16:uniqueId val="{00000034-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35-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36-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37-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38-8664-A14C-BE43-24F6860C36D0}"/>
                </c:ext>
              </c:extLst>
            </c:dLbl>
            <c:dLbl>
              <c:idx val="44"/>
              <c:delete val="1"/>
              <c:extLst>
                <c:ext xmlns:c15="http://schemas.microsoft.com/office/drawing/2012/chart" uri="{CE6537A1-D6FC-4f65-9D91-7224C49458BB}"/>
                <c:ext xmlns:c16="http://schemas.microsoft.com/office/drawing/2014/chart" uri="{C3380CC4-5D6E-409C-BE32-E72D297353CC}">
                  <c16:uniqueId val="{00000039-8664-A14C-BE43-24F6860C36D0}"/>
                </c:ext>
              </c:extLst>
            </c:dLbl>
            <c:dLbl>
              <c:idx val="45"/>
              <c:delete val="1"/>
              <c:extLst>
                <c:ext xmlns:c15="http://schemas.microsoft.com/office/drawing/2012/chart" uri="{CE6537A1-D6FC-4f65-9D91-7224C49458BB}"/>
                <c:ext xmlns:c16="http://schemas.microsoft.com/office/drawing/2014/chart" uri="{C3380CC4-5D6E-409C-BE32-E72D297353CC}">
                  <c16:uniqueId val="{0000003A-8664-A14C-BE43-24F6860C36D0}"/>
                </c:ext>
              </c:extLst>
            </c:dLbl>
            <c:dLbl>
              <c:idx val="46"/>
              <c:delete val="1"/>
              <c:extLst>
                <c:ext xmlns:c15="http://schemas.microsoft.com/office/drawing/2012/chart" uri="{CE6537A1-D6FC-4f65-9D91-7224C49458BB}"/>
                <c:ext xmlns:c16="http://schemas.microsoft.com/office/drawing/2014/chart" uri="{C3380CC4-5D6E-409C-BE32-E72D297353CC}">
                  <c16:uniqueId val="{0000003B-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3C-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3D-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3E-8664-A14C-BE43-24F6860C36D0}"/>
                </c:ext>
              </c:extLst>
            </c:dLbl>
            <c:dLbl>
              <c:idx val="51"/>
              <c:delete val="1"/>
              <c:extLst>
                <c:ext xmlns:c15="http://schemas.microsoft.com/office/drawing/2012/chart" uri="{CE6537A1-D6FC-4f65-9D91-7224C49458BB}"/>
                <c:ext xmlns:c16="http://schemas.microsoft.com/office/drawing/2014/chart" uri="{C3380CC4-5D6E-409C-BE32-E72D297353CC}">
                  <c16:uniqueId val="{0000003F-8664-A14C-BE43-24F6860C36D0}"/>
                </c:ext>
              </c:extLst>
            </c:dLbl>
            <c:dLbl>
              <c:idx val="53"/>
              <c:delete val="1"/>
              <c:extLst>
                <c:ext xmlns:c15="http://schemas.microsoft.com/office/drawing/2012/chart" uri="{CE6537A1-D6FC-4f65-9D91-7224C49458BB}"/>
                <c:ext xmlns:c16="http://schemas.microsoft.com/office/drawing/2014/chart" uri="{C3380CC4-5D6E-409C-BE32-E72D297353CC}">
                  <c16:uniqueId val="{00000040-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41-8664-A14C-BE43-24F6860C36D0}"/>
                </c:ext>
              </c:extLst>
            </c:dLbl>
            <c:dLbl>
              <c:idx val="60"/>
              <c:delete val="1"/>
              <c:extLst>
                <c:ext xmlns:c15="http://schemas.microsoft.com/office/drawing/2012/chart" uri="{CE6537A1-D6FC-4f65-9D91-7224C49458BB}"/>
                <c:ext xmlns:c16="http://schemas.microsoft.com/office/drawing/2014/chart" uri="{C3380CC4-5D6E-409C-BE32-E72D297353CC}">
                  <c16:uniqueId val="{00000042-8664-A14C-BE43-24F6860C36D0}"/>
                </c:ext>
              </c:extLst>
            </c:dLbl>
            <c:dLbl>
              <c:idx val="62"/>
              <c:delete val="1"/>
              <c:extLst>
                <c:ext xmlns:c15="http://schemas.microsoft.com/office/drawing/2012/chart" uri="{CE6537A1-D6FC-4f65-9D91-7224C49458BB}"/>
                <c:ext xmlns:c16="http://schemas.microsoft.com/office/drawing/2014/chart" uri="{C3380CC4-5D6E-409C-BE32-E72D297353CC}">
                  <c16:uniqueId val="{00000043-8664-A14C-BE43-24F6860C36D0}"/>
                </c:ext>
              </c:extLst>
            </c:dLbl>
            <c:dLbl>
              <c:idx val="65"/>
              <c:delete val="1"/>
              <c:extLst>
                <c:ext xmlns:c15="http://schemas.microsoft.com/office/drawing/2012/chart" uri="{CE6537A1-D6FC-4f65-9D91-7224C49458BB}"/>
                <c:ext xmlns:c16="http://schemas.microsoft.com/office/drawing/2014/chart" uri="{C3380CC4-5D6E-409C-BE32-E72D297353CC}">
                  <c16:uniqueId val="{00000044-8664-A14C-BE43-24F6860C36D0}"/>
                </c:ext>
              </c:extLst>
            </c:dLbl>
            <c:dLbl>
              <c:idx val="66"/>
              <c:delete val="1"/>
              <c:extLst>
                <c:ext xmlns:c15="http://schemas.microsoft.com/office/drawing/2012/chart" uri="{CE6537A1-D6FC-4f65-9D91-7224C49458BB}"/>
                <c:ext xmlns:c16="http://schemas.microsoft.com/office/drawing/2014/chart" uri="{C3380CC4-5D6E-409C-BE32-E72D297353CC}">
                  <c16:uniqueId val="{00000045-8664-A14C-BE43-24F6860C36D0}"/>
                </c:ext>
              </c:extLst>
            </c:dLbl>
            <c:dLbl>
              <c:idx val="67"/>
              <c:delete val="1"/>
              <c:extLst>
                <c:ext xmlns:c15="http://schemas.microsoft.com/office/drawing/2012/chart" uri="{CE6537A1-D6FC-4f65-9D91-7224C49458BB}"/>
                <c:ext xmlns:c16="http://schemas.microsoft.com/office/drawing/2014/chart" uri="{C3380CC4-5D6E-409C-BE32-E72D297353CC}">
                  <c16:uniqueId val="{00000046-8664-A14C-BE43-24F6860C36D0}"/>
                </c:ext>
              </c:extLst>
            </c:dLbl>
            <c:dLbl>
              <c:idx val="69"/>
              <c:delete val="1"/>
              <c:extLst>
                <c:ext xmlns:c15="http://schemas.microsoft.com/office/drawing/2012/chart" uri="{CE6537A1-D6FC-4f65-9D91-7224C49458BB}"/>
                <c:ext xmlns:c16="http://schemas.microsoft.com/office/drawing/2014/chart" uri="{C3380CC4-5D6E-409C-BE32-E72D297353CC}">
                  <c16:uniqueId val="{00000047-8664-A14C-BE43-24F6860C36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Sheet1!$C$2:$C$15</c:f>
              <c:numCache>
                <c:formatCode>General</c:formatCode>
                <c:ptCount val="14"/>
                <c:pt idx="0">
                  <c:v>2</c:v>
                </c:pt>
                <c:pt idx="1">
                  <c:v>4</c:v>
                </c:pt>
                <c:pt idx="2">
                  <c:v>2</c:v>
                </c:pt>
                <c:pt idx="3">
                  <c:v>4</c:v>
                </c:pt>
                <c:pt idx="5">
                  <c:v>3</c:v>
                </c:pt>
                <c:pt idx="6">
                  <c:v>3</c:v>
                </c:pt>
                <c:pt idx="7">
                  <c:v>5</c:v>
                </c:pt>
                <c:pt idx="8">
                  <c:v>4</c:v>
                </c:pt>
                <c:pt idx="10">
                  <c:v>4</c:v>
                </c:pt>
                <c:pt idx="11">
                  <c:v>4</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Sheet1!$D$2:$D$15</c:f>
              <c:numCache>
                <c:formatCode>General</c:formatCode>
                <c:ptCount val="14"/>
                <c:pt idx="0">
                  <c:v>55</c:v>
                </c:pt>
                <c:pt idx="1">
                  <c:v>56</c:v>
                </c:pt>
                <c:pt idx="2">
                  <c:v>52</c:v>
                </c:pt>
                <c:pt idx="3">
                  <c:v>52</c:v>
                </c:pt>
                <c:pt idx="5">
                  <c:v>52</c:v>
                </c:pt>
                <c:pt idx="6">
                  <c:v>56</c:v>
                </c:pt>
                <c:pt idx="7">
                  <c:v>52</c:v>
                </c:pt>
                <c:pt idx="8">
                  <c:v>55</c:v>
                </c:pt>
                <c:pt idx="10">
                  <c:v>51</c:v>
                </c:pt>
                <c:pt idx="11">
                  <c:v>54</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Sheet1!$E$2:$E$15</c:f>
              <c:numCache>
                <c:formatCode>General</c:formatCode>
                <c:ptCount val="14"/>
                <c:pt idx="0">
                  <c:v>42</c:v>
                </c:pt>
                <c:pt idx="1">
                  <c:v>39</c:v>
                </c:pt>
                <c:pt idx="2">
                  <c:v>45</c:v>
                </c:pt>
                <c:pt idx="3">
                  <c:v>43</c:v>
                </c:pt>
                <c:pt idx="5">
                  <c:v>45</c:v>
                </c:pt>
                <c:pt idx="6">
                  <c:v>40</c:v>
                </c:pt>
                <c:pt idx="7">
                  <c:v>43</c:v>
                </c:pt>
                <c:pt idx="8">
                  <c:v>40</c:v>
                </c:pt>
                <c:pt idx="10">
                  <c:v>45</c:v>
                </c:pt>
                <c:pt idx="11">
                  <c:v>41</c:v>
                </c:pt>
              </c:numCache>
            </c:numRef>
          </c:val>
          <c:extLst>
            <c:ext xmlns:c16="http://schemas.microsoft.com/office/drawing/2014/chart" uri="{C3380CC4-5D6E-409C-BE32-E72D297353CC}">
              <c16:uniqueId val="{0000004A-8664-A14C-BE43-24F6860C36D0}"/>
            </c:ext>
          </c:extLst>
        </c:ser>
        <c:dLbls>
          <c:showLegendKey val="0"/>
          <c:showVal val="0"/>
          <c:showCatName val="0"/>
          <c:showSerName val="0"/>
          <c:showPercent val="0"/>
          <c:showBubbleSize val="0"/>
        </c:dLbls>
        <c:gapWidth val="30"/>
        <c:overlap val="100"/>
        <c:axId val="28279168"/>
        <c:axId val="28280704"/>
      </c:barChart>
      <c:catAx>
        <c:axId val="28279168"/>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28280704"/>
        <c:crosses val="autoZero"/>
        <c:auto val="1"/>
        <c:lblAlgn val="ctr"/>
        <c:lblOffset val="100"/>
        <c:noMultiLvlLbl val="0"/>
      </c:catAx>
      <c:valAx>
        <c:axId val="28280704"/>
        <c:scaling>
          <c:orientation val="minMax"/>
        </c:scaling>
        <c:delete val="1"/>
        <c:axPos val="l"/>
        <c:numFmt formatCode="0%" sourceLinked="1"/>
        <c:majorTickMark val="out"/>
        <c:minorTickMark val="none"/>
        <c:tickLblPos val="nextTo"/>
        <c:crossAx val="28279168"/>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A4-C34B-9BF5-B1EDF22C62B2}"/>
                </c:ext>
              </c:extLst>
            </c:dLbl>
            <c:dLbl>
              <c:idx val="1"/>
              <c:delete val="1"/>
              <c:extLst>
                <c:ext xmlns:c15="http://schemas.microsoft.com/office/drawing/2012/chart" uri="{CE6537A1-D6FC-4f65-9D91-7224C49458BB}"/>
                <c:ext xmlns:c16="http://schemas.microsoft.com/office/drawing/2014/chart" uri="{C3380CC4-5D6E-409C-BE32-E72D297353CC}">
                  <c16:uniqueId val="{00000001-7CA4-C34B-9BF5-B1EDF22C62B2}"/>
                </c:ext>
              </c:extLst>
            </c:dLbl>
            <c:dLbl>
              <c:idx val="2"/>
              <c:delete val="1"/>
              <c:extLst>
                <c:ext xmlns:c15="http://schemas.microsoft.com/office/drawing/2012/chart" uri="{CE6537A1-D6FC-4f65-9D91-7224C49458BB}"/>
                <c:ext xmlns:c16="http://schemas.microsoft.com/office/drawing/2014/chart" uri="{C3380CC4-5D6E-409C-BE32-E72D297353CC}">
                  <c16:uniqueId val="{00000002-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03-7CA4-C34B-9BF5-B1EDF22C62B2}"/>
                </c:ext>
              </c:extLst>
            </c:dLbl>
            <c:dLbl>
              <c:idx val="5"/>
              <c:delete val="1"/>
              <c:extLst>
                <c:ext xmlns:c15="http://schemas.microsoft.com/office/drawing/2012/chart" uri="{CE6537A1-D6FC-4f65-9D91-7224C49458BB}"/>
                <c:ext xmlns:c16="http://schemas.microsoft.com/office/drawing/2014/chart" uri="{C3380CC4-5D6E-409C-BE32-E72D297353CC}">
                  <c16:uniqueId val="{00000004-7CA4-C34B-9BF5-B1EDF22C62B2}"/>
                </c:ext>
              </c:extLst>
            </c:dLbl>
            <c:dLbl>
              <c:idx val="6"/>
              <c:delete val="1"/>
              <c:extLst>
                <c:ext xmlns:c15="http://schemas.microsoft.com/office/drawing/2012/chart" uri="{CE6537A1-D6FC-4f65-9D91-7224C49458BB}"/>
                <c:ext xmlns:c16="http://schemas.microsoft.com/office/drawing/2014/chart" uri="{C3380CC4-5D6E-409C-BE32-E72D297353CC}">
                  <c16:uniqueId val="{00000005-7CA4-C34B-9BF5-B1EDF22C62B2}"/>
                </c:ext>
              </c:extLst>
            </c:dLbl>
            <c:dLbl>
              <c:idx val="7"/>
              <c:delete val="1"/>
              <c:extLst>
                <c:ext xmlns:c15="http://schemas.microsoft.com/office/drawing/2012/chart" uri="{CE6537A1-D6FC-4f65-9D91-7224C49458BB}"/>
                <c:ext xmlns:c16="http://schemas.microsoft.com/office/drawing/2014/chart" uri="{C3380CC4-5D6E-409C-BE32-E72D297353CC}">
                  <c16:uniqueId val="{00000006-7CA4-C34B-9BF5-B1EDF22C62B2}"/>
                </c:ext>
              </c:extLst>
            </c:dLbl>
            <c:dLbl>
              <c:idx val="8"/>
              <c:delete val="1"/>
              <c:extLst>
                <c:ext xmlns:c15="http://schemas.microsoft.com/office/drawing/2012/chart" uri="{CE6537A1-D6FC-4f65-9D91-7224C49458BB}"/>
                <c:ext xmlns:c16="http://schemas.microsoft.com/office/drawing/2014/chart" uri="{C3380CC4-5D6E-409C-BE32-E72D297353CC}">
                  <c16:uniqueId val="{00000007-7CA4-C34B-9BF5-B1EDF22C62B2}"/>
                </c:ext>
              </c:extLst>
            </c:dLbl>
            <c:dLbl>
              <c:idx val="10"/>
              <c:delete val="1"/>
              <c:extLst>
                <c:ext xmlns:c15="http://schemas.microsoft.com/office/drawing/2012/chart" uri="{CE6537A1-D6FC-4f65-9D91-7224C49458BB}"/>
                <c:ext xmlns:c16="http://schemas.microsoft.com/office/drawing/2014/chart" uri="{C3380CC4-5D6E-409C-BE32-E72D297353CC}">
                  <c16:uniqueId val="{00000008-7CA4-C34B-9BF5-B1EDF22C62B2}"/>
                </c:ext>
              </c:extLst>
            </c:dLbl>
            <c:dLbl>
              <c:idx val="11"/>
              <c:delete val="1"/>
              <c:extLst>
                <c:ext xmlns:c15="http://schemas.microsoft.com/office/drawing/2012/chart" uri="{CE6537A1-D6FC-4f65-9D91-7224C49458BB}"/>
                <c:ext xmlns:c16="http://schemas.microsoft.com/office/drawing/2014/chart" uri="{C3380CC4-5D6E-409C-BE32-E72D297353CC}">
                  <c16:uniqueId val="{00000009-7CA4-C34B-9BF5-B1EDF22C62B2}"/>
                </c:ext>
              </c:extLst>
            </c:dLbl>
            <c:dLbl>
              <c:idx val="12"/>
              <c:delete val="1"/>
              <c:extLst>
                <c:ext xmlns:c15="http://schemas.microsoft.com/office/drawing/2012/chart" uri="{CE6537A1-D6FC-4f65-9D91-7224C49458BB}"/>
                <c:ext xmlns:c16="http://schemas.microsoft.com/office/drawing/2014/chart" uri="{C3380CC4-5D6E-409C-BE32-E72D297353CC}">
                  <c16:uniqueId val="{0000000A-7CA4-C34B-9BF5-B1EDF22C62B2}"/>
                </c:ext>
              </c:extLst>
            </c:dLbl>
            <c:dLbl>
              <c:idx val="13"/>
              <c:delete val="1"/>
              <c:extLst>
                <c:ext xmlns:c15="http://schemas.microsoft.com/office/drawing/2012/chart" uri="{CE6537A1-D6FC-4f65-9D91-7224C49458BB}"/>
                <c:ext xmlns:c16="http://schemas.microsoft.com/office/drawing/2014/chart" uri="{C3380CC4-5D6E-409C-BE32-E72D297353CC}">
                  <c16:uniqueId val="{0000000B-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0C-7CA4-C34B-9BF5-B1EDF22C62B2}"/>
                </c:ext>
              </c:extLst>
            </c:dLbl>
            <c:dLbl>
              <c:idx val="18"/>
              <c:delete val="1"/>
              <c:extLst>
                <c:ext xmlns:c15="http://schemas.microsoft.com/office/drawing/2012/chart" uri="{CE6537A1-D6FC-4f65-9D91-7224C49458BB}"/>
                <c:ext xmlns:c16="http://schemas.microsoft.com/office/drawing/2014/chart" uri="{C3380CC4-5D6E-409C-BE32-E72D297353CC}">
                  <c16:uniqueId val="{0000000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0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0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10-7CA4-C34B-9BF5-B1EDF22C62B2}"/>
                </c:ext>
              </c:extLst>
            </c:dLbl>
            <c:dLbl>
              <c:idx val="22"/>
              <c:delete val="1"/>
              <c:extLst>
                <c:ext xmlns:c15="http://schemas.microsoft.com/office/drawing/2012/chart" uri="{CE6537A1-D6FC-4f65-9D91-7224C49458BB}"/>
                <c:ext xmlns:c16="http://schemas.microsoft.com/office/drawing/2014/chart" uri="{C3380CC4-5D6E-409C-BE32-E72D297353CC}">
                  <c16:uniqueId val="{00000011-7CA4-C34B-9BF5-B1EDF22C62B2}"/>
                </c:ext>
              </c:extLst>
            </c:dLbl>
            <c:dLbl>
              <c:idx val="23"/>
              <c:delete val="1"/>
              <c:extLst>
                <c:ext xmlns:c15="http://schemas.microsoft.com/office/drawing/2012/chart" uri="{CE6537A1-D6FC-4f65-9D91-7224C49458BB}"/>
                <c:ext xmlns:c16="http://schemas.microsoft.com/office/drawing/2014/chart" uri="{C3380CC4-5D6E-409C-BE32-E72D297353CC}">
                  <c16:uniqueId val="{00000012-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13-7CA4-C34B-9BF5-B1EDF22C62B2}"/>
                </c:ext>
              </c:extLst>
            </c:dLbl>
            <c:dLbl>
              <c:idx val="27"/>
              <c:delete val="1"/>
              <c:extLst>
                <c:ext xmlns:c15="http://schemas.microsoft.com/office/drawing/2012/chart" uri="{CE6537A1-D6FC-4f65-9D91-7224C49458BB}"/>
                <c:ext xmlns:c16="http://schemas.microsoft.com/office/drawing/2014/chart" uri="{C3380CC4-5D6E-409C-BE32-E72D297353CC}">
                  <c16:uniqueId val="{00000014-7CA4-C34B-9BF5-B1EDF22C62B2}"/>
                </c:ext>
              </c:extLst>
            </c:dLbl>
            <c:dLbl>
              <c:idx val="28"/>
              <c:delete val="1"/>
              <c:extLst>
                <c:ext xmlns:c15="http://schemas.microsoft.com/office/drawing/2012/chart" uri="{CE6537A1-D6FC-4f65-9D91-7224C49458BB}"/>
                <c:ext xmlns:c16="http://schemas.microsoft.com/office/drawing/2014/chart" uri="{C3380CC4-5D6E-409C-BE32-E72D297353CC}">
                  <c16:uniqueId val="{00000015-7CA4-C34B-9BF5-B1EDF22C62B2}"/>
                </c:ext>
              </c:extLst>
            </c:dLbl>
            <c:dLbl>
              <c:idx val="29"/>
              <c:delete val="1"/>
              <c:extLst>
                <c:ext xmlns:c15="http://schemas.microsoft.com/office/drawing/2012/chart" uri="{CE6537A1-D6FC-4f65-9D91-7224C49458BB}"/>
                <c:ext xmlns:c16="http://schemas.microsoft.com/office/drawing/2014/chart" uri="{C3380CC4-5D6E-409C-BE32-E72D297353CC}">
                  <c16:uniqueId val="{00000016-7CA4-C34B-9BF5-B1EDF22C62B2}"/>
                </c:ext>
              </c:extLst>
            </c:dLbl>
            <c:dLbl>
              <c:idx val="31"/>
              <c:delete val="1"/>
              <c:extLst>
                <c:ext xmlns:c15="http://schemas.microsoft.com/office/drawing/2012/chart" uri="{CE6537A1-D6FC-4f65-9D91-7224C49458BB}"/>
                <c:ext xmlns:c16="http://schemas.microsoft.com/office/drawing/2014/chart" uri="{C3380CC4-5D6E-409C-BE32-E72D297353CC}">
                  <c16:uniqueId val="{00000017-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18-7CA4-C34B-9BF5-B1EDF22C62B2}"/>
                </c:ext>
              </c:extLst>
            </c:dLbl>
            <c:dLbl>
              <c:idx val="33"/>
              <c:delete val="1"/>
              <c:extLst>
                <c:ext xmlns:c15="http://schemas.microsoft.com/office/drawing/2012/chart" uri="{CE6537A1-D6FC-4f65-9D91-7224C49458BB}"/>
                <c:ext xmlns:c16="http://schemas.microsoft.com/office/drawing/2014/chart" uri="{C3380CC4-5D6E-409C-BE32-E72D297353CC}">
                  <c16:uniqueId val="{00000019-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1A-7CA4-C34B-9BF5-B1EDF22C62B2}"/>
                </c:ext>
              </c:extLst>
            </c:dLbl>
            <c:dLbl>
              <c:idx val="36"/>
              <c:delete val="1"/>
              <c:extLst>
                <c:ext xmlns:c15="http://schemas.microsoft.com/office/drawing/2012/chart" uri="{CE6537A1-D6FC-4f65-9D91-7224C49458BB}"/>
                <c:ext xmlns:c16="http://schemas.microsoft.com/office/drawing/2014/chart" uri="{C3380CC4-5D6E-409C-BE32-E72D297353CC}">
                  <c16:uniqueId val="{0000001B-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1C-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1D-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1E-7CA4-C34B-9BF5-B1EDF22C62B2}"/>
                </c:ext>
              </c:extLst>
            </c:dLbl>
            <c:dLbl>
              <c:idx val="40"/>
              <c:delete val="1"/>
              <c:extLst>
                <c:ext xmlns:c15="http://schemas.microsoft.com/office/drawing/2012/chart" uri="{CE6537A1-D6FC-4f65-9D91-7224C49458BB}"/>
                <c:ext xmlns:c16="http://schemas.microsoft.com/office/drawing/2014/chart" uri="{C3380CC4-5D6E-409C-BE32-E72D297353CC}">
                  <c16:uniqueId val="{0000001F-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20-7CA4-C34B-9BF5-B1EDF22C62B2}"/>
                </c:ext>
              </c:extLst>
            </c:dLbl>
            <c:dLbl>
              <c:idx val="43"/>
              <c:delete val="1"/>
              <c:extLst>
                <c:ext xmlns:c15="http://schemas.microsoft.com/office/drawing/2012/chart" uri="{CE6537A1-D6FC-4f65-9D91-7224C49458BB}"/>
                <c:ext xmlns:c16="http://schemas.microsoft.com/office/drawing/2014/chart" uri="{C3380CC4-5D6E-409C-BE32-E72D297353CC}">
                  <c16:uniqueId val="{00000021-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22-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23-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24-7CA4-C34B-9BF5-B1EDF22C62B2}"/>
                </c:ext>
              </c:extLst>
            </c:dLbl>
            <c:dLbl>
              <c:idx val="55"/>
              <c:delete val="1"/>
              <c:extLst>
                <c:ext xmlns:c15="http://schemas.microsoft.com/office/drawing/2012/chart" uri="{CE6537A1-D6FC-4f65-9D91-7224C49458BB}"/>
                <c:ext xmlns:c16="http://schemas.microsoft.com/office/drawing/2014/chart" uri="{C3380CC4-5D6E-409C-BE32-E72D297353CC}">
                  <c16:uniqueId val="{00000025-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26-7CA4-C34B-9BF5-B1EDF22C62B2}"/>
                </c:ext>
              </c:extLst>
            </c:dLbl>
            <c:dLbl>
              <c:idx val="64"/>
              <c:delete val="1"/>
              <c:extLst>
                <c:ext xmlns:c15="http://schemas.microsoft.com/office/drawing/2012/chart" uri="{CE6537A1-D6FC-4f65-9D91-7224C49458BB}"/>
                <c:ext xmlns:c16="http://schemas.microsoft.com/office/drawing/2014/chart" uri="{C3380CC4-5D6E-409C-BE32-E72D297353CC}">
                  <c16:uniqueId val="{00000027-7CA4-C34B-9BF5-B1EDF22C62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Sheet1!$B$2:$B$15</c:f>
              <c:numCache>
                <c:formatCode>General</c:formatCode>
                <c:ptCount val="14"/>
                <c:pt idx="0">
                  <c:v>1</c:v>
                </c:pt>
                <c:pt idx="3">
                  <c:v>1</c:v>
                </c:pt>
                <c:pt idx="7">
                  <c:v>0</c:v>
                </c:pt>
                <c:pt idx="10">
                  <c:v>1</c:v>
                </c:pt>
                <c:pt idx="11">
                  <c:v>0</c:v>
                </c:pt>
              </c:numCache>
            </c:numRef>
          </c:val>
          <c:extLst>
            <c:ext xmlns:c16="http://schemas.microsoft.com/office/drawing/2014/chart" uri="{C3380CC4-5D6E-409C-BE32-E72D297353CC}">
              <c16:uniqueId val="{00000028-7CA4-C34B-9BF5-B1EDF22C62B2}"/>
            </c:ext>
          </c:extLst>
        </c:ser>
        <c:ser>
          <c:idx val="1"/>
          <c:order val="1"/>
          <c:tx>
            <c:strRef>
              <c:f>Sheet1!$C$1</c:f>
              <c:strCache>
                <c:ptCount val="1"/>
                <c:pt idx="0">
                  <c:v>Not very confident</c:v>
                </c:pt>
              </c:strCache>
            </c:strRef>
          </c:tx>
          <c:spPr>
            <a:solidFill>
              <a:srgbClr val="FFC00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9-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2A-7CA4-C34B-9BF5-B1EDF22C62B2}"/>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CA4-C34B-9BF5-B1EDF22C62B2}"/>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2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2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2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30-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31-7CA4-C34B-9BF5-B1EDF22C62B2}"/>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CA4-C34B-9BF5-B1EDF22C62B2}"/>
                </c:ext>
              </c:extLst>
            </c:dLbl>
            <c:dLbl>
              <c:idx val="30"/>
              <c:delete val="1"/>
              <c:extLst>
                <c:ext xmlns:c15="http://schemas.microsoft.com/office/drawing/2012/chart" uri="{CE6537A1-D6FC-4f65-9D91-7224C49458BB}"/>
                <c:ext xmlns:c16="http://schemas.microsoft.com/office/drawing/2014/chart" uri="{C3380CC4-5D6E-409C-BE32-E72D297353CC}">
                  <c16:uniqueId val="{00000033-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34-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35-7CA4-C34B-9BF5-B1EDF22C62B2}"/>
                </c:ext>
              </c:extLst>
            </c:dLbl>
            <c:dLbl>
              <c:idx val="35"/>
              <c:delete val="1"/>
              <c:extLst>
                <c:ext xmlns:c15="http://schemas.microsoft.com/office/drawing/2012/chart" uri="{CE6537A1-D6FC-4f65-9D91-7224C49458BB}"/>
                <c:ext xmlns:c16="http://schemas.microsoft.com/office/drawing/2014/chart" uri="{C3380CC4-5D6E-409C-BE32-E72D297353CC}">
                  <c16:uniqueId val="{00000036-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37-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38-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39-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3A-7CA4-C34B-9BF5-B1EDF22C62B2}"/>
                </c:ext>
              </c:extLst>
            </c:dLbl>
            <c:dLbl>
              <c:idx val="44"/>
              <c:delete val="1"/>
              <c:extLst>
                <c:ext xmlns:c15="http://schemas.microsoft.com/office/drawing/2012/chart" uri="{CE6537A1-D6FC-4f65-9D91-7224C49458BB}"/>
                <c:ext xmlns:c16="http://schemas.microsoft.com/office/drawing/2014/chart" uri="{C3380CC4-5D6E-409C-BE32-E72D297353CC}">
                  <c16:uniqueId val="{0000003B-7CA4-C34B-9BF5-B1EDF22C62B2}"/>
                </c:ext>
              </c:extLst>
            </c:dLbl>
            <c:dLbl>
              <c:idx val="45"/>
              <c:delete val="1"/>
              <c:extLst>
                <c:ext xmlns:c15="http://schemas.microsoft.com/office/drawing/2012/chart" uri="{CE6537A1-D6FC-4f65-9D91-7224C49458BB}"/>
                <c:ext xmlns:c16="http://schemas.microsoft.com/office/drawing/2014/chart" uri="{C3380CC4-5D6E-409C-BE32-E72D297353CC}">
                  <c16:uniqueId val="{0000003C-7CA4-C34B-9BF5-B1EDF22C62B2}"/>
                </c:ext>
              </c:extLst>
            </c:dLbl>
            <c:dLbl>
              <c:idx val="46"/>
              <c:delete val="1"/>
              <c:extLst>
                <c:ext xmlns:c15="http://schemas.microsoft.com/office/drawing/2012/chart" uri="{CE6537A1-D6FC-4f65-9D91-7224C49458BB}"/>
                <c:ext xmlns:c16="http://schemas.microsoft.com/office/drawing/2014/chart" uri="{C3380CC4-5D6E-409C-BE32-E72D297353CC}">
                  <c16:uniqueId val="{0000003D-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3E-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3F-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40-7CA4-C34B-9BF5-B1EDF22C62B2}"/>
                </c:ext>
              </c:extLst>
            </c:dLbl>
            <c:dLbl>
              <c:idx val="51"/>
              <c:delete val="1"/>
              <c:extLst>
                <c:ext xmlns:c15="http://schemas.microsoft.com/office/drawing/2012/chart" uri="{CE6537A1-D6FC-4f65-9D91-7224C49458BB}"/>
                <c:ext xmlns:c16="http://schemas.microsoft.com/office/drawing/2014/chart" uri="{C3380CC4-5D6E-409C-BE32-E72D297353CC}">
                  <c16:uniqueId val="{00000041-7CA4-C34B-9BF5-B1EDF22C62B2}"/>
                </c:ext>
              </c:extLst>
            </c:dLbl>
            <c:dLbl>
              <c:idx val="53"/>
              <c:delete val="1"/>
              <c:extLst>
                <c:ext xmlns:c15="http://schemas.microsoft.com/office/drawing/2012/chart" uri="{CE6537A1-D6FC-4f65-9D91-7224C49458BB}"/>
                <c:ext xmlns:c16="http://schemas.microsoft.com/office/drawing/2014/chart" uri="{C3380CC4-5D6E-409C-BE32-E72D297353CC}">
                  <c16:uniqueId val="{00000042-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43-7CA4-C34B-9BF5-B1EDF22C62B2}"/>
                </c:ext>
              </c:extLst>
            </c:dLbl>
            <c:dLbl>
              <c:idx val="60"/>
              <c:delete val="1"/>
              <c:extLst>
                <c:ext xmlns:c15="http://schemas.microsoft.com/office/drawing/2012/chart" uri="{CE6537A1-D6FC-4f65-9D91-7224C49458BB}"/>
                <c:ext xmlns:c16="http://schemas.microsoft.com/office/drawing/2014/chart" uri="{C3380CC4-5D6E-409C-BE32-E72D297353CC}">
                  <c16:uniqueId val="{00000044-7CA4-C34B-9BF5-B1EDF22C62B2}"/>
                </c:ext>
              </c:extLst>
            </c:dLbl>
            <c:dLbl>
              <c:idx val="62"/>
              <c:delete val="1"/>
              <c:extLst>
                <c:ext xmlns:c15="http://schemas.microsoft.com/office/drawing/2012/chart" uri="{CE6537A1-D6FC-4f65-9D91-7224C49458BB}"/>
                <c:ext xmlns:c16="http://schemas.microsoft.com/office/drawing/2014/chart" uri="{C3380CC4-5D6E-409C-BE32-E72D297353CC}">
                  <c16:uniqueId val="{00000045-7CA4-C34B-9BF5-B1EDF22C62B2}"/>
                </c:ext>
              </c:extLst>
            </c:dLbl>
            <c:dLbl>
              <c:idx val="65"/>
              <c:delete val="1"/>
              <c:extLst>
                <c:ext xmlns:c15="http://schemas.microsoft.com/office/drawing/2012/chart" uri="{CE6537A1-D6FC-4f65-9D91-7224C49458BB}"/>
                <c:ext xmlns:c16="http://schemas.microsoft.com/office/drawing/2014/chart" uri="{C3380CC4-5D6E-409C-BE32-E72D297353CC}">
                  <c16:uniqueId val="{00000046-7CA4-C34B-9BF5-B1EDF22C62B2}"/>
                </c:ext>
              </c:extLst>
            </c:dLbl>
            <c:dLbl>
              <c:idx val="66"/>
              <c:delete val="1"/>
              <c:extLst>
                <c:ext xmlns:c15="http://schemas.microsoft.com/office/drawing/2012/chart" uri="{CE6537A1-D6FC-4f65-9D91-7224C49458BB}"/>
                <c:ext xmlns:c16="http://schemas.microsoft.com/office/drawing/2014/chart" uri="{C3380CC4-5D6E-409C-BE32-E72D297353CC}">
                  <c16:uniqueId val="{00000047-7CA4-C34B-9BF5-B1EDF22C62B2}"/>
                </c:ext>
              </c:extLst>
            </c:dLbl>
            <c:dLbl>
              <c:idx val="67"/>
              <c:delete val="1"/>
              <c:extLst>
                <c:ext xmlns:c15="http://schemas.microsoft.com/office/drawing/2012/chart" uri="{CE6537A1-D6FC-4f65-9D91-7224C49458BB}"/>
                <c:ext xmlns:c16="http://schemas.microsoft.com/office/drawing/2014/chart" uri="{C3380CC4-5D6E-409C-BE32-E72D297353CC}">
                  <c16:uniqueId val="{00000048-7CA4-C34B-9BF5-B1EDF22C62B2}"/>
                </c:ext>
              </c:extLst>
            </c:dLbl>
            <c:dLbl>
              <c:idx val="69"/>
              <c:delete val="1"/>
              <c:extLst>
                <c:ext xmlns:c15="http://schemas.microsoft.com/office/drawing/2012/chart" uri="{CE6537A1-D6FC-4f65-9D91-7224C49458BB}"/>
                <c:ext xmlns:c16="http://schemas.microsoft.com/office/drawing/2014/chart" uri="{C3380CC4-5D6E-409C-BE32-E72D297353CC}">
                  <c16:uniqueId val="{00000049-7CA4-C34B-9BF5-B1EDF22C62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Sheet1!$C$2:$C$15</c:f>
              <c:numCache>
                <c:formatCode>General</c:formatCode>
                <c:ptCount val="14"/>
                <c:pt idx="0">
                  <c:v>1</c:v>
                </c:pt>
                <c:pt idx="1">
                  <c:v>3</c:v>
                </c:pt>
                <c:pt idx="2">
                  <c:v>2</c:v>
                </c:pt>
                <c:pt idx="3">
                  <c:v>1</c:v>
                </c:pt>
                <c:pt idx="5">
                  <c:v>2</c:v>
                </c:pt>
                <c:pt idx="6">
                  <c:v>2</c:v>
                </c:pt>
                <c:pt idx="7">
                  <c:v>2</c:v>
                </c:pt>
                <c:pt idx="8">
                  <c:v>2</c:v>
                </c:pt>
                <c:pt idx="10">
                  <c:v>2</c:v>
                </c:pt>
                <c:pt idx="11">
                  <c:v>4</c:v>
                </c:pt>
              </c:numCache>
            </c:numRef>
          </c:val>
          <c:extLst>
            <c:ext xmlns:c16="http://schemas.microsoft.com/office/drawing/2014/chart" uri="{C3380CC4-5D6E-409C-BE32-E72D297353CC}">
              <c16:uniqueId val="{0000004A-7CA4-C34B-9BF5-B1EDF22C62B2}"/>
            </c:ext>
          </c:extLst>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Sheet1!$D$2:$D$15</c:f>
              <c:numCache>
                <c:formatCode>General</c:formatCode>
                <c:ptCount val="14"/>
                <c:pt idx="0">
                  <c:v>46</c:v>
                </c:pt>
                <c:pt idx="1">
                  <c:v>43</c:v>
                </c:pt>
                <c:pt idx="2">
                  <c:v>48</c:v>
                </c:pt>
                <c:pt idx="3">
                  <c:v>46</c:v>
                </c:pt>
                <c:pt idx="5">
                  <c:v>41</c:v>
                </c:pt>
                <c:pt idx="6">
                  <c:v>37</c:v>
                </c:pt>
                <c:pt idx="7">
                  <c:v>39</c:v>
                </c:pt>
                <c:pt idx="8">
                  <c:v>41</c:v>
                </c:pt>
                <c:pt idx="10">
                  <c:v>37</c:v>
                </c:pt>
                <c:pt idx="11">
                  <c:v>44</c:v>
                </c:pt>
              </c:numCache>
            </c:numRef>
          </c:val>
          <c:extLst>
            <c:ext xmlns:c16="http://schemas.microsoft.com/office/drawing/2014/chart" uri="{C3380CC4-5D6E-409C-BE32-E72D297353CC}">
              <c16:uniqueId val="{0000004B-7CA4-C34B-9BF5-B1EDF22C62B2}"/>
            </c:ext>
          </c:extLst>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Sheet1!$E$2:$E$15</c:f>
              <c:numCache>
                <c:formatCode>General</c:formatCode>
                <c:ptCount val="14"/>
                <c:pt idx="0">
                  <c:v>51</c:v>
                </c:pt>
                <c:pt idx="1">
                  <c:v>54</c:v>
                </c:pt>
                <c:pt idx="2">
                  <c:v>50</c:v>
                </c:pt>
                <c:pt idx="3">
                  <c:v>52</c:v>
                </c:pt>
                <c:pt idx="5">
                  <c:v>57</c:v>
                </c:pt>
                <c:pt idx="6">
                  <c:v>60</c:v>
                </c:pt>
                <c:pt idx="7">
                  <c:v>58</c:v>
                </c:pt>
                <c:pt idx="8">
                  <c:v>56</c:v>
                </c:pt>
                <c:pt idx="10">
                  <c:v>60</c:v>
                </c:pt>
                <c:pt idx="11">
                  <c:v>51</c:v>
                </c:pt>
              </c:numCache>
            </c:numRef>
          </c:val>
          <c:extLst>
            <c:ext xmlns:c16="http://schemas.microsoft.com/office/drawing/2014/chart" uri="{C3380CC4-5D6E-409C-BE32-E72D297353CC}">
              <c16:uniqueId val="{0000004C-7CA4-C34B-9BF5-B1EDF22C62B2}"/>
            </c:ext>
          </c:extLst>
        </c:ser>
        <c:dLbls>
          <c:showLegendKey val="0"/>
          <c:showVal val="0"/>
          <c:showCatName val="0"/>
          <c:showSerName val="0"/>
          <c:showPercent val="0"/>
          <c:showBubbleSize val="0"/>
        </c:dLbls>
        <c:gapWidth val="30"/>
        <c:overlap val="100"/>
        <c:axId val="28138112"/>
        <c:axId val="98013568"/>
      </c:barChart>
      <c:catAx>
        <c:axId val="28138112"/>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98013568"/>
        <c:crosses val="autoZero"/>
        <c:auto val="1"/>
        <c:lblAlgn val="ctr"/>
        <c:lblOffset val="100"/>
        <c:noMultiLvlLbl val="0"/>
      </c:catAx>
      <c:valAx>
        <c:axId val="98013568"/>
        <c:scaling>
          <c:orientation val="minMax"/>
        </c:scaling>
        <c:delete val="1"/>
        <c:axPos val="l"/>
        <c:numFmt formatCode="0%" sourceLinked="1"/>
        <c:majorTickMark val="out"/>
        <c:minorTickMark val="none"/>
        <c:tickLblPos val="nextTo"/>
        <c:crossAx val="28138112"/>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ED174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212-6647-B89C-F07F8BC63D4F}"/>
                </c:ext>
              </c:extLst>
            </c:dLbl>
            <c:dLbl>
              <c:idx val="1"/>
              <c:delete val="1"/>
              <c:extLst>
                <c:ext xmlns:c15="http://schemas.microsoft.com/office/drawing/2012/chart" uri="{CE6537A1-D6FC-4f65-9D91-7224C49458BB}"/>
                <c:ext xmlns:c16="http://schemas.microsoft.com/office/drawing/2014/chart" uri="{C3380CC4-5D6E-409C-BE32-E72D297353CC}">
                  <c16:uniqueId val="{00000001-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02-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03-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04-1212-6647-B89C-F07F8BC63D4F}"/>
                </c:ext>
              </c:extLst>
            </c:dLbl>
            <c:dLbl>
              <c:idx val="6"/>
              <c:delete val="1"/>
              <c:extLst>
                <c:ext xmlns:c15="http://schemas.microsoft.com/office/drawing/2012/chart" uri="{CE6537A1-D6FC-4f65-9D91-7224C49458BB}"/>
                <c:ext xmlns:c16="http://schemas.microsoft.com/office/drawing/2014/chart" uri="{C3380CC4-5D6E-409C-BE32-E72D297353CC}">
                  <c16:uniqueId val="{00000005-1212-6647-B89C-F07F8BC63D4F}"/>
                </c:ext>
              </c:extLst>
            </c:dLbl>
            <c:dLbl>
              <c:idx val="7"/>
              <c:delete val="1"/>
              <c:extLst>
                <c:ext xmlns:c15="http://schemas.microsoft.com/office/drawing/2012/chart" uri="{CE6537A1-D6FC-4f65-9D91-7224C49458BB}"/>
                <c:ext xmlns:c16="http://schemas.microsoft.com/office/drawing/2014/chart" uri="{C3380CC4-5D6E-409C-BE32-E72D297353CC}">
                  <c16:uniqueId val="{00000006-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07-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08-1212-6647-B89C-F07F8BC63D4F}"/>
                </c:ext>
              </c:extLst>
            </c:dLbl>
            <c:dLbl>
              <c:idx val="11"/>
              <c:delete val="1"/>
              <c:extLst>
                <c:ext xmlns:c15="http://schemas.microsoft.com/office/drawing/2012/chart" uri="{CE6537A1-D6FC-4f65-9D91-7224C49458BB}"/>
                <c:ext xmlns:c16="http://schemas.microsoft.com/office/drawing/2014/chart" uri="{C3380CC4-5D6E-409C-BE32-E72D297353CC}">
                  <c16:uniqueId val="{00000009-1212-6647-B89C-F07F8BC63D4F}"/>
                </c:ext>
              </c:extLst>
            </c:dLbl>
            <c:dLbl>
              <c:idx val="12"/>
              <c:delete val="1"/>
              <c:extLst>
                <c:ext xmlns:c15="http://schemas.microsoft.com/office/drawing/2012/chart" uri="{CE6537A1-D6FC-4f65-9D91-7224C49458BB}"/>
                <c:ext xmlns:c16="http://schemas.microsoft.com/office/drawing/2014/chart" uri="{C3380CC4-5D6E-409C-BE32-E72D297353CC}">
                  <c16:uniqueId val="{0000000A-1212-6647-B89C-F07F8BC63D4F}"/>
                </c:ext>
              </c:extLst>
            </c:dLbl>
            <c:dLbl>
              <c:idx val="13"/>
              <c:delete val="1"/>
              <c:extLst>
                <c:ext xmlns:c15="http://schemas.microsoft.com/office/drawing/2012/chart" uri="{CE6537A1-D6FC-4f65-9D91-7224C49458BB}"/>
                <c:ext xmlns:c16="http://schemas.microsoft.com/office/drawing/2014/chart" uri="{C3380CC4-5D6E-409C-BE32-E72D297353CC}">
                  <c16:uniqueId val="{0000000B-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0C-1212-6647-B89C-F07F8BC63D4F}"/>
                </c:ext>
              </c:extLst>
            </c:dLbl>
            <c:dLbl>
              <c:idx val="18"/>
              <c:delete val="1"/>
              <c:extLst>
                <c:ext xmlns:c15="http://schemas.microsoft.com/office/drawing/2012/chart" uri="{CE6537A1-D6FC-4f65-9D91-7224C49458BB}"/>
                <c:ext xmlns:c16="http://schemas.microsoft.com/office/drawing/2014/chart" uri="{C3380CC4-5D6E-409C-BE32-E72D297353CC}">
                  <c16:uniqueId val="{0000000D-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0E-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0F-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10-1212-6647-B89C-F07F8BC63D4F}"/>
                </c:ext>
              </c:extLst>
            </c:dLbl>
            <c:dLbl>
              <c:idx val="22"/>
              <c:delete val="1"/>
              <c:extLst>
                <c:ext xmlns:c15="http://schemas.microsoft.com/office/drawing/2012/chart" uri="{CE6537A1-D6FC-4f65-9D91-7224C49458BB}"/>
                <c:ext xmlns:c16="http://schemas.microsoft.com/office/drawing/2014/chart" uri="{C3380CC4-5D6E-409C-BE32-E72D297353CC}">
                  <c16:uniqueId val="{00000011-1212-6647-B89C-F07F8BC63D4F}"/>
                </c:ext>
              </c:extLst>
            </c:dLbl>
            <c:dLbl>
              <c:idx val="23"/>
              <c:delete val="1"/>
              <c:extLst>
                <c:ext xmlns:c15="http://schemas.microsoft.com/office/drawing/2012/chart" uri="{CE6537A1-D6FC-4f65-9D91-7224C49458BB}"/>
                <c:ext xmlns:c16="http://schemas.microsoft.com/office/drawing/2014/chart" uri="{C3380CC4-5D6E-409C-BE32-E72D297353CC}">
                  <c16:uniqueId val="{00000012-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13-1212-6647-B89C-F07F8BC63D4F}"/>
                </c:ext>
              </c:extLst>
            </c:dLbl>
            <c:dLbl>
              <c:idx val="27"/>
              <c:delete val="1"/>
              <c:extLst>
                <c:ext xmlns:c15="http://schemas.microsoft.com/office/drawing/2012/chart" uri="{CE6537A1-D6FC-4f65-9D91-7224C49458BB}"/>
                <c:ext xmlns:c16="http://schemas.microsoft.com/office/drawing/2014/chart" uri="{C3380CC4-5D6E-409C-BE32-E72D297353CC}">
                  <c16:uniqueId val="{00000014-1212-6647-B89C-F07F8BC63D4F}"/>
                </c:ext>
              </c:extLst>
            </c:dLbl>
            <c:dLbl>
              <c:idx val="28"/>
              <c:delete val="1"/>
              <c:extLst>
                <c:ext xmlns:c15="http://schemas.microsoft.com/office/drawing/2012/chart" uri="{CE6537A1-D6FC-4f65-9D91-7224C49458BB}"/>
                <c:ext xmlns:c16="http://schemas.microsoft.com/office/drawing/2014/chart" uri="{C3380CC4-5D6E-409C-BE32-E72D297353CC}">
                  <c16:uniqueId val="{00000015-1212-6647-B89C-F07F8BC63D4F}"/>
                </c:ext>
              </c:extLst>
            </c:dLbl>
            <c:dLbl>
              <c:idx val="29"/>
              <c:delete val="1"/>
              <c:extLst>
                <c:ext xmlns:c15="http://schemas.microsoft.com/office/drawing/2012/chart" uri="{CE6537A1-D6FC-4f65-9D91-7224C49458BB}"/>
                <c:ext xmlns:c16="http://schemas.microsoft.com/office/drawing/2014/chart" uri="{C3380CC4-5D6E-409C-BE32-E72D297353CC}">
                  <c16:uniqueId val="{00000016-1212-6647-B89C-F07F8BC63D4F}"/>
                </c:ext>
              </c:extLst>
            </c:dLbl>
            <c:dLbl>
              <c:idx val="31"/>
              <c:delete val="1"/>
              <c:extLst>
                <c:ext xmlns:c15="http://schemas.microsoft.com/office/drawing/2012/chart" uri="{CE6537A1-D6FC-4f65-9D91-7224C49458BB}"/>
                <c:ext xmlns:c16="http://schemas.microsoft.com/office/drawing/2014/chart" uri="{C3380CC4-5D6E-409C-BE32-E72D297353CC}">
                  <c16:uniqueId val="{0000001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18-1212-6647-B89C-F07F8BC63D4F}"/>
                </c:ext>
              </c:extLst>
            </c:dLbl>
            <c:dLbl>
              <c:idx val="33"/>
              <c:delete val="1"/>
              <c:extLst>
                <c:ext xmlns:c15="http://schemas.microsoft.com/office/drawing/2012/chart" uri="{CE6537A1-D6FC-4f65-9D91-7224C49458BB}"/>
                <c:ext xmlns:c16="http://schemas.microsoft.com/office/drawing/2014/chart" uri="{C3380CC4-5D6E-409C-BE32-E72D297353CC}">
                  <c16:uniqueId val="{00000019-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1A-1212-6647-B89C-F07F8BC63D4F}"/>
                </c:ext>
              </c:extLst>
            </c:dLbl>
            <c:dLbl>
              <c:idx val="36"/>
              <c:delete val="1"/>
              <c:extLst>
                <c:ext xmlns:c15="http://schemas.microsoft.com/office/drawing/2012/chart" uri="{CE6537A1-D6FC-4f65-9D91-7224C49458BB}"/>
                <c:ext xmlns:c16="http://schemas.microsoft.com/office/drawing/2014/chart" uri="{C3380CC4-5D6E-409C-BE32-E72D297353CC}">
                  <c16:uniqueId val="{0000001B-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1C-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1D-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1E-1212-6647-B89C-F07F8BC63D4F}"/>
                </c:ext>
              </c:extLst>
            </c:dLbl>
            <c:dLbl>
              <c:idx val="40"/>
              <c:delete val="1"/>
              <c:extLst>
                <c:ext xmlns:c15="http://schemas.microsoft.com/office/drawing/2012/chart" uri="{CE6537A1-D6FC-4f65-9D91-7224C49458BB}"/>
                <c:ext xmlns:c16="http://schemas.microsoft.com/office/drawing/2014/chart" uri="{C3380CC4-5D6E-409C-BE32-E72D297353CC}">
                  <c16:uniqueId val="{0000001F-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20-1212-6647-B89C-F07F8BC63D4F}"/>
                </c:ext>
              </c:extLst>
            </c:dLbl>
            <c:dLbl>
              <c:idx val="43"/>
              <c:delete val="1"/>
              <c:extLst>
                <c:ext xmlns:c15="http://schemas.microsoft.com/office/drawing/2012/chart" uri="{CE6537A1-D6FC-4f65-9D91-7224C49458BB}"/>
                <c:ext xmlns:c16="http://schemas.microsoft.com/office/drawing/2014/chart" uri="{C3380CC4-5D6E-409C-BE32-E72D297353CC}">
                  <c16:uniqueId val="{0000002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2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2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24-1212-6647-B89C-F07F8BC63D4F}"/>
                </c:ext>
              </c:extLst>
            </c:dLbl>
            <c:dLbl>
              <c:idx val="55"/>
              <c:delete val="1"/>
              <c:extLst>
                <c:ext xmlns:c15="http://schemas.microsoft.com/office/drawing/2012/chart" uri="{CE6537A1-D6FC-4f65-9D91-7224C49458BB}"/>
                <c:ext xmlns:c16="http://schemas.microsoft.com/office/drawing/2014/chart" uri="{C3380CC4-5D6E-409C-BE32-E72D297353CC}">
                  <c16:uniqueId val="{00000025-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26-1212-6647-B89C-F07F8BC63D4F}"/>
                </c:ext>
              </c:extLst>
            </c:dLbl>
            <c:dLbl>
              <c:idx val="64"/>
              <c:delete val="1"/>
              <c:extLst>
                <c:ext xmlns:c15="http://schemas.microsoft.com/office/drawing/2012/chart" uri="{CE6537A1-D6FC-4f65-9D91-7224C49458BB}"/>
                <c:ext xmlns:c16="http://schemas.microsoft.com/office/drawing/2014/chart" uri="{C3380CC4-5D6E-409C-BE32-E72D297353CC}">
                  <c16:uniqueId val="{00000027-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Sheet1!$B$2:$B$15</c:f>
              <c:numCache>
                <c:formatCode>General</c:formatCode>
                <c:ptCount val="14"/>
                <c:pt idx="0">
                  <c:v>1</c:v>
                </c:pt>
                <c:pt idx="7">
                  <c:v>0</c:v>
                </c:pt>
                <c:pt idx="10">
                  <c:v>0</c:v>
                </c:pt>
                <c:pt idx="11">
                  <c:v>0</c:v>
                </c:pt>
              </c:numCache>
            </c:numRef>
          </c:val>
          <c:extLst>
            <c:ext xmlns:c16="http://schemas.microsoft.com/office/drawing/2014/chart" uri="{C3380CC4-5D6E-409C-BE32-E72D297353CC}">
              <c16:uniqueId val="{00000028-1212-6647-B89C-F07F8BC63D4F}"/>
            </c:ext>
          </c:extLst>
        </c:ser>
        <c:ser>
          <c:idx val="1"/>
          <c:order val="1"/>
          <c:tx>
            <c:strRef>
              <c:f>Sheet1!$C$1</c:f>
              <c:strCache>
                <c:ptCount val="1"/>
                <c:pt idx="0">
                  <c:v>Not very confident</c:v>
                </c:pt>
              </c:strCache>
            </c:strRef>
          </c:tx>
          <c:spPr>
            <a:solidFill>
              <a:srgbClr val="FFC00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9-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2A-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2B-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2C-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2D-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2E-1212-6647-B89C-F07F8BC63D4F}"/>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212-6647-B89C-F07F8BC63D4F}"/>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31-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32-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33-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34-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35-1212-6647-B89C-F07F8BC63D4F}"/>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212-6647-B89C-F07F8BC63D4F}"/>
                </c:ext>
              </c:extLst>
            </c:dLbl>
            <c:dLbl>
              <c:idx val="30"/>
              <c:delete val="1"/>
              <c:extLst>
                <c:ext xmlns:c15="http://schemas.microsoft.com/office/drawing/2012/chart" uri="{CE6537A1-D6FC-4f65-9D91-7224C49458BB}"/>
                <c:ext xmlns:c16="http://schemas.microsoft.com/office/drawing/2014/chart" uri="{C3380CC4-5D6E-409C-BE32-E72D297353CC}">
                  <c16:uniqueId val="{0000003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38-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39-1212-6647-B89C-F07F8BC63D4F}"/>
                </c:ext>
              </c:extLst>
            </c:dLbl>
            <c:dLbl>
              <c:idx val="35"/>
              <c:delete val="1"/>
              <c:extLst>
                <c:ext xmlns:c15="http://schemas.microsoft.com/office/drawing/2012/chart" uri="{CE6537A1-D6FC-4f65-9D91-7224C49458BB}"/>
                <c:ext xmlns:c16="http://schemas.microsoft.com/office/drawing/2014/chart" uri="{C3380CC4-5D6E-409C-BE32-E72D297353CC}">
                  <c16:uniqueId val="{0000003A-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3B-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3C-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3D-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3E-1212-6647-B89C-F07F8BC63D4F}"/>
                </c:ext>
              </c:extLst>
            </c:dLbl>
            <c:dLbl>
              <c:idx val="44"/>
              <c:delete val="1"/>
              <c:extLst>
                <c:ext xmlns:c15="http://schemas.microsoft.com/office/drawing/2012/chart" uri="{CE6537A1-D6FC-4f65-9D91-7224C49458BB}"/>
                <c:ext xmlns:c16="http://schemas.microsoft.com/office/drawing/2014/chart" uri="{C3380CC4-5D6E-409C-BE32-E72D297353CC}">
                  <c16:uniqueId val="{0000003F-1212-6647-B89C-F07F8BC63D4F}"/>
                </c:ext>
              </c:extLst>
            </c:dLbl>
            <c:dLbl>
              <c:idx val="45"/>
              <c:delete val="1"/>
              <c:extLst>
                <c:ext xmlns:c15="http://schemas.microsoft.com/office/drawing/2012/chart" uri="{CE6537A1-D6FC-4f65-9D91-7224C49458BB}"/>
                <c:ext xmlns:c16="http://schemas.microsoft.com/office/drawing/2014/chart" uri="{C3380CC4-5D6E-409C-BE32-E72D297353CC}">
                  <c16:uniqueId val="{00000040-1212-6647-B89C-F07F8BC63D4F}"/>
                </c:ext>
              </c:extLst>
            </c:dLbl>
            <c:dLbl>
              <c:idx val="46"/>
              <c:delete val="1"/>
              <c:extLst>
                <c:ext xmlns:c15="http://schemas.microsoft.com/office/drawing/2012/chart" uri="{CE6537A1-D6FC-4f65-9D91-7224C49458BB}"/>
                <c:ext xmlns:c16="http://schemas.microsoft.com/office/drawing/2014/chart" uri="{C3380CC4-5D6E-409C-BE32-E72D297353CC}">
                  <c16:uniqueId val="{0000004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4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4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44-1212-6647-B89C-F07F8BC63D4F}"/>
                </c:ext>
              </c:extLst>
            </c:dLbl>
            <c:dLbl>
              <c:idx val="51"/>
              <c:delete val="1"/>
              <c:extLst>
                <c:ext xmlns:c15="http://schemas.microsoft.com/office/drawing/2012/chart" uri="{CE6537A1-D6FC-4f65-9D91-7224C49458BB}"/>
                <c:ext xmlns:c16="http://schemas.microsoft.com/office/drawing/2014/chart" uri="{C3380CC4-5D6E-409C-BE32-E72D297353CC}">
                  <c16:uniqueId val="{00000045-1212-6647-B89C-F07F8BC63D4F}"/>
                </c:ext>
              </c:extLst>
            </c:dLbl>
            <c:dLbl>
              <c:idx val="53"/>
              <c:delete val="1"/>
              <c:extLst>
                <c:ext xmlns:c15="http://schemas.microsoft.com/office/drawing/2012/chart" uri="{CE6537A1-D6FC-4f65-9D91-7224C49458BB}"/>
                <c:ext xmlns:c16="http://schemas.microsoft.com/office/drawing/2014/chart" uri="{C3380CC4-5D6E-409C-BE32-E72D297353CC}">
                  <c16:uniqueId val="{00000046-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47-1212-6647-B89C-F07F8BC63D4F}"/>
                </c:ext>
              </c:extLst>
            </c:dLbl>
            <c:dLbl>
              <c:idx val="60"/>
              <c:delete val="1"/>
              <c:extLst>
                <c:ext xmlns:c15="http://schemas.microsoft.com/office/drawing/2012/chart" uri="{CE6537A1-D6FC-4f65-9D91-7224C49458BB}"/>
                <c:ext xmlns:c16="http://schemas.microsoft.com/office/drawing/2014/chart" uri="{C3380CC4-5D6E-409C-BE32-E72D297353CC}">
                  <c16:uniqueId val="{00000048-1212-6647-B89C-F07F8BC63D4F}"/>
                </c:ext>
              </c:extLst>
            </c:dLbl>
            <c:dLbl>
              <c:idx val="62"/>
              <c:delete val="1"/>
              <c:extLst>
                <c:ext xmlns:c15="http://schemas.microsoft.com/office/drawing/2012/chart" uri="{CE6537A1-D6FC-4f65-9D91-7224C49458BB}"/>
                <c:ext xmlns:c16="http://schemas.microsoft.com/office/drawing/2014/chart" uri="{C3380CC4-5D6E-409C-BE32-E72D297353CC}">
                  <c16:uniqueId val="{00000049-1212-6647-B89C-F07F8BC63D4F}"/>
                </c:ext>
              </c:extLst>
            </c:dLbl>
            <c:dLbl>
              <c:idx val="65"/>
              <c:delete val="1"/>
              <c:extLst>
                <c:ext xmlns:c15="http://schemas.microsoft.com/office/drawing/2012/chart" uri="{CE6537A1-D6FC-4f65-9D91-7224C49458BB}"/>
                <c:ext xmlns:c16="http://schemas.microsoft.com/office/drawing/2014/chart" uri="{C3380CC4-5D6E-409C-BE32-E72D297353CC}">
                  <c16:uniqueId val="{0000004A-1212-6647-B89C-F07F8BC63D4F}"/>
                </c:ext>
              </c:extLst>
            </c:dLbl>
            <c:dLbl>
              <c:idx val="66"/>
              <c:delete val="1"/>
              <c:extLst>
                <c:ext xmlns:c15="http://schemas.microsoft.com/office/drawing/2012/chart" uri="{CE6537A1-D6FC-4f65-9D91-7224C49458BB}"/>
                <c:ext xmlns:c16="http://schemas.microsoft.com/office/drawing/2014/chart" uri="{C3380CC4-5D6E-409C-BE32-E72D297353CC}">
                  <c16:uniqueId val="{0000004B-1212-6647-B89C-F07F8BC63D4F}"/>
                </c:ext>
              </c:extLst>
            </c:dLbl>
            <c:dLbl>
              <c:idx val="67"/>
              <c:delete val="1"/>
              <c:extLst>
                <c:ext xmlns:c15="http://schemas.microsoft.com/office/drawing/2012/chart" uri="{CE6537A1-D6FC-4f65-9D91-7224C49458BB}"/>
                <c:ext xmlns:c16="http://schemas.microsoft.com/office/drawing/2014/chart" uri="{C3380CC4-5D6E-409C-BE32-E72D297353CC}">
                  <c16:uniqueId val="{0000004C-1212-6647-B89C-F07F8BC63D4F}"/>
                </c:ext>
              </c:extLst>
            </c:dLbl>
            <c:dLbl>
              <c:idx val="69"/>
              <c:delete val="1"/>
              <c:extLst>
                <c:ext xmlns:c15="http://schemas.microsoft.com/office/drawing/2012/chart" uri="{CE6537A1-D6FC-4f65-9D91-7224C49458BB}"/>
                <c:ext xmlns:c16="http://schemas.microsoft.com/office/drawing/2014/chart" uri="{C3380CC4-5D6E-409C-BE32-E72D297353CC}">
                  <c16:uniqueId val="{0000004D-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Sheet1!$C$2:$C$15</c:f>
              <c:numCache>
                <c:formatCode>General</c:formatCode>
                <c:ptCount val="14"/>
                <c:pt idx="0">
                  <c:v>2</c:v>
                </c:pt>
                <c:pt idx="1">
                  <c:v>1</c:v>
                </c:pt>
                <c:pt idx="2">
                  <c:v>1</c:v>
                </c:pt>
                <c:pt idx="3">
                  <c:v>1</c:v>
                </c:pt>
                <c:pt idx="5">
                  <c:v>1</c:v>
                </c:pt>
                <c:pt idx="6">
                  <c:v>3</c:v>
                </c:pt>
                <c:pt idx="7">
                  <c:v>2</c:v>
                </c:pt>
                <c:pt idx="8">
                  <c:v>1</c:v>
                </c:pt>
                <c:pt idx="10">
                  <c:v>1</c:v>
                </c:pt>
                <c:pt idx="11">
                  <c:v>1</c:v>
                </c:pt>
              </c:numCache>
            </c:numRef>
          </c:val>
          <c:extLst>
            <c:ext xmlns:c16="http://schemas.microsoft.com/office/drawing/2014/chart" uri="{C3380CC4-5D6E-409C-BE32-E72D297353CC}">
              <c16:uniqueId val="{0000004E-1212-6647-B89C-F07F8BC63D4F}"/>
            </c:ext>
          </c:extLst>
        </c:ser>
        <c:ser>
          <c:idx val="2"/>
          <c:order val="2"/>
          <c:tx>
            <c:strRef>
              <c:f>Sheet1!$D$1</c:f>
              <c:strCache>
                <c:ptCount val="1"/>
                <c:pt idx="0">
                  <c:v>Fairly confident2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Sheet1!$D$2:$D$15</c:f>
              <c:numCache>
                <c:formatCode>General</c:formatCode>
                <c:ptCount val="14"/>
                <c:pt idx="0">
                  <c:v>38</c:v>
                </c:pt>
                <c:pt idx="1">
                  <c:v>39</c:v>
                </c:pt>
                <c:pt idx="2">
                  <c:v>41</c:v>
                </c:pt>
                <c:pt idx="3">
                  <c:v>37</c:v>
                </c:pt>
                <c:pt idx="5">
                  <c:v>35</c:v>
                </c:pt>
                <c:pt idx="6">
                  <c:v>38</c:v>
                </c:pt>
                <c:pt idx="7">
                  <c:v>34</c:v>
                </c:pt>
                <c:pt idx="8">
                  <c:v>33</c:v>
                </c:pt>
                <c:pt idx="10">
                  <c:v>32</c:v>
                </c:pt>
                <c:pt idx="11">
                  <c:v>31</c:v>
                </c:pt>
              </c:numCache>
            </c:numRef>
          </c:val>
          <c:extLst>
            <c:ext xmlns:c16="http://schemas.microsoft.com/office/drawing/2014/chart" uri="{C3380CC4-5D6E-409C-BE32-E72D297353CC}">
              <c16:uniqueId val="{0000004F-1212-6647-B89C-F07F8BC63D4F}"/>
            </c:ext>
          </c:extLst>
        </c:ser>
        <c:ser>
          <c:idx val="3"/>
          <c:order val="3"/>
          <c:tx>
            <c:strRef>
              <c:f>Sheet1!$E$1</c:f>
              <c:strCache>
                <c:ptCount val="1"/>
                <c:pt idx="0">
                  <c:v>Very confident</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2"/>
                <c:pt idx="0">
                  <c:v>Q1</c:v>
                </c:pt>
                <c:pt idx="1">
                  <c:v>Q2</c:v>
                </c:pt>
                <c:pt idx="2">
                  <c:v>Q3</c:v>
                </c:pt>
                <c:pt idx="3">
                  <c:v>Q4</c:v>
                </c:pt>
                <c:pt idx="5">
                  <c:v>Q1</c:v>
                </c:pt>
                <c:pt idx="6">
                  <c:v>Q2</c:v>
                </c:pt>
                <c:pt idx="7">
                  <c:v>Q3</c:v>
                </c:pt>
                <c:pt idx="8">
                  <c:v>Q4</c:v>
                </c:pt>
                <c:pt idx="10">
                  <c:v>Q1</c:v>
                </c:pt>
                <c:pt idx="11">
                  <c:v>Q2</c:v>
                </c:pt>
              </c:strCache>
            </c:strRef>
          </c:cat>
          <c:val>
            <c:numRef>
              <c:f>Sheet1!$E$2:$E$15</c:f>
              <c:numCache>
                <c:formatCode>General</c:formatCode>
                <c:ptCount val="14"/>
                <c:pt idx="0">
                  <c:v>59</c:v>
                </c:pt>
                <c:pt idx="1">
                  <c:v>60</c:v>
                </c:pt>
                <c:pt idx="2">
                  <c:v>58</c:v>
                </c:pt>
                <c:pt idx="3">
                  <c:v>61</c:v>
                </c:pt>
                <c:pt idx="5">
                  <c:v>64</c:v>
                </c:pt>
                <c:pt idx="6">
                  <c:v>59</c:v>
                </c:pt>
                <c:pt idx="7">
                  <c:v>64</c:v>
                </c:pt>
                <c:pt idx="8">
                  <c:v>64</c:v>
                </c:pt>
                <c:pt idx="10">
                  <c:v>67</c:v>
                </c:pt>
                <c:pt idx="11">
                  <c:v>68</c:v>
                </c:pt>
              </c:numCache>
            </c:numRef>
          </c:val>
          <c:extLst>
            <c:ext xmlns:c16="http://schemas.microsoft.com/office/drawing/2014/chart" uri="{C3380CC4-5D6E-409C-BE32-E72D297353CC}">
              <c16:uniqueId val="{00000050-1212-6647-B89C-F07F8BC63D4F}"/>
            </c:ext>
          </c:extLst>
        </c:ser>
        <c:dLbls>
          <c:showLegendKey val="0"/>
          <c:showVal val="0"/>
          <c:showCatName val="0"/>
          <c:showSerName val="0"/>
          <c:showPercent val="0"/>
          <c:showBubbleSize val="0"/>
        </c:dLbls>
        <c:gapWidth val="30"/>
        <c:overlap val="100"/>
        <c:axId val="98165888"/>
        <c:axId val="98167424"/>
      </c:barChart>
      <c:catAx>
        <c:axId val="98165888"/>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en-US"/>
          </a:p>
        </c:txPr>
        <c:crossAx val="98167424"/>
        <c:crosses val="autoZero"/>
        <c:auto val="1"/>
        <c:lblAlgn val="ctr"/>
        <c:lblOffset val="100"/>
        <c:noMultiLvlLbl val="0"/>
      </c:catAx>
      <c:valAx>
        <c:axId val="98167424"/>
        <c:scaling>
          <c:orientation val="minMax"/>
        </c:scaling>
        <c:delete val="1"/>
        <c:axPos val="l"/>
        <c:numFmt formatCode="0%" sourceLinked="1"/>
        <c:majorTickMark val="out"/>
        <c:minorTickMark val="none"/>
        <c:tickLblPos val="nextTo"/>
        <c:crossAx val="98165888"/>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05773955646983E-2"/>
          <c:y val="0.120368907786432"/>
          <c:w val="0.88862205886794432"/>
          <c:h val="0.66853143186545727"/>
        </c:manualLayout>
      </c:layout>
      <c:lineChart>
        <c:grouping val="standard"/>
        <c:varyColors val="0"/>
        <c:ser>
          <c:idx val="0"/>
          <c:order val="0"/>
          <c:spPr>
            <a:ln w="19050">
              <a:solidFill>
                <a:schemeClr val="accent1"/>
              </a:solidFill>
              <a:prstDash val="solid"/>
            </a:ln>
          </c:spPr>
          <c:marker>
            <c:symbol val="circle"/>
            <c:size val="6"/>
            <c:spPr>
              <a:solidFill>
                <a:schemeClr val="bg1"/>
              </a:solidFill>
              <a:ln w="19050">
                <a:solidFill>
                  <a:schemeClr val="accent1"/>
                </a:solidFill>
              </a:ln>
            </c:spPr>
          </c:marker>
          <c:dLbls>
            <c:dLbl>
              <c:idx val="0"/>
              <c:layout>
                <c:manualLayout>
                  <c:x val="-2.176711320247051E-2"/>
                  <c:y val="3.5753470105548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6C-F44B-BEFF-9A863702BF85}"/>
                </c:ext>
              </c:extLst>
            </c:dLbl>
            <c:dLbl>
              <c:idx val="7"/>
              <c:delete val="1"/>
              <c:extLst>
                <c:ext xmlns:c15="http://schemas.microsoft.com/office/drawing/2012/chart" uri="{CE6537A1-D6FC-4f65-9D91-7224C49458BB}"/>
                <c:ext xmlns:c16="http://schemas.microsoft.com/office/drawing/2014/chart" uri="{C3380CC4-5D6E-409C-BE32-E72D297353CC}">
                  <c16:uniqueId val="{00000001-4D6C-F44B-BEFF-9A863702BF85}"/>
                </c:ext>
              </c:extLst>
            </c:dLbl>
            <c:dLbl>
              <c:idx val="8"/>
              <c:delete val="1"/>
              <c:extLst>
                <c:ext xmlns:c15="http://schemas.microsoft.com/office/drawing/2012/chart" uri="{CE6537A1-D6FC-4f65-9D91-7224C49458BB}"/>
                <c:ext xmlns:c16="http://schemas.microsoft.com/office/drawing/2014/chart" uri="{C3380CC4-5D6E-409C-BE32-E72D297353CC}">
                  <c16:uniqueId val="{00000002-4D6C-F44B-BEFF-9A863702BF85}"/>
                </c:ext>
              </c:extLst>
            </c:dLbl>
            <c:dLbl>
              <c:idx val="19"/>
              <c:delete val="1"/>
              <c:extLst>
                <c:ext xmlns:c15="http://schemas.microsoft.com/office/drawing/2012/chart" uri="{CE6537A1-D6FC-4f65-9D91-7224C49458BB}"/>
                <c:ext xmlns:c16="http://schemas.microsoft.com/office/drawing/2014/chart" uri="{C3380CC4-5D6E-409C-BE32-E72D297353CC}">
                  <c16:uniqueId val="{00000003-4D6C-F44B-BEFF-9A863702BF85}"/>
                </c:ext>
              </c:extLst>
            </c:dLbl>
            <c:dLbl>
              <c:idx val="20"/>
              <c:layout>
                <c:manualLayout>
                  <c:x val="4.2294446749477223E-2"/>
                  <c:y val="-3.45184298517557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6C-F44B-BEFF-9A863702BF85}"/>
                </c:ext>
              </c:extLst>
            </c:dLbl>
            <c:dLbl>
              <c:idx val="34"/>
              <c:delete val="1"/>
              <c:extLst>
                <c:ext xmlns:c15="http://schemas.microsoft.com/office/drawing/2012/chart" uri="{CE6537A1-D6FC-4f65-9D91-7224C49458BB}"/>
                <c:ext xmlns:c16="http://schemas.microsoft.com/office/drawing/2014/chart" uri="{C3380CC4-5D6E-409C-BE32-E72D297353CC}">
                  <c16:uniqueId val="{00000005-4D6C-F44B-BEFF-9A863702BF85}"/>
                </c:ext>
              </c:extLst>
            </c:dLbl>
            <c:dLbl>
              <c:idx val="35"/>
              <c:delete val="1"/>
              <c:extLst>
                <c:ext xmlns:c15="http://schemas.microsoft.com/office/drawing/2012/chart" uri="{CE6537A1-D6FC-4f65-9D91-7224C49458BB}"/>
                <c:ext xmlns:c16="http://schemas.microsoft.com/office/drawing/2014/chart" uri="{C3380CC4-5D6E-409C-BE32-E72D297353CC}">
                  <c16:uniqueId val="{00000006-4D6C-F44B-BEFF-9A863702BF85}"/>
                </c:ext>
              </c:extLst>
            </c:dLbl>
            <c:dLbl>
              <c:idx val="37"/>
              <c:layout>
                <c:manualLayout>
                  <c:x val="-4.26596282337653E-3"/>
                  <c:y val="-2.9304888055327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6C-F44B-BEFF-9A863702BF85}"/>
                </c:ext>
              </c:extLst>
            </c:dLbl>
            <c:spPr>
              <a:noFill/>
              <a:ln>
                <a:noFill/>
              </a:ln>
              <a:effectLst/>
            </c:spPr>
            <c:txPr>
              <a:bodyPr/>
              <a:lstStyle/>
              <a:p>
                <a:pPr>
                  <a:defRPr>
                    <a:solidFill>
                      <a:schemeClr val="accent1"/>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Sheet1!$T$1:$AO$1</c:f>
              <c:strCache>
                <c:ptCount val="22"/>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strCache>
            </c:strRef>
          </c:cat>
          <c:val>
            <c:numRef>
              <c:f>Sheet1!$T$2:$AO$2</c:f>
              <c:numCache>
                <c:formatCode>General</c:formatCode>
                <c:ptCount val="22"/>
                <c:pt idx="0">
                  <c:v>64</c:v>
                </c:pt>
                <c:pt idx="1">
                  <c:v>82</c:v>
                </c:pt>
                <c:pt idx="2">
                  <c:v>89</c:v>
                </c:pt>
                <c:pt idx="3">
                  <c:v>85</c:v>
                </c:pt>
                <c:pt idx="4">
                  <c:v>100</c:v>
                </c:pt>
                <c:pt idx="5">
                  <c:v>88</c:v>
                </c:pt>
                <c:pt idx="6">
                  <c:v>86</c:v>
                </c:pt>
                <c:pt idx="7">
                  <c:v>88</c:v>
                </c:pt>
                <c:pt idx="8">
                  <c:v>86</c:v>
                </c:pt>
                <c:pt idx="9">
                  <c:v>99</c:v>
                </c:pt>
                <c:pt idx="10">
                  <c:v>94</c:v>
                </c:pt>
                <c:pt idx="11">
                  <c:v>98</c:v>
                </c:pt>
                <c:pt idx="12">
                  <c:v>95</c:v>
                </c:pt>
                <c:pt idx="13">
                  <c:v>93</c:v>
                </c:pt>
                <c:pt idx="14">
                  <c:v>96</c:v>
                </c:pt>
                <c:pt idx="15">
                  <c:v>96</c:v>
                </c:pt>
                <c:pt idx="16">
                  <c:v>93</c:v>
                </c:pt>
                <c:pt idx="17">
                  <c:v>95</c:v>
                </c:pt>
                <c:pt idx="18">
                  <c:v>95</c:v>
                </c:pt>
                <c:pt idx="19">
                  <c:v>95</c:v>
                </c:pt>
                <c:pt idx="20">
                  <c:v>95</c:v>
                </c:pt>
                <c:pt idx="21">
                  <c:v>92</c:v>
                </c:pt>
              </c:numCache>
            </c:numRef>
          </c:val>
          <c:smooth val="1"/>
          <c:extLst>
            <c:ext xmlns:c16="http://schemas.microsoft.com/office/drawing/2014/chart" uri="{C3380CC4-5D6E-409C-BE32-E72D297353CC}">
              <c16:uniqueId val="{00000008-4D6C-F44B-BEFF-9A863702BF85}"/>
            </c:ext>
          </c:extLst>
        </c:ser>
        <c:ser>
          <c:idx val="1"/>
          <c:order val="1"/>
          <c:spPr>
            <a:ln w="19050">
              <a:solidFill>
                <a:schemeClr val="accent3"/>
              </a:solidFill>
              <a:prstDash val="solid"/>
            </a:ln>
          </c:spPr>
          <c:marker>
            <c:symbol val="circle"/>
            <c:size val="6"/>
            <c:spPr>
              <a:solidFill>
                <a:schemeClr val="bg1"/>
              </a:solidFill>
              <a:ln w="19050">
                <a:solidFill>
                  <a:schemeClr val="accent3"/>
                </a:solidFill>
              </a:ln>
            </c:spPr>
          </c:marker>
          <c:dLbls>
            <c:dLbl>
              <c:idx val="0"/>
              <c:layout>
                <c:manualLayout>
                  <c:x val="-2.0308684004212679E-2"/>
                  <c:y val="-5.10610177489687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6C-F44B-BEFF-9A863702BF85}"/>
                </c:ext>
              </c:extLst>
            </c:dLbl>
            <c:dLbl>
              <c:idx val="20"/>
              <c:layout>
                <c:manualLayout>
                  <c:x val="4.0836017551219392E-2"/>
                  <c:y val="3.4817680176690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6C-F44B-BEFF-9A863702BF85}"/>
                </c:ext>
              </c:extLst>
            </c:dLbl>
            <c:dLbl>
              <c:idx val="2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6C-F44B-BEFF-9A863702BF85}"/>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6C-F44B-BEFF-9A863702BF85}"/>
                </c:ext>
              </c:extLst>
            </c:dLbl>
            <c:dLbl>
              <c:idx val="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6C-F44B-BEFF-9A863702BF85}"/>
                </c:ext>
              </c:extLst>
            </c:dLbl>
            <c:dLbl>
              <c:idx val="37"/>
              <c:layout>
                <c:manualLayout>
                  <c:x val="-2.9168583965155565E-3"/>
                  <c:y val="-3.82696224475743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6C-F44B-BEFF-9A863702BF85}"/>
                </c:ext>
              </c:extLst>
            </c:dLbl>
            <c:spPr>
              <a:noFill/>
              <a:ln>
                <a:noFill/>
              </a:ln>
              <a:effectLst/>
            </c:spPr>
            <c:txPr>
              <a:bodyPr/>
              <a:lstStyle/>
              <a:p>
                <a:pPr>
                  <a:defRPr>
                    <a:solidFill>
                      <a:schemeClr val="accent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Sheet1!$T$1:$AO$1</c:f>
              <c:strCache>
                <c:ptCount val="22"/>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strCache>
            </c:strRef>
          </c:cat>
          <c:val>
            <c:numRef>
              <c:f>Sheet1!$T$3:$AO$3</c:f>
              <c:numCache>
                <c:formatCode>General</c:formatCode>
                <c:ptCount val="22"/>
                <c:pt idx="0">
                  <c:v>67</c:v>
                </c:pt>
                <c:pt idx="1">
                  <c:v>84</c:v>
                </c:pt>
                <c:pt idx="2">
                  <c:v>88</c:v>
                </c:pt>
                <c:pt idx="3">
                  <c:v>88</c:v>
                </c:pt>
                <c:pt idx="4">
                  <c:v>95</c:v>
                </c:pt>
                <c:pt idx="5">
                  <c:v>86</c:v>
                </c:pt>
                <c:pt idx="6">
                  <c:v>74</c:v>
                </c:pt>
                <c:pt idx="7">
                  <c:v>88</c:v>
                </c:pt>
                <c:pt idx="8">
                  <c:v>86</c:v>
                </c:pt>
                <c:pt idx="9">
                  <c:v>98</c:v>
                </c:pt>
                <c:pt idx="10">
                  <c:v>97</c:v>
                </c:pt>
                <c:pt idx="11">
                  <c:v>97</c:v>
                </c:pt>
                <c:pt idx="12">
                  <c:v>94</c:v>
                </c:pt>
                <c:pt idx="13">
                  <c:v>90</c:v>
                </c:pt>
                <c:pt idx="14">
                  <c:v>94</c:v>
                </c:pt>
                <c:pt idx="15">
                  <c:v>91</c:v>
                </c:pt>
                <c:pt idx="16">
                  <c:v>96</c:v>
                </c:pt>
                <c:pt idx="17">
                  <c:v>93</c:v>
                </c:pt>
                <c:pt idx="18">
                  <c:v>90</c:v>
                </c:pt>
                <c:pt idx="19">
                  <c:v>91</c:v>
                </c:pt>
                <c:pt idx="20">
                  <c:v>92</c:v>
                </c:pt>
                <c:pt idx="21">
                  <c:v>90</c:v>
                </c:pt>
              </c:numCache>
            </c:numRef>
          </c:val>
          <c:smooth val="1"/>
          <c:extLst>
            <c:ext xmlns:c16="http://schemas.microsoft.com/office/drawing/2014/chart" uri="{C3380CC4-5D6E-409C-BE32-E72D297353CC}">
              <c16:uniqueId val="{0000000F-4D6C-F44B-BEFF-9A863702BF85}"/>
            </c:ext>
          </c:extLst>
        </c:ser>
        <c:ser>
          <c:idx val="2"/>
          <c:order val="2"/>
          <c:spPr>
            <a:ln w="19050">
              <a:solidFill>
                <a:schemeClr val="accent4"/>
              </a:solidFill>
            </a:ln>
          </c:spPr>
          <c:marker>
            <c:symbol val="circle"/>
            <c:size val="6"/>
            <c:spPr>
              <a:solidFill>
                <a:schemeClr val="bg1"/>
              </a:solidFill>
              <a:ln w="19050">
                <a:solidFill>
                  <a:schemeClr val="accent4"/>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6C-F44B-BEFF-9A863702BF85}"/>
                </c:ext>
              </c:extLst>
            </c:dLbl>
            <c:dLbl>
              <c:idx val="19"/>
              <c:delete val="1"/>
              <c:extLst>
                <c:ext xmlns:c15="http://schemas.microsoft.com/office/drawing/2012/chart" uri="{CE6537A1-D6FC-4f65-9D91-7224C49458BB}"/>
                <c:ext xmlns:c16="http://schemas.microsoft.com/office/drawing/2014/chart" uri="{C3380CC4-5D6E-409C-BE32-E72D297353CC}">
                  <c16:uniqueId val="{00000011-4D6C-F44B-BEFF-9A863702BF85}"/>
                </c:ext>
              </c:extLst>
            </c:dLbl>
            <c:dLbl>
              <c:idx val="20"/>
              <c:layout>
                <c:manualLayout>
                  <c:x val="3.6570054727842756E-2"/>
                  <c:y val="-3.6959181820800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6C-F44B-BEFF-9A863702BF85}"/>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6C-F44B-BEFF-9A863702BF85}"/>
                </c:ext>
              </c:extLst>
            </c:dLbl>
            <c:dLbl>
              <c:idx val="34"/>
              <c:delete val="1"/>
              <c:extLst>
                <c:ext xmlns:c15="http://schemas.microsoft.com/office/drawing/2012/chart" uri="{CE6537A1-D6FC-4f65-9D91-7224C49458BB}"/>
                <c:ext xmlns:c16="http://schemas.microsoft.com/office/drawing/2014/chart" uri="{C3380CC4-5D6E-409C-BE32-E72D297353CC}">
                  <c16:uniqueId val="{00000014-4D6C-F44B-BEFF-9A863702BF85}"/>
                </c:ext>
              </c:extLst>
            </c:dLbl>
            <c:dLbl>
              <c:idx val="35"/>
              <c:delete val="1"/>
              <c:extLst>
                <c:ext xmlns:c15="http://schemas.microsoft.com/office/drawing/2012/chart" uri="{CE6537A1-D6FC-4f65-9D91-7224C49458BB}"/>
                <c:ext xmlns:c16="http://schemas.microsoft.com/office/drawing/2014/chart" uri="{C3380CC4-5D6E-409C-BE32-E72D297353CC}">
                  <c16:uniqueId val="{00000015-4D6C-F44B-BEFF-9A863702BF85}"/>
                </c:ext>
              </c:extLst>
            </c:dLbl>
            <c:dLbl>
              <c:idx val="37"/>
              <c:layout>
                <c:manualLayout>
                  <c:x val="-5.9033079815466218E-3"/>
                  <c:y val="-5.9920586013387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D6C-F44B-BEFF-9A863702BF85}"/>
                </c:ext>
              </c:extLst>
            </c:dLbl>
            <c:spPr>
              <a:noFill/>
              <a:ln>
                <a:noFill/>
              </a:ln>
              <a:effectLst/>
            </c:spPr>
            <c:txPr>
              <a:bodyPr/>
              <a:lstStyle/>
              <a:p>
                <a:pPr>
                  <a:defRPr>
                    <a:solidFill>
                      <a:schemeClr val="accent4"/>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Sheet1!$T$1:$AO$1</c:f>
              <c:strCache>
                <c:ptCount val="22"/>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strCache>
            </c:strRef>
          </c:cat>
          <c:val>
            <c:numRef>
              <c:f>Sheet1!$T$4:$AO$4</c:f>
              <c:numCache>
                <c:formatCode>General</c:formatCode>
                <c:ptCount val="22"/>
                <c:pt idx="0">
                  <c:v>86</c:v>
                </c:pt>
                <c:pt idx="1">
                  <c:v>88</c:v>
                </c:pt>
                <c:pt idx="2">
                  <c:v>91</c:v>
                </c:pt>
                <c:pt idx="3">
                  <c:v>94</c:v>
                </c:pt>
                <c:pt idx="4">
                  <c:v>100</c:v>
                </c:pt>
                <c:pt idx="5">
                  <c:v>93</c:v>
                </c:pt>
                <c:pt idx="6">
                  <c:v>96</c:v>
                </c:pt>
                <c:pt idx="7">
                  <c:v>97</c:v>
                </c:pt>
                <c:pt idx="8">
                  <c:v>99</c:v>
                </c:pt>
                <c:pt idx="9">
                  <c:v>99</c:v>
                </c:pt>
                <c:pt idx="10">
                  <c:v>98</c:v>
                </c:pt>
                <c:pt idx="11">
                  <c:v>99</c:v>
                </c:pt>
                <c:pt idx="12">
                  <c:v>95</c:v>
                </c:pt>
                <c:pt idx="13">
                  <c:v>97</c:v>
                </c:pt>
                <c:pt idx="14">
                  <c:v>98</c:v>
                </c:pt>
                <c:pt idx="15">
                  <c:v>97</c:v>
                </c:pt>
                <c:pt idx="16">
                  <c:v>97</c:v>
                </c:pt>
                <c:pt idx="17">
                  <c:v>94</c:v>
                </c:pt>
                <c:pt idx="18">
                  <c:v>96</c:v>
                </c:pt>
                <c:pt idx="19">
                  <c:v>96</c:v>
                </c:pt>
                <c:pt idx="20">
                  <c:v>98</c:v>
                </c:pt>
                <c:pt idx="21">
                  <c:v>97</c:v>
                </c:pt>
              </c:numCache>
            </c:numRef>
          </c:val>
          <c:smooth val="1"/>
          <c:extLst>
            <c:ext xmlns:c16="http://schemas.microsoft.com/office/drawing/2014/chart" uri="{C3380CC4-5D6E-409C-BE32-E72D297353CC}">
              <c16:uniqueId val="{00000017-4D6C-F44B-BEFF-9A863702BF85}"/>
            </c:ext>
          </c:extLst>
        </c:ser>
        <c:dLbls>
          <c:showLegendKey val="0"/>
          <c:showVal val="1"/>
          <c:showCatName val="0"/>
          <c:showSerName val="0"/>
          <c:showPercent val="0"/>
          <c:showBubbleSize val="0"/>
        </c:dLbls>
        <c:marker val="1"/>
        <c:smooth val="0"/>
        <c:axId val="97829248"/>
        <c:axId val="97830784"/>
      </c:lineChart>
      <c:catAx>
        <c:axId val="97829248"/>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000" b="0" i="0" u="none" strike="noStrike" baseline="0">
                <a:solidFill>
                  <a:schemeClr val="tx1"/>
                </a:solidFill>
                <a:latin typeface="+mn-lt"/>
                <a:ea typeface="Arial"/>
                <a:cs typeface="Arial"/>
              </a:defRPr>
            </a:pPr>
            <a:endParaRPr lang="en-US"/>
          </a:p>
        </c:txPr>
        <c:crossAx val="97830784"/>
        <c:crossesAt val="-20"/>
        <c:auto val="1"/>
        <c:lblAlgn val="ctr"/>
        <c:lblOffset val="100"/>
        <c:tickLblSkip val="1"/>
        <c:tickMarkSkip val="1"/>
        <c:noMultiLvlLbl val="0"/>
      </c:catAx>
      <c:valAx>
        <c:axId val="97830784"/>
        <c:scaling>
          <c:orientation val="minMax"/>
          <c:max val="100"/>
          <c:min val="0"/>
        </c:scaling>
        <c:delete val="0"/>
        <c:axPos val="l"/>
        <c:numFmt formatCode="General" sourceLinked="1"/>
        <c:majorTickMark val="out"/>
        <c:minorTickMark val="none"/>
        <c:tickLblPos val="nextTo"/>
        <c:spPr>
          <a:ln>
            <a:noFill/>
          </a:ln>
        </c:spPr>
        <c:txPr>
          <a:bodyPr/>
          <a:lstStyle/>
          <a:p>
            <a:pPr>
              <a:defRPr sz="1100" b="0">
                <a:solidFill>
                  <a:schemeClr val="tx1"/>
                </a:solidFill>
                <a:latin typeface="+mn-lt"/>
              </a:defRPr>
            </a:pPr>
            <a:endParaRPr lang="en-US"/>
          </a:p>
        </c:txPr>
        <c:crossAx val="97829248"/>
        <c:crosses val="autoZero"/>
        <c:crossBetween val="between"/>
        <c:majorUnit val="3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9DC-C142-B2F6-4FAEDAC061D6}"/>
                </c:ext>
              </c:extLst>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9DC-C142-B2F6-4FAEDAC061D6}"/>
                </c:ext>
              </c:extLst>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Sheet1!$A$18:$A$32</c:f>
              <c:strCache>
                <c:ptCount val="15"/>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strCache>
            </c:strRef>
          </c:cat>
          <c:val>
            <c:numRef>
              <c:f>Sheet1!$B$18:$B$32</c:f>
              <c:numCache>
                <c:formatCode>General</c:formatCode>
                <c:ptCount val="15"/>
                <c:pt idx="0">
                  <c:v>25</c:v>
                </c:pt>
                <c:pt idx="1">
                  <c:v>29</c:v>
                </c:pt>
                <c:pt idx="2">
                  <c:v>31</c:v>
                </c:pt>
                <c:pt idx="3">
                  <c:v>27</c:v>
                </c:pt>
                <c:pt idx="4">
                  <c:v>29</c:v>
                </c:pt>
                <c:pt idx="5">
                  <c:v>37</c:v>
                </c:pt>
                <c:pt idx="6">
                  <c:v>30</c:v>
                </c:pt>
                <c:pt idx="7">
                  <c:v>29</c:v>
                </c:pt>
                <c:pt idx="8">
                  <c:v>28</c:v>
                </c:pt>
                <c:pt idx="9">
                  <c:v>32</c:v>
                </c:pt>
                <c:pt idx="10">
                  <c:v>32</c:v>
                </c:pt>
                <c:pt idx="11">
                  <c:v>28</c:v>
                </c:pt>
                <c:pt idx="12">
                  <c:v>24</c:v>
                </c:pt>
                <c:pt idx="13">
                  <c:v>26</c:v>
                </c:pt>
                <c:pt idx="14">
                  <c:v>31</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8339840"/>
        <c:axId val="98341632"/>
      </c:barChart>
      <c:catAx>
        <c:axId val="98339840"/>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98341632"/>
        <c:crosses val="autoZero"/>
        <c:auto val="1"/>
        <c:lblAlgn val="ctr"/>
        <c:lblOffset val="100"/>
        <c:noMultiLvlLbl val="0"/>
      </c:catAx>
      <c:valAx>
        <c:axId val="98341632"/>
        <c:scaling>
          <c:orientation val="minMax"/>
          <c:max val="100"/>
          <c:min val="0"/>
        </c:scaling>
        <c:delete val="1"/>
        <c:axPos val="l"/>
        <c:numFmt formatCode="General" sourceLinked="1"/>
        <c:majorTickMark val="out"/>
        <c:minorTickMark val="none"/>
        <c:tickLblPos val="nextTo"/>
        <c:crossAx val="98339840"/>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000">
                    <a:solidFill>
                      <a:srgbClr val="4040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Q2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27</c:v>
                </c:pt>
                <c:pt idx="2">
                  <c:v>26</c:v>
                </c:pt>
                <c:pt idx="3">
                  <c:v>28</c:v>
                </c:pt>
                <c:pt idx="5" formatCode="0">
                  <c:v>26</c:v>
                </c:pt>
                <c:pt idx="6" formatCode="0">
                  <c:v>26</c:v>
                </c:pt>
                <c:pt idx="7" formatCode="0">
                  <c:v>28</c:v>
                </c:pt>
                <c:pt idx="8" formatCode="0">
                  <c:v>30</c:v>
                </c:pt>
                <c:pt idx="10" formatCode="0">
                  <c:v>29</c:v>
                </c:pt>
                <c:pt idx="11" formatCode="0">
                  <c:v>26</c:v>
                </c:pt>
                <c:pt idx="12" formatCode="0">
                  <c:v>25</c:v>
                </c:pt>
                <c:pt idx="13" formatCode="0">
                  <c:v>27</c:v>
                </c:pt>
                <c:pt idx="14" formatCode="0">
                  <c:v>29</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8439552"/>
        <c:axId val="98429568"/>
      </c:barChart>
      <c:valAx>
        <c:axId val="98429568"/>
        <c:scaling>
          <c:orientation val="minMax"/>
          <c:max val="120"/>
          <c:min val="0"/>
        </c:scaling>
        <c:delete val="1"/>
        <c:axPos val="b"/>
        <c:numFmt formatCode="General" sourceLinked="1"/>
        <c:majorTickMark val="out"/>
        <c:minorTickMark val="none"/>
        <c:tickLblPos val="nextTo"/>
        <c:crossAx val="98439552"/>
        <c:crosses val="max"/>
        <c:crossBetween val="between"/>
      </c:valAx>
      <c:catAx>
        <c:axId val="98439552"/>
        <c:scaling>
          <c:orientation val="maxMin"/>
        </c:scaling>
        <c:delete val="0"/>
        <c:axPos val="l"/>
        <c:numFmt formatCode="General" sourceLinked="0"/>
        <c:majorTickMark val="out"/>
        <c:minorTickMark val="none"/>
        <c:tickLblPos val="nextTo"/>
        <c:spPr>
          <a:ln>
            <a:noFill/>
          </a:ln>
        </c:spPr>
        <c:txPr>
          <a:bodyPr/>
          <a:lstStyle/>
          <a:p>
            <a:pPr>
              <a:defRPr sz="1000">
                <a:solidFill>
                  <a:srgbClr val="404040"/>
                </a:solidFill>
              </a:defRPr>
            </a:pPr>
            <a:endParaRPr lang="en-US"/>
          </a:p>
        </c:txPr>
        <c:crossAx val="9842956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solidFill>
          </c:spPr>
          <c:invertIfNegative val="0"/>
          <c:dLbls>
            <c:dLbl>
              <c:idx val="0"/>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B05-784E-8C3C-C645A21F8B75}"/>
                </c:ext>
              </c:extLst>
            </c:dLbl>
            <c:dLbl>
              <c:idx val="1"/>
              <c:numFmt formatCode="#,##0" sourceLinked="0"/>
              <c:spPr/>
              <c:txPr>
                <a:bodyPr/>
                <a:lstStyle/>
                <a:p>
                  <a:pPr>
                    <a:defRPr sz="1200" b="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B05-784E-8C3C-C645A21F8B75}"/>
                </c:ext>
              </c:extLst>
            </c:dLbl>
            <c:numFmt formatCode="#,##0" sourceLinked="0"/>
            <c:spPr>
              <a:noFill/>
              <a:ln>
                <a:noFill/>
              </a:ln>
              <a:effectLst/>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Sheet1!$A$18:$A$32</c:f>
              <c:strCache>
                <c:ptCount val="15"/>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strCache>
            </c:strRef>
          </c:cat>
          <c:val>
            <c:numRef>
              <c:f>Sheet1!$B$18:$B$32</c:f>
              <c:numCache>
                <c:formatCode>General</c:formatCode>
                <c:ptCount val="15"/>
                <c:pt idx="0">
                  <c:v>84</c:v>
                </c:pt>
                <c:pt idx="1">
                  <c:v>79</c:v>
                </c:pt>
                <c:pt idx="2">
                  <c:v>83</c:v>
                </c:pt>
                <c:pt idx="3">
                  <c:v>81</c:v>
                </c:pt>
                <c:pt idx="4">
                  <c:v>81</c:v>
                </c:pt>
                <c:pt idx="5">
                  <c:v>84</c:v>
                </c:pt>
                <c:pt idx="6">
                  <c:v>82</c:v>
                </c:pt>
                <c:pt idx="7">
                  <c:v>82</c:v>
                </c:pt>
                <c:pt idx="8">
                  <c:v>83</c:v>
                </c:pt>
                <c:pt idx="9">
                  <c:v>82</c:v>
                </c:pt>
                <c:pt idx="10">
                  <c:v>83</c:v>
                </c:pt>
                <c:pt idx="11">
                  <c:v>80</c:v>
                </c:pt>
                <c:pt idx="12">
                  <c:v>84</c:v>
                </c:pt>
                <c:pt idx="13">
                  <c:v>86</c:v>
                </c:pt>
                <c:pt idx="14">
                  <c:v>83</c:v>
                </c:pt>
              </c:numCache>
            </c:numRef>
          </c:val>
          <c:extLst>
            <c:ext xmlns:c16="http://schemas.microsoft.com/office/drawing/2014/chart" uri="{C3380CC4-5D6E-409C-BE32-E72D297353CC}">
              <c16:uniqueId val="{00000002-0B05-784E-8C3C-C645A21F8B75}"/>
            </c:ext>
          </c:extLst>
        </c:ser>
        <c:dLbls>
          <c:showLegendKey val="0"/>
          <c:showVal val="0"/>
          <c:showCatName val="0"/>
          <c:showSerName val="0"/>
          <c:showPercent val="0"/>
          <c:showBubbleSize val="0"/>
        </c:dLbls>
        <c:gapWidth val="40"/>
        <c:axId val="98550528"/>
        <c:axId val="98552064"/>
      </c:barChart>
      <c:catAx>
        <c:axId val="98550528"/>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98552064"/>
        <c:crosses val="autoZero"/>
        <c:auto val="1"/>
        <c:lblAlgn val="ctr"/>
        <c:lblOffset val="100"/>
        <c:noMultiLvlLbl val="0"/>
      </c:catAx>
      <c:valAx>
        <c:axId val="98552064"/>
        <c:scaling>
          <c:orientation val="minMax"/>
          <c:max val="100"/>
          <c:min val="0"/>
        </c:scaling>
        <c:delete val="1"/>
        <c:axPos val="l"/>
        <c:numFmt formatCode="General" sourceLinked="1"/>
        <c:majorTickMark val="out"/>
        <c:minorTickMark val="none"/>
        <c:tickLblPos val="nextTo"/>
        <c:crossAx val="98550528"/>
        <c:crosses val="autoZero"/>
        <c:crossBetween val="between"/>
      </c:valAx>
      <c:spPr>
        <a:solidFill>
          <a:schemeClr val="bg1">
            <a:lumMod val="95000"/>
          </a:schemeClr>
        </a:solid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6C2D7964-3193-40BC-9BB9-C22039B803AA}" type="datetimeFigureOut">
              <a:rPr lang="en-GB" smtClean="0"/>
              <a:t>30/07/2018</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B7380D43-DD92-47A6-AA4F-575E8E69ECC7}" type="slidenum">
              <a:rPr lang="en-GB" smtClean="0"/>
              <a:t>‹#›</a:t>
            </a:fld>
            <a:endParaRPr lang="en-GB" dirty="0"/>
          </a:p>
        </p:txBody>
      </p:sp>
    </p:spTree>
    <p:extLst>
      <p:ext uri="{BB962C8B-B14F-4D97-AF65-F5344CB8AC3E}">
        <p14:creationId xmlns:p14="http://schemas.microsoft.com/office/powerpoint/2010/main" val="115197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168722E-5100-40EF-ABD4-5BCB1E67481C}" type="datetimeFigureOut">
              <a:rPr lang="en-GB" smtClean="0"/>
              <a:t>30/07/2018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6B23E2E-8EC8-42F4-9E94-EED35665F47B}" type="slidenum">
              <a:rPr lang="en-GB" smtClean="0"/>
              <a:t>‹#›</a:t>
            </a:fld>
            <a:endParaRPr lang="en-GB" dirty="0"/>
          </a:p>
        </p:txBody>
      </p:sp>
    </p:spTree>
    <p:extLst>
      <p:ext uri="{BB962C8B-B14F-4D97-AF65-F5344CB8AC3E}">
        <p14:creationId xmlns:p14="http://schemas.microsoft.com/office/powerpoint/2010/main" val="187564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038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132734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a:t>Click to edit Master text styles</a:t>
            </a:r>
          </a:p>
        </p:txBody>
      </p:sp>
      <p:sp>
        <p:nvSpPr>
          <p:cNvPr id="14"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154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865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EB174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3"/>
                </a:solidFill>
              </a:defRPr>
            </a:lvl1pPr>
          </a:lstStyle>
          <a:p>
            <a:pPr lvl="0"/>
            <a:r>
              <a:rPr lang="en-US" dirty="0"/>
              <a:t>Click to edit Master text styles</a:t>
            </a:r>
          </a:p>
        </p:txBody>
      </p:sp>
    </p:spTree>
    <p:extLst>
      <p:ext uri="{BB962C8B-B14F-4D97-AF65-F5344CB8AC3E}">
        <p14:creationId xmlns:p14="http://schemas.microsoft.com/office/powerpoint/2010/main" val="251173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32734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154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8653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2511739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1327341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154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4"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997303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865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251173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a:t>Click to edit Master text styles</a:t>
            </a:r>
          </a:p>
        </p:txBody>
      </p:sp>
    </p:spTree>
    <p:extLst>
      <p:ext uri="{BB962C8B-B14F-4D97-AF65-F5344CB8AC3E}">
        <p14:creationId xmlns:p14="http://schemas.microsoft.com/office/powerpoint/2010/main" val="132734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a:t>Click to edit Master text styles</a:t>
            </a:r>
          </a:p>
        </p:txBody>
      </p:sp>
      <p:sp>
        <p:nvSpPr>
          <p:cNvPr id="14"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1544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a:t>Click to edit Master text styles</a:t>
            </a:r>
          </a:p>
        </p:txBody>
      </p:sp>
      <p:sp>
        <p:nvSpPr>
          <p:cNvPr id="12"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865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6"/>
                </a:solidFill>
              </a:defRPr>
            </a:lvl1pPr>
          </a:lstStyle>
          <a:p>
            <a:pPr lvl="0"/>
            <a:r>
              <a:rPr lang="en-US" dirty="0"/>
              <a:t>Click to edit Master text styles</a:t>
            </a:r>
          </a:p>
        </p:txBody>
      </p:sp>
    </p:spTree>
    <p:extLst>
      <p:ext uri="{BB962C8B-B14F-4D97-AF65-F5344CB8AC3E}">
        <p14:creationId xmlns:p14="http://schemas.microsoft.com/office/powerpoint/2010/main" val="251173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738"/>
            <a:ext cx="9144000" cy="51542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userDrawn="1"/>
        </p:nvSpPr>
        <p:spPr>
          <a:xfrm flipH="1">
            <a:off x="0" y="-10738"/>
            <a:ext cx="6228184" cy="5158800"/>
          </a:xfrm>
          <a:custGeom>
            <a:avLst/>
            <a:gdLst>
              <a:gd name="connsiteX0" fmla="*/ 0 w 6100768"/>
              <a:gd name="connsiteY0" fmla="*/ 0 h 6858000"/>
              <a:gd name="connsiteX1" fmla="*/ 6100768 w 6100768"/>
              <a:gd name="connsiteY1" fmla="*/ 0 h 6858000"/>
              <a:gd name="connsiteX2" fmla="*/ 6100768 w 6100768"/>
              <a:gd name="connsiteY2" fmla="*/ 6858000 h 6858000"/>
              <a:gd name="connsiteX3" fmla="*/ 0 w 6100768"/>
              <a:gd name="connsiteY3" fmla="*/ 6858000 h 6858000"/>
              <a:gd name="connsiteX4" fmla="*/ 0 w 6100768"/>
              <a:gd name="connsiteY4" fmla="*/ 0 h 6858000"/>
              <a:gd name="connsiteX0" fmla="*/ 1225296 w 7326064"/>
              <a:gd name="connsiteY0" fmla="*/ 0 h 6858000"/>
              <a:gd name="connsiteX1" fmla="*/ 7326064 w 7326064"/>
              <a:gd name="connsiteY1" fmla="*/ 0 h 6858000"/>
              <a:gd name="connsiteX2" fmla="*/ 7326064 w 7326064"/>
              <a:gd name="connsiteY2" fmla="*/ 6858000 h 6858000"/>
              <a:gd name="connsiteX3" fmla="*/ 0 w 7326064"/>
              <a:gd name="connsiteY3" fmla="*/ 6858000 h 6858000"/>
              <a:gd name="connsiteX4" fmla="*/ 1225296 w 732606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64" h="6858000">
                <a:moveTo>
                  <a:pt x="1225296" y="0"/>
                </a:moveTo>
                <a:lnTo>
                  <a:pt x="7326064" y="0"/>
                </a:lnTo>
                <a:lnTo>
                  <a:pt x="7326064" y="6858000"/>
                </a:lnTo>
                <a:lnTo>
                  <a:pt x="0" y="6858000"/>
                </a:lnTo>
                <a:lnTo>
                  <a:pt x="1225296"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GB" dirty="0"/>
          </a:p>
        </p:txBody>
      </p:sp>
      <p:sp>
        <p:nvSpPr>
          <p:cNvPr id="2" name="Title 1"/>
          <p:cNvSpPr>
            <a:spLocks noGrp="1"/>
          </p:cNvSpPr>
          <p:nvPr>
            <p:ph type="ctrTitle" hasCustomPrompt="1"/>
          </p:nvPr>
        </p:nvSpPr>
        <p:spPr>
          <a:xfrm>
            <a:off x="323850" y="1033796"/>
            <a:ext cx="4824214" cy="1790700"/>
          </a:xfrm>
        </p:spPr>
        <p:txBody>
          <a:bodyPr anchor="b">
            <a:normAutofit/>
          </a:bodyPr>
          <a:lstStyle>
            <a:lvl1pPr algn="l">
              <a:defRPr sz="3300">
                <a:solidFill>
                  <a:schemeClr val="tx1"/>
                </a:solidFill>
                <a:latin typeface="+mj-lt"/>
                <a:ea typeface="Segoe UI" charset="0"/>
                <a:cs typeface="Segoe UI" charset="0"/>
              </a:defRPr>
            </a:lvl1pPr>
          </a:lstStyle>
          <a:p>
            <a:r>
              <a:rPr lang="en-US" dirty="0"/>
              <a:t>Click to edit Master title style </a:t>
            </a:r>
            <a:endParaRPr lang="en-GB" dirty="0"/>
          </a:p>
        </p:txBody>
      </p:sp>
      <p:sp>
        <p:nvSpPr>
          <p:cNvPr id="3" name="Subtitle 2"/>
          <p:cNvSpPr>
            <a:spLocks noGrp="1"/>
          </p:cNvSpPr>
          <p:nvPr>
            <p:ph type="subTitle" idx="1"/>
          </p:nvPr>
        </p:nvSpPr>
        <p:spPr>
          <a:xfrm>
            <a:off x="317990" y="2893552"/>
            <a:ext cx="4830074" cy="1241822"/>
          </a:xfrm>
        </p:spPr>
        <p:txBody>
          <a:bodyPr>
            <a:normAutofit/>
          </a:bodyPr>
          <a:lstStyle>
            <a:lvl1pPr marL="0" indent="0" algn="l">
              <a:buNone/>
              <a:defRPr sz="1500">
                <a:solidFill>
                  <a:schemeClr val="tx1"/>
                </a:solidFill>
                <a:latin typeface="Segoe UI" charset="0"/>
                <a:ea typeface="Segoe UI" charset="0"/>
                <a:cs typeface="Segoe UI"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Tree>
    <p:extLst>
      <p:ext uri="{BB962C8B-B14F-4D97-AF65-F5344CB8AC3E}">
        <p14:creationId xmlns:p14="http://schemas.microsoft.com/office/powerpoint/2010/main" val="150979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7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1">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Tree>
    <p:extLst>
      <p:ext uri="{BB962C8B-B14F-4D97-AF65-F5344CB8AC3E}">
        <p14:creationId xmlns:p14="http://schemas.microsoft.com/office/powerpoint/2010/main" val="3098509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2">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771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3">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3">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058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9"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a:t>Click to edit Master text styles</a:t>
            </a:r>
          </a:p>
        </p:txBody>
      </p:sp>
      <p:sp>
        <p:nvSpPr>
          <p:cNvPr id="11"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669443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4">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4">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9083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5">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5">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668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Flysheet">
    <p:spTree>
      <p:nvGrpSpPr>
        <p:cNvPr id="1" name=""/>
        <p:cNvGrpSpPr/>
        <p:nvPr/>
      </p:nvGrpSpPr>
      <p:grpSpPr>
        <a:xfrm>
          <a:off x="0" y="0"/>
          <a:ext cx="0" cy="0"/>
          <a:chOff x="0" y="0"/>
          <a:chExt cx="0" cy="0"/>
        </a:xfrm>
      </p:grpSpPr>
      <p:sp>
        <p:nvSpPr>
          <p:cNvPr id="5" name="Rectangle 4"/>
          <p:cNvSpPr/>
          <p:nvPr userDrawn="1"/>
        </p:nvSpPr>
        <p:spPr>
          <a:xfrm>
            <a:off x="2339752" y="0"/>
            <a:ext cx="6804248" cy="5143500"/>
          </a:xfrm>
          <a:prstGeom prst="rect">
            <a:avLst/>
          </a:prstGeom>
          <a:solidFill>
            <a:schemeClr val="accent6">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p:cNvSpPr>
            <a:spLocks noGrp="1"/>
          </p:cNvSpPr>
          <p:nvPr>
            <p:ph type="ftr" sz="quarter" idx="11"/>
          </p:nvPr>
        </p:nvSpPr>
        <p:spPr>
          <a:xfrm>
            <a:off x="3059832" y="4803775"/>
            <a:ext cx="5040560" cy="215900"/>
          </a:xfrm>
        </p:spPr>
        <p:txBody>
          <a:bodyPr/>
          <a:lstStyle>
            <a:lvl1pPr algn="l">
              <a:defRPr>
                <a:solidFill>
                  <a:schemeClr val="tx1"/>
                </a:solidFill>
                <a:latin typeface="Segoe UI" charset="0"/>
                <a:ea typeface="Segoe UI" charset="0"/>
                <a:cs typeface="Segoe UI" charset="0"/>
              </a:defRPr>
            </a:lvl1pPr>
          </a:lstStyle>
          <a:p>
            <a:endParaRPr lang="en-GB" dirty="0"/>
          </a:p>
        </p:txBody>
      </p:sp>
      <p:sp>
        <p:nvSpPr>
          <p:cNvPr id="10"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24" name="Rectangle 8"/>
          <p:cNvSpPr/>
          <p:nvPr userDrawn="1"/>
        </p:nvSpPr>
        <p:spPr>
          <a:xfrm>
            <a:off x="0" y="0"/>
            <a:ext cx="3419872"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6">
              <a:alpha val="74902"/>
            </a:schemeClr>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4" t="8228" r="2004" b="-5464"/>
          <a:stretch/>
        </p:blipFill>
        <p:spPr>
          <a:xfrm>
            <a:off x="266646" y="267430"/>
            <a:ext cx="754586" cy="407390"/>
          </a:xfrm>
          <a:prstGeom prst="rect">
            <a:avLst/>
          </a:prstGeom>
        </p:spPr>
      </p:pic>
      <p:sp>
        <p:nvSpPr>
          <p:cNvPr id="11" name="Title 1"/>
          <p:cNvSpPr>
            <a:spLocks noGrp="1"/>
          </p:cNvSpPr>
          <p:nvPr>
            <p:ph type="title"/>
          </p:nvPr>
        </p:nvSpPr>
        <p:spPr>
          <a:xfrm>
            <a:off x="3491880" y="1282306"/>
            <a:ext cx="5328270" cy="2139553"/>
          </a:xfrm>
        </p:spPr>
        <p:txBody>
          <a:bodyPr anchor="b">
            <a:normAutofit/>
          </a:bodyPr>
          <a:lstStyle>
            <a:lvl1pPr algn="r">
              <a:defRPr sz="3600" baseline="0">
                <a:solidFill>
                  <a:schemeClr val="tx1"/>
                </a:solidFill>
                <a:latin typeface="+mj-lt"/>
                <a:ea typeface="Segoe UI" charset="0"/>
                <a:cs typeface="Segoe UI" charset="0"/>
              </a:defRPr>
            </a:lvl1pPr>
          </a:lstStyle>
          <a:p>
            <a:r>
              <a:rPr lang="en-US" dirty="0"/>
              <a:t>Click to edit Master title style</a:t>
            </a:r>
            <a:endParaRPr lang="en-GB" dirty="0"/>
          </a:p>
        </p:txBody>
      </p:sp>
      <p:sp>
        <p:nvSpPr>
          <p:cNvPr id="12" name="Text Placeholder 2"/>
          <p:cNvSpPr>
            <a:spLocks noGrp="1"/>
          </p:cNvSpPr>
          <p:nvPr>
            <p:ph type="body" idx="1"/>
          </p:nvPr>
        </p:nvSpPr>
        <p:spPr>
          <a:xfrm>
            <a:off x="3491880" y="3442099"/>
            <a:ext cx="5328270" cy="1125140"/>
          </a:xfrm>
        </p:spPr>
        <p:txBody>
          <a:bodyPr>
            <a:normAutofit/>
          </a:bodyPr>
          <a:lstStyle>
            <a:lvl1pPr marL="0" indent="0" algn="r">
              <a:buNone/>
              <a:defRPr sz="1400">
                <a:solidFill>
                  <a:schemeClr val="tx1"/>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3931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9" name="Rectangle 8"/>
          <p:cNvSpPr/>
          <p:nvPr userDrawn="1"/>
        </p:nvSpPr>
        <p:spPr>
          <a:xfrm>
            <a:off x="0" y="0"/>
            <a:ext cx="5148064" cy="5143500"/>
          </a:xfrm>
          <a:custGeom>
            <a:avLst/>
            <a:gdLst>
              <a:gd name="connsiteX0" fmla="*/ 0 w 12192000"/>
              <a:gd name="connsiteY0" fmla="*/ 0 h 6859409"/>
              <a:gd name="connsiteX1" fmla="*/ 12192000 w 12192000"/>
              <a:gd name="connsiteY1" fmla="*/ 0 h 6859409"/>
              <a:gd name="connsiteX2" fmla="*/ 12192000 w 12192000"/>
              <a:gd name="connsiteY2" fmla="*/ 6859409 h 6859409"/>
              <a:gd name="connsiteX3" fmla="*/ 0 w 12192000"/>
              <a:gd name="connsiteY3" fmla="*/ 6859409 h 6859409"/>
              <a:gd name="connsiteX4" fmla="*/ 0 w 12192000"/>
              <a:gd name="connsiteY4" fmla="*/ 0 h 6859409"/>
              <a:gd name="connsiteX0" fmla="*/ 0 w 12192000"/>
              <a:gd name="connsiteY0" fmla="*/ 0 h 6859409"/>
              <a:gd name="connsiteX1" fmla="*/ 12192000 w 12192000"/>
              <a:gd name="connsiteY1" fmla="*/ 0 h 6859409"/>
              <a:gd name="connsiteX2" fmla="*/ 4850674 w 12192000"/>
              <a:gd name="connsiteY2" fmla="*/ 6859409 h 6859409"/>
              <a:gd name="connsiteX3" fmla="*/ 0 w 12192000"/>
              <a:gd name="connsiteY3" fmla="*/ 6859409 h 6859409"/>
              <a:gd name="connsiteX4" fmla="*/ 0 w 12192000"/>
              <a:gd name="connsiteY4" fmla="*/ 0 h 6859409"/>
              <a:gd name="connsiteX0" fmla="*/ 0 w 5860869"/>
              <a:gd name="connsiteY0" fmla="*/ 0 h 6859409"/>
              <a:gd name="connsiteX1" fmla="*/ 5860869 w 5860869"/>
              <a:gd name="connsiteY1" fmla="*/ 0 h 6859409"/>
              <a:gd name="connsiteX2" fmla="*/ 4850674 w 5860869"/>
              <a:gd name="connsiteY2" fmla="*/ 6859409 h 6859409"/>
              <a:gd name="connsiteX3" fmla="*/ 0 w 5860869"/>
              <a:gd name="connsiteY3" fmla="*/ 6859409 h 6859409"/>
              <a:gd name="connsiteX4" fmla="*/ 0 w 5860869"/>
              <a:gd name="connsiteY4" fmla="*/ 0 h 685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69" h="6859409">
                <a:moveTo>
                  <a:pt x="0" y="0"/>
                </a:moveTo>
                <a:lnTo>
                  <a:pt x="5860869" y="0"/>
                </a:lnTo>
                <a:lnTo>
                  <a:pt x="4850674" y="6859409"/>
                </a:lnTo>
                <a:lnTo>
                  <a:pt x="0" y="6859409"/>
                </a:lnTo>
                <a:lnTo>
                  <a:pt x="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79" tIns="34289" rIns="68579" bIns="34289" rtlCol="0" anchor="ctr"/>
          <a:lstStyle/>
          <a:p>
            <a:pPr algn="ct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
        <p:nvSpPr>
          <p:cNvPr id="48" name="Rectangle 44"/>
          <p:cNvSpPr>
            <a:spLocks noChangeArrowheads="1"/>
          </p:cNvSpPr>
          <p:nvPr/>
        </p:nvSpPr>
        <p:spPr bwMode="auto">
          <a:xfrm>
            <a:off x="1455146" y="1059304"/>
            <a:ext cx="340488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Segoe UI" pitchFamily="34" charset="0"/>
                <a:cs typeface="Segoe UI" pitchFamily="34" charset="0"/>
              </a:rPr>
              <a:t>IMLA Mortgage Market Tracker Index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bg1"/>
                </a:solidFill>
                <a:effectLst/>
                <a:latin typeface="Segoe UI Light" pitchFamily="34" charset="0"/>
                <a:cs typeface="Arial" pitchFamily="34" charset="0"/>
              </a:rPr>
              <a:t>Q2 2018 </a:t>
            </a:r>
            <a:endParaRPr kumimoji="0" lang="en-US" altLang="en-US" sz="2800" i="0" u="none" strike="noStrike" cap="none" normalizeH="0" baseline="0" dirty="0">
              <a:ln>
                <a:noFill/>
              </a:ln>
              <a:solidFill>
                <a:schemeClr val="bg1"/>
              </a:solidFill>
              <a:effectLst/>
              <a:cs typeface="Arial" pitchFamily="34" charset="0"/>
            </a:endParaRPr>
          </a:p>
        </p:txBody>
      </p:sp>
      <p:sp>
        <p:nvSpPr>
          <p:cNvPr id="83" name="Oval 82"/>
          <p:cNvSpPr/>
          <p:nvPr userDrawn="1"/>
        </p:nvSpPr>
        <p:spPr>
          <a:xfrm>
            <a:off x="546189" y="1090457"/>
            <a:ext cx="789016" cy="779433"/>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85" name="Freeform 7"/>
          <p:cNvSpPr>
            <a:spLocks/>
          </p:cNvSpPr>
          <p:nvPr/>
        </p:nvSpPr>
        <p:spPr bwMode="auto">
          <a:xfrm>
            <a:off x="565888" y="1542209"/>
            <a:ext cx="745090" cy="319499"/>
          </a:xfrm>
          <a:custGeom>
            <a:avLst/>
            <a:gdLst>
              <a:gd name="T0" fmla="*/ 1214 w 1214"/>
              <a:gd name="T1" fmla="*/ 0 h 520"/>
              <a:gd name="T2" fmla="*/ 0 w 1214"/>
              <a:gd name="T3" fmla="*/ 0 h 520"/>
              <a:gd name="T4" fmla="*/ 607 w 1214"/>
              <a:gd name="T5" fmla="*/ 520 h 520"/>
              <a:gd name="T6" fmla="*/ 1214 w 1214"/>
              <a:gd name="T7" fmla="*/ 0 h 520"/>
            </a:gdLst>
            <a:ahLst/>
            <a:cxnLst>
              <a:cxn ang="0">
                <a:pos x="T0" y="T1"/>
              </a:cxn>
              <a:cxn ang="0">
                <a:pos x="T2" y="T3"/>
              </a:cxn>
              <a:cxn ang="0">
                <a:pos x="T4" y="T5"/>
              </a:cxn>
              <a:cxn ang="0">
                <a:pos x="T6" y="T7"/>
              </a:cxn>
            </a:cxnLst>
            <a:rect l="0" t="0" r="r" b="b"/>
            <a:pathLst>
              <a:path w="1214" h="520">
                <a:moveTo>
                  <a:pt x="1214" y="0"/>
                </a:moveTo>
                <a:cubicBezTo>
                  <a:pt x="0" y="0"/>
                  <a:pt x="0" y="0"/>
                  <a:pt x="0" y="0"/>
                </a:cubicBezTo>
                <a:cubicBezTo>
                  <a:pt x="45" y="292"/>
                  <a:pt x="299" y="520"/>
                  <a:pt x="607" y="520"/>
                </a:cubicBezTo>
                <a:cubicBezTo>
                  <a:pt x="914" y="520"/>
                  <a:pt x="1169" y="292"/>
                  <a:pt x="1214" y="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6" name="Freeform 8"/>
          <p:cNvSpPr>
            <a:spLocks/>
          </p:cNvSpPr>
          <p:nvPr/>
        </p:nvSpPr>
        <p:spPr bwMode="auto">
          <a:xfrm>
            <a:off x="837828" y="1465383"/>
            <a:ext cx="202430" cy="234137"/>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7" name="Oval 9"/>
          <p:cNvSpPr>
            <a:spLocks noChangeArrowheads="1"/>
          </p:cNvSpPr>
          <p:nvPr/>
        </p:nvSpPr>
        <p:spPr bwMode="auto">
          <a:xfrm>
            <a:off x="959774" y="1569037"/>
            <a:ext cx="28048" cy="280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8" name="Oval 10"/>
          <p:cNvSpPr>
            <a:spLocks noChangeArrowheads="1"/>
          </p:cNvSpPr>
          <p:nvPr/>
        </p:nvSpPr>
        <p:spPr bwMode="auto">
          <a:xfrm>
            <a:off x="891485" y="1569037"/>
            <a:ext cx="26828" cy="280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9" name="Freeform 11"/>
          <p:cNvSpPr>
            <a:spLocks noEditPoints="1"/>
          </p:cNvSpPr>
          <p:nvPr/>
        </p:nvSpPr>
        <p:spPr bwMode="auto">
          <a:xfrm>
            <a:off x="857340" y="1514162"/>
            <a:ext cx="164627" cy="169505"/>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0" name="Freeform 12"/>
          <p:cNvSpPr>
            <a:spLocks/>
          </p:cNvSpPr>
          <p:nvPr/>
        </p:nvSpPr>
        <p:spPr bwMode="auto">
          <a:xfrm>
            <a:off x="824414" y="1677925"/>
            <a:ext cx="229258" cy="191966"/>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1" name="Freeform 13"/>
          <p:cNvSpPr>
            <a:spLocks/>
          </p:cNvSpPr>
          <p:nvPr/>
        </p:nvSpPr>
        <p:spPr bwMode="auto">
          <a:xfrm>
            <a:off x="912215" y="1681030"/>
            <a:ext cx="57315" cy="40242"/>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2" name="Freeform 14"/>
          <p:cNvSpPr>
            <a:spLocks/>
          </p:cNvSpPr>
          <p:nvPr/>
        </p:nvSpPr>
        <p:spPr bwMode="auto">
          <a:xfrm>
            <a:off x="917093" y="1713957"/>
            <a:ext cx="47559" cy="138714"/>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3" name="Freeform 15"/>
          <p:cNvSpPr>
            <a:spLocks/>
          </p:cNvSpPr>
          <p:nvPr/>
        </p:nvSpPr>
        <p:spPr bwMode="auto">
          <a:xfrm>
            <a:off x="1079281" y="1417824"/>
            <a:ext cx="212186" cy="87801"/>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4" name="Freeform 16"/>
          <p:cNvSpPr>
            <a:spLocks/>
          </p:cNvSpPr>
          <p:nvPr/>
        </p:nvSpPr>
        <p:spPr bwMode="auto">
          <a:xfrm>
            <a:off x="1079281" y="1428800"/>
            <a:ext cx="202430" cy="76826"/>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5" name="Freeform 17"/>
          <p:cNvSpPr>
            <a:spLocks noEditPoints="1"/>
          </p:cNvSpPr>
          <p:nvPr/>
        </p:nvSpPr>
        <p:spPr bwMode="auto">
          <a:xfrm>
            <a:off x="1092695" y="1433677"/>
            <a:ext cx="185358" cy="145116"/>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6" name="Freeform 18"/>
          <p:cNvSpPr>
            <a:spLocks/>
          </p:cNvSpPr>
          <p:nvPr/>
        </p:nvSpPr>
        <p:spPr bwMode="auto">
          <a:xfrm>
            <a:off x="1250006" y="1522698"/>
            <a:ext cx="20731" cy="21950"/>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7" name="Rectangle 19"/>
          <p:cNvSpPr>
            <a:spLocks noChangeArrowheads="1"/>
          </p:cNvSpPr>
          <p:nvPr/>
        </p:nvSpPr>
        <p:spPr bwMode="auto">
          <a:xfrm>
            <a:off x="1250006" y="1516601"/>
            <a:ext cx="20731"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8" name="Freeform 20"/>
          <p:cNvSpPr>
            <a:spLocks/>
          </p:cNvSpPr>
          <p:nvPr/>
        </p:nvSpPr>
        <p:spPr bwMode="auto">
          <a:xfrm>
            <a:off x="1239030" y="1516601"/>
            <a:ext cx="2439" cy="53656"/>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99" name="Freeform 21"/>
          <p:cNvSpPr>
            <a:spLocks noEditPoints="1"/>
          </p:cNvSpPr>
          <p:nvPr/>
        </p:nvSpPr>
        <p:spPr bwMode="auto">
          <a:xfrm>
            <a:off x="1219519" y="1516601"/>
            <a:ext cx="19511" cy="56095"/>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0" name="Oval 22"/>
          <p:cNvSpPr>
            <a:spLocks noChangeArrowheads="1"/>
          </p:cNvSpPr>
          <p:nvPr/>
        </p:nvSpPr>
        <p:spPr bwMode="auto">
          <a:xfrm>
            <a:off x="1220739" y="1544648"/>
            <a:ext cx="2439" cy="2439"/>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1" name="Freeform 23"/>
          <p:cNvSpPr>
            <a:spLocks/>
          </p:cNvSpPr>
          <p:nvPr/>
        </p:nvSpPr>
        <p:spPr bwMode="auto">
          <a:xfrm>
            <a:off x="1180496" y="1522698"/>
            <a:ext cx="28048" cy="2682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2" name="Rectangle 24"/>
          <p:cNvSpPr>
            <a:spLocks noChangeArrowheads="1"/>
          </p:cNvSpPr>
          <p:nvPr/>
        </p:nvSpPr>
        <p:spPr bwMode="auto">
          <a:xfrm>
            <a:off x="1180496" y="1516601"/>
            <a:ext cx="28048"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3" name="Freeform 25"/>
          <p:cNvSpPr>
            <a:spLocks/>
          </p:cNvSpPr>
          <p:nvPr/>
        </p:nvSpPr>
        <p:spPr bwMode="auto">
          <a:xfrm>
            <a:off x="1137815" y="1522698"/>
            <a:ext cx="26828" cy="25608"/>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4" name="Rectangle 26"/>
          <p:cNvSpPr>
            <a:spLocks noChangeArrowheads="1"/>
          </p:cNvSpPr>
          <p:nvPr/>
        </p:nvSpPr>
        <p:spPr bwMode="auto">
          <a:xfrm>
            <a:off x="1137815" y="1516601"/>
            <a:ext cx="26828"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5" name="Freeform 27"/>
          <p:cNvSpPr>
            <a:spLocks/>
          </p:cNvSpPr>
          <p:nvPr/>
        </p:nvSpPr>
        <p:spPr bwMode="auto">
          <a:xfrm>
            <a:off x="1103670" y="1522698"/>
            <a:ext cx="23170" cy="2316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6" name="Rectangle 28"/>
          <p:cNvSpPr>
            <a:spLocks noChangeArrowheads="1"/>
          </p:cNvSpPr>
          <p:nvPr/>
        </p:nvSpPr>
        <p:spPr bwMode="auto">
          <a:xfrm>
            <a:off x="1103670" y="1516601"/>
            <a:ext cx="23170" cy="609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7" name="Freeform 29"/>
          <p:cNvSpPr>
            <a:spLocks/>
          </p:cNvSpPr>
          <p:nvPr/>
        </p:nvSpPr>
        <p:spPr bwMode="auto">
          <a:xfrm>
            <a:off x="602472" y="1471480"/>
            <a:ext cx="189017" cy="9756"/>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8" name="Freeform 30"/>
          <p:cNvSpPr>
            <a:spLocks/>
          </p:cNvSpPr>
          <p:nvPr/>
        </p:nvSpPr>
        <p:spPr bwMode="auto">
          <a:xfrm>
            <a:off x="603692" y="1562940"/>
            <a:ext cx="186578" cy="2316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09" name="Freeform 31"/>
          <p:cNvSpPr>
            <a:spLocks noEditPoints="1"/>
          </p:cNvSpPr>
          <p:nvPr/>
        </p:nvSpPr>
        <p:spPr bwMode="auto">
          <a:xfrm>
            <a:off x="608570" y="1409288"/>
            <a:ext cx="176822" cy="62192"/>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0" name="Freeform 32"/>
          <p:cNvSpPr>
            <a:spLocks/>
          </p:cNvSpPr>
          <p:nvPr/>
        </p:nvSpPr>
        <p:spPr bwMode="auto">
          <a:xfrm>
            <a:off x="617106" y="1488553"/>
            <a:ext cx="159750" cy="7438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1" name="Freeform 33"/>
          <p:cNvSpPr>
            <a:spLocks/>
          </p:cNvSpPr>
          <p:nvPr/>
        </p:nvSpPr>
        <p:spPr bwMode="auto">
          <a:xfrm>
            <a:off x="734174"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2" name="Freeform 34"/>
          <p:cNvSpPr>
            <a:spLocks/>
          </p:cNvSpPr>
          <p:nvPr/>
        </p:nvSpPr>
        <p:spPr bwMode="auto">
          <a:xfrm>
            <a:off x="685395"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3" name="Oval 35"/>
          <p:cNvSpPr>
            <a:spLocks noChangeArrowheads="1"/>
          </p:cNvSpPr>
          <p:nvPr/>
        </p:nvSpPr>
        <p:spPr bwMode="auto">
          <a:xfrm>
            <a:off x="681738" y="1433677"/>
            <a:ext cx="30487" cy="29267"/>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4" name="Freeform 36"/>
          <p:cNvSpPr>
            <a:spLocks/>
          </p:cNvSpPr>
          <p:nvPr/>
        </p:nvSpPr>
        <p:spPr bwMode="auto">
          <a:xfrm>
            <a:off x="635398" y="1493431"/>
            <a:ext cx="23170" cy="69509"/>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5" name="Rectangle 37"/>
          <p:cNvSpPr>
            <a:spLocks noChangeArrowheads="1"/>
          </p:cNvSpPr>
          <p:nvPr/>
        </p:nvSpPr>
        <p:spPr bwMode="auto">
          <a:xfrm>
            <a:off x="1163424" y="1586110"/>
            <a:ext cx="10976" cy="78046"/>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6" name="Rectangle 38"/>
          <p:cNvSpPr>
            <a:spLocks noChangeArrowheads="1"/>
          </p:cNvSpPr>
          <p:nvPr/>
        </p:nvSpPr>
        <p:spPr bwMode="auto">
          <a:xfrm>
            <a:off x="1121962" y="1554404"/>
            <a:ext cx="93899" cy="6707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7" name="Rectangle 39"/>
          <p:cNvSpPr>
            <a:spLocks noChangeArrowheads="1"/>
          </p:cNvSpPr>
          <p:nvPr/>
        </p:nvSpPr>
        <p:spPr bwMode="auto">
          <a:xfrm>
            <a:off x="1121962" y="1570257"/>
            <a:ext cx="93899" cy="2682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8" name="Freeform 40"/>
          <p:cNvSpPr>
            <a:spLocks/>
          </p:cNvSpPr>
          <p:nvPr/>
        </p:nvSpPr>
        <p:spPr bwMode="auto">
          <a:xfrm>
            <a:off x="1130499" y="1576354"/>
            <a:ext cx="7317" cy="12195"/>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19" name="Freeform 41"/>
          <p:cNvSpPr>
            <a:spLocks noEditPoints="1"/>
          </p:cNvSpPr>
          <p:nvPr/>
        </p:nvSpPr>
        <p:spPr bwMode="auto">
          <a:xfrm>
            <a:off x="1139034" y="1576354"/>
            <a:ext cx="12195" cy="12195"/>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0" name="Freeform 42"/>
          <p:cNvSpPr>
            <a:spLocks noEditPoints="1"/>
          </p:cNvSpPr>
          <p:nvPr/>
        </p:nvSpPr>
        <p:spPr bwMode="auto">
          <a:xfrm>
            <a:off x="1152449" y="1576354"/>
            <a:ext cx="10976" cy="12195"/>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1" name="Freeform 43"/>
          <p:cNvSpPr>
            <a:spLocks/>
          </p:cNvSpPr>
          <p:nvPr/>
        </p:nvSpPr>
        <p:spPr bwMode="auto">
          <a:xfrm>
            <a:off x="1168301" y="1576354"/>
            <a:ext cx="8537" cy="12195"/>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22" name="Freeform 44"/>
          <p:cNvSpPr>
            <a:spLocks noEditPoints="1"/>
          </p:cNvSpPr>
          <p:nvPr/>
        </p:nvSpPr>
        <p:spPr bwMode="auto">
          <a:xfrm>
            <a:off x="1176838" y="1576354"/>
            <a:ext cx="12195" cy="12195"/>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59" name="Freeform 45"/>
          <p:cNvSpPr>
            <a:spLocks/>
          </p:cNvSpPr>
          <p:nvPr/>
        </p:nvSpPr>
        <p:spPr bwMode="auto">
          <a:xfrm>
            <a:off x="1191472" y="1576354"/>
            <a:ext cx="7317" cy="12195"/>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0" name="Freeform 46"/>
          <p:cNvSpPr>
            <a:spLocks/>
          </p:cNvSpPr>
          <p:nvPr/>
        </p:nvSpPr>
        <p:spPr bwMode="auto">
          <a:xfrm>
            <a:off x="1200007" y="1576354"/>
            <a:ext cx="7317" cy="12195"/>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1" name="Freeform 47"/>
          <p:cNvSpPr>
            <a:spLocks noEditPoints="1"/>
          </p:cNvSpPr>
          <p:nvPr/>
        </p:nvSpPr>
        <p:spPr bwMode="auto">
          <a:xfrm>
            <a:off x="739052" y="1256855"/>
            <a:ext cx="132921" cy="114629"/>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2" name="Freeform 48"/>
          <p:cNvSpPr>
            <a:spLocks noEditPoints="1"/>
          </p:cNvSpPr>
          <p:nvPr/>
        </p:nvSpPr>
        <p:spPr bwMode="auto">
          <a:xfrm>
            <a:off x="998797" y="1256855"/>
            <a:ext cx="134141" cy="114629"/>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3" name="Freeform 49"/>
          <p:cNvSpPr>
            <a:spLocks/>
          </p:cNvSpPr>
          <p:nvPr/>
        </p:nvSpPr>
        <p:spPr bwMode="auto">
          <a:xfrm>
            <a:off x="773197" y="1282464"/>
            <a:ext cx="52437" cy="53656"/>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4" name="Freeform 50"/>
          <p:cNvSpPr>
            <a:spLocks/>
          </p:cNvSpPr>
          <p:nvPr/>
        </p:nvSpPr>
        <p:spPr bwMode="auto">
          <a:xfrm>
            <a:off x="1045136" y="1282464"/>
            <a:ext cx="52437" cy="53656"/>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5" name="Freeform 51"/>
          <p:cNvSpPr>
            <a:spLocks noEditPoints="1"/>
          </p:cNvSpPr>
          <p:nvPr/>
        </p:nvSpPr>
        <p:spPr bwMode="auto">
          <a:xfrm>
            <a:off x="519549" y="1059303"/>
            <a:ext cx="840208" cy="841428"/>
          </a:xfrm>
          <a:custGeom>
            <a:avLst/>
            <a:gdLst>
              <a:gd name="T0" fmla="*/ 684 w 1369"/>
              <a:gd name="T1" fmla="*/ 1370 h 1370"/>
              <a:gd name="T2" fmla="*/ 0 w 1369"/>
              <a:gd name="T3" fmla="*/ 685 h 1370"/>
              <a:gd name="T4" fmla="*/ 684 w 1369"/>
              <a:gd name="T5" fmla="*/ 0 h 1370"/>
              <a:gd name="T6" fmla="*/ 1369 w 1369"/>
              <a:gd name="T7" fmla="*/ 685 h 1370"/>
              <a:gd name="T8" fmla="*/ 684 w 1369"/>
              <a:gd name="T9" fmla="*/ 1370 h 1370"/>
              <a:gd name="T10" fmla="*/ 684 w 1369"/>
              <a:gd name="T11" fmla="*/ 96 h 1370"/>
              <a:gd name="T12" fmla="*/ 96 w 1369"/>
              <a:gd name="T13" fmla="*/ 685 h 1370"/>
              <a:gd name="T14" fmla="*/ 684 w 1369"/>
              <a:gd name="T15" fmla="*/ 1274 h 1370"/>
              <a:gd name="T16" fmla="*/ 1273 w 1369"/>
              <a:gd name="T17" fmla="*/ 685 h 1370"/>
              <a:gd name="T18" fmla="*/ 684 w 1369"/>
              <a:gd name="T19" fmla="*/ 96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1370">
                <a:moveTo>
                  <a:pt x="684" y="1370"/>
                </a:moveTo>
                <a:cubicBezTo>
                  <a:pt x="307" y="1370"/>
                  <a:pt x="0" y="1063"/>
                  <a:pt x="0" y="685"/>
                </a:cubicBezTo>
                <a:cubicBezTo>
                  <a:pt x="0" y="307"/>
                  <a:pt x="307" y="0"/>
                  <a:pt x="684" y="0"/>
                </a:cubicBezTo>
                <a:cubicBezTo>
                  <a:pt x="1062" y="0"/>
                  <a:pt x="1369" y="307"/>
                  <a:pt x="1369" y="685"/>
                </a:cubicBezTo>
                <a:cubicBezTo>
                  <a:pt x="1369" y="1063"/>
                  <a:pt x="1062" y="1370"/>
                  <a:pt x="684" y="1370"/>
                </a:cubicBezTo>
                <a:close/>
                <a:moveTo>
                  <a:pt x="684" y="96"/>
                </a:moveTo>
                <a:cubicBezTo>
                  <a:pt x="360" y="96"/>
                  <a:pt x="96" y="360"/>
                  <a:pt x="96" y="685"/>
                </a:cubicBezTo>
                <a:cubicBezTo>
                  <a:pt x="96" y="1010"/>
                  <a:pt x="360" y="1274"/>
                  <a:pt x="684" y="1274"/>
                </a:cubicBezTo>
                <a:cubicBezTo>
                  <a:pt x="1009" y="1274"/>
                  <a:pt x="1273" y="1010"/>
                  <a:pt x="1273" y="685"/>
                </a:cubicBezTo>
                <a:cubicBezTo>
                  <a:pt x="1273" y="360"/>
                  <a:pt x="1009" y="96"/>
                  <a:pt x="684" y="9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66" name="Oval 165"/>
          <p:cNvSpPr/>
          <p:nvPr userDrawn="1"/>
        </p:nvSpPr>
        <p:spPr>
          <a:xfrm>
            <a:off x="546620" y="1092771"/>
            <a:ext cx="789016" cy="779433"/>
          </a:xfrm>
          <a:prstGeom prst="ellipse">
            <a:avLst/>
          </a:prstGeom>
          <a:noFill/>
          <a:ln w="57150">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170" name="Freeform 8"/>
          <p:cNvSpPr>
            <a:spLocks/>
          </p:cNvSpPr>
          <p:nvPr userDrawn="1"/>
        </p:nvSpPr>
        <p:spPr bwMode="auto">
          <a:xfrm>
            <a:off x="7299297" y="3457595"/>
            <a:ext cx="673790" cy="779324"/>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1" name="Oval 9"/>
          <p:cNvSpPr>
            <a:spLocks noChangeArrowheads="1"/>
          </p:cNvSpPr>
          <p:nvPr userDrawn="1"/>
        </p:nvSpPr>
        <p:spPr bwMode="auto">
          <a:xfrm>
            <a:off x="7705195" y="3802607"/>
            <a:ext cx="93358"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2" name="Oval 10"/>
          <p:cNvSpPr>
            <a:spLocks noChangeArrowheads="1"/>
          </p:cNvSpPr>
          <p:nvPr userDrawn="1"/>
        </p:nvSpPr>
        <p:spPr bwMode="auto">
          <a:xfrm>
            <a:off x="7477892" y="3802607"/>
            <a:ext cx="89297"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3" name="Freeform 11"/>
          <p:cNvSpPr>
            <a:spLocks noEditPoints="1"/>
          </p:cNvSpPr>
          <p:nvPr userDrawn="1"/>
        </p:nvSpPr>
        <p:spPr bwMode="auto">
          <a:xfrm>
            <a:off x="7364241" y="3619954"/>
            <a:ext cx="547963" cy="564197"/>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4" name="Freeform 12"/>
          <p:cNvSpPr>
            <a:spLocks/>
          </p:cNvSpPr>
          <p:nvPr userDrawn="1"/>
        </p:nvSpPr>
        <p:spPr bwMode="auto">
          <a:xfrm>
            <a:off x="7254647" y="4165039"/>
            <a:ext cx="763088" cy="638959"/>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5" name="Freeform 13"/>
          <p:cNvSpPr>
            <a:spLocks/>
          </p:cNvSpPr>
          <p:nvPr userDrawn="1"/>
        </p:nvSpPr>
        <p:spPr bwMode="auto">
          <a:xfrm>
            <a:off x="7546893" y="4175376"/>
            <a:ext cx="190773" cy="133945"/>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6" name="Freeform 14"/>
          <p:cNvSpPr>
            <a:spLocks/>
          </p:cNvSpPr>
          <p:nvPr userDrawn="1"/>
        </p:nvSpPr>
        <p:spPr bwMode="auto">
          <a:xfrm>
            <a:off x="7563129" y="4284973"/>
            <a:ext cx="158301" cy="461711"/>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7" name="Freeform 15"/>
          <p:cNvSpPr>
            <a:spLocks/>
          </p:cNvSpPr>
          <p:nvPr/>
        </p:nvSpPr>
        <p:spPr bwMode="auto">
          <a:xfrm>
            <a:off x="8102974" y="3299294"/>
            <a:ext cx="706262" cy="292247"/>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8" name="Freeform 16"/>
          <p:cNvSpPr>
            <a:spLocks/>
          </p:cNvSpPr>
          <p:nvPr/>
        </p:nvSpPr>
        <p:spPr bwMode="auto">
          <a:xfrm>
            <a:off x="8102974" y="3335826"/>
            <a:ext cx="673790" cy="255714"/>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79" name="Freeform 17"/>
          <p:cNvSpPr>
            <a:spLocks noEditPoints="1"/>
          </p:cNvSpPr>
          <p:nvPr/>
        </p:nvSpPr>
        <p:spPr bwMode="auto">
          <a:xfrm>
            <a:off x="8147622" y="3352062"/>
            <a:ext cx="616964" cy="483017"/>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0" name="Freeform 18"/>
          <p:cNvSpPr>
            <a:spLocks/>
          </p:cNvSpPr>
          <p:nvPr/>
        </p:nvSpPr>
        <p:spPr bwMode="auto">
          <a:xfrm>
            <a:off x="8671231" y="3648366"/>
            <a:ext cx="69004" cy="73062"/>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1" name="Rectangle 19"/>
          <p:cNvSpPr>
            <a:spLocks noChangeArrowheads="1"/>
          </p:cNvSpPr>
          <p:nvPr/>
        </p:nvSpPr>
        <p:spPr bwMode="auto">
          <a:xfrm>
            <a:off x="8671231" y="3628072"/>
            <a:ext cx="69004"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2" name="Freeform 20"/>
          <p:cNvSpPr>
            <a:spLocks/>
          </p:cNvSpPr>
          <p:nvPr/>
        </p:nvSpPr>
        <p:spPr bwMode="auto">
          <a:xfrm>
            <a:off x="8634699" y="3628072"/>
            <a:ext cx="8118" cy="178595"/>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3" name="Freeform 21"/>
          <p:cNvSpPr>
            <a:spLocks noEditPoints="1"/>
          </p:cNvSpPr>
          <p:nvPr/>
        </p:nvSpPr>
        <p:spPr bwMode="auto">
          <a:xfrm>
            <a:off x="8569755" y="3628072"/>
            <a:ext cx="64944" cy="186713"/>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4" name="Oval 22"/>
          <p:cNvSpPr>
            <a:spLocks noChangeArrowheads="1"/>
          </p:cNvSpPr>
          <p:nvPr/>
        </p:nvSpPr>
        <p:spPr bwMode="auto">
          <a:xfrm>
            <a:off x="8573816" y="3721428"/>
            <a:ext cx="8118" cy="811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5" name="Freeform 23"/>
          <p:cNvSpPr>
            <a:spLocks/>
          </p:cNvSpPr>
          <p:nvPr/>
        </p:nvSpPr>
        <p:spPr bwMode="auto">
          <a:xfrm>
            <a:off x="8439868" y="3648366"/>
            <a:ext cx="93358" cy="8929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6" name="Rectangle 24"/>
          <p:cNvSpPr>
            <a:spLocks noChangeArrowheads="1"/>
          </p:cNvSpPr>
          <p:nvPr/>
        </p:nvSpPr>
        <p:spPr bwMode="auto">
          <a:xfrm>
            <a:off x="8439868" y="3628072"/>
            <a:ext cx="93358"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7" name="Freeform 25"/>
          <p:cNvSpPr>
            <a:spLocks/>
          </p:cNvSpPr>
          <p:nvPr userDrawn="1"/>
        </p:nvSpPr>
        <p:spPr bwMode="auto">
          <a:xfrm>
            <a:off x="8297805" y="3648366"/>
            <a:ext cx="89297" cy="85237"/>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8" name="Rectangle 26"/>
          <p:cNvSpPr>
            <a:spLocks noChangeArrowheads="1"/>
          </p:cNvSpPr>
          <p:nvPr userDrawn="1"/>
        </p:nvSpPr>
        <p:spPr bwMode="auto">
          <a:xfrm>
            <a:off x="8297805" y="3628072"/>
            <a:ext cx="89297"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89" name="Freeform 27"/>
          <p:cNvSpPr>
            <a:spLocks/>
          </p:cNvSpPr>
          <p:nvPr userDrawn="1"/>
        </p:nvSpPr>
        <p:spPr bwMode="auto">
          <a:xfrm>
            <a:off x="8184154" y="3648366"/>
            <a:ext cx="77122" cy="7711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0" name="Rectangle 28"/>
          <p:cNvSpPr>
            <a:spLocks noChangeArrowheads="1"/>
          </p:cNvSpPr>
          <p:nvPr userDrawn="1"/>
        </p:nvSpPr>
        <p:spPr bwMode="auto">
          <a:xfrm>
            <a:off x="8184154" y="3628072"/>
            <a:ext cx="77122"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1" name="Freeform 29"/>
          <p:cNvSpPr>
            <a:spLocks/>
          </p:cNvSpPr>
          <p:nvPr/>
        </p:nvSpPr>
        <p:spPr bwMode="auto">
          <a:xfrm>
            <a:off x="6515913" y="3477889"/>
            <a:ext cx="629143" cy="32472"/>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2" name="Freeform 30"/>
          <p:cNvSpPr>
            <a:spLocks/>
          </p:cNvSpPr>
          <p:nvPr/>
        </p:nvSpPr>
        <p:spPr bwMode="auto">
          <a:xfrm>
            <a:off x="6519974" y="3782314"/>
            <a:ext cx="621025" cy="7711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3" name="Freeform 31"/>
          <p:cNvSpPr>
            <a:spLocks noEditPoints="1"/>
          </p:cNvSpPr>
          <p:nvPr/>
        </p:nvSpPr>
        <p:spPr bwMode="auto">
          <a:xfrm>
            <a:off x="6536210" y="3270882"/>
            <a:ext cx="588553" cy="207007"/>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4" name="Freeform 32"/>
          <p:cNvSpPr>
            <a:spLocks/>
          </p:cNvSpPr>
          <p:nvPr/>
        </p:nvSpPr>
        <p:spPr bwMode="auto">
          <a:xfrm>
            <a:off x="6564621" y="3534715"/>
            <a:ext cx="531727" cy="24759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5" name="Freeform 33"/>
          <p:cNvSpPr>
            <a:spLocks/>
          </p:cNvSpPr>
          <p:nvPr/>
        </p:nvSpPr>
        <p:spPr bwMode="auto">
          <a:xfrm>
            <a:off x="6954283"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6" name="Freeform 34"/>
          <p:cNvSpPr>
            <a:spLocks/>
          </p:cNvSpPr>
          <p:nvPr/>
        </p:nvSpPr>
        <p:spPr bwMode="auto">
          <a:xfrm>
            <a:off x="6791924"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7" name="Oval 35"/>
          <p:cNvSpPr>
            <a:spLocks noChangeArrowheads="1"/>
          </p:cNvSpPr>
          <p:nvPr/>
        </p:nvSpPr>
        <p:spPr bwMode="auto">
          <a:xfrm>
            <a:off x="6779748" y="3352062"/>
            <a:ext cx="101476" cy="97416"/>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8" name="Freeform 36"/>
          <p:cNvSpPr>
            <a:spLocks/>
          </p:cNvSpPr>
          <p:nvPr/>
        </p:nvSpPr>
        <p:spPr bwMode="auto">
          <a:xfrm>
            <a:off x="6625507" y="3550951"/>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199" name="Rectangle 37"/>
          <p:cNvSpPr>
            <a:spLocks noChangeArrowheads="1"/>
          </p:cNvSpPr>
          <p:nvPr/>
        </p:nvSpPr>
        <p:spPr bwMode="auto">
          <a:xfrm>
            <a:off x="8383043" y="3859433"/>
            <a:ext cx="36532" cy="2597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0" name="Rectangle 38"/>
          <p:cNvSpPr>
            <a:spLocks noChangeArrowheads="1"/>
          </p:cNvSpPr>
          <p:nvPr/>
        </p:nvSpPr>
        <p:spPr bwMode="auto">
          <a:xfrm>
            <a:off x="8245037" y="3753900"/>
            <a:ext cx="312542" cy="22324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1" name="Rectangle 39"/>
          <p:cNvSpPr>
            <a:spLocks noChangeArrowheads="1"/>
          </p:cNvSpPr>
          <p:nvPr/>
        </p:nvSpPr>
        <p:spPr bwMode="auto">
          <a:xfrm>
            <a:off x="8245037" y="3806668"/>
            <a:ext cx="312542" cy="8929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2" name="Freeform 40"/>
          <p:cNvSpPr>
            <a:spLocks/>
          </p:cNvSpPr>
          <p:nvPr userDrawn="1"/>
        </p:nvSpPr>
        <p:spPr bwMode="auto">
          <a:xfrm>
            <a:off x="8273451" y="3826961"/>
            <a:ext cx="24354" cy="40590"/>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3" name="Freeform 41"/>
          <p:cNvSpPr>
            <a:spLocks noEditPoints="1"/>
          </p:cNvSpPr>
          <p:nvPr userDrawn="1"/>
        </p:nvSpPr>
        <p:spPr bwMode="auto">
          <a:xfrm>
            <a:off x="8301863" y="3826961"/>
            <a:ext cx="40590" cy="40590"/>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4" name="Freeform 42"/>
          <p:cNvSpPr>
            <a:spLocks noEditPoints="1"/>
          </p:cNvSpPr>
          <p:nvPr userDrawn="1"/>
        </p:nvSpPr>
        <p:spPr bwMode="auto">
          <a:xfrm>
            <a:off x="8346513" y="3826961"/>
            <a:ext cx="36532" cy="40590"/>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5" name="Freeform 43"/>
          <p:cNvSpPr>
            <a:spLocks/>
          </p:cNvSpPr>
          <p:nvPr/>
        </p:nvSpPr>
        <p:spPr bwMode="auto">
          <a:xfrm>
            <a:off x="8399278" y="3826961"/>
            <a:ext cx="28414" cy="40590"/>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6" name="Freeform 44"/>
          <p:cNvSpPr>
            <a:spLocks noEditPoints="1"/>
          </p:cNvSpPr>
          <p:nvPr/>
        </p:nvSpPr>
        <p:spPr bwMode="auto">
          <a:xfrm>
            <a:off x="8427693" y="3826961"/>
            <a:ext cx="40590" cy="40590"/>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7" name="Freeform 45"/>
          <p:cNvSpPr>
            <a:spLocks/>
          </p:cNvSpPr>
          <p:nvPr/>
        </p:nvSpPr>
        <p:spPr bwMode="auto">
          <a:xfrm>
            <a:off x="8476400" y="3826961"/>
            <a:ext cx="24354" cy="40590"/>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8" name="Freeform 46"/>
          <p:cNvSpPr>
            <a:spLocks/>
          </p:cNvSpPr>
          <p:nvPr/>
        </p:nvSpPr>
        <p:spPr bwMode="auto">
          <a:xfrm>
            <a:off x="8504812" y="3826961"/>
            <a:ext cx="24354" cy="40590"/>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09" name="Freeform 47"/>
          <p:cNvSpPr>
            <a:spLocks noEditPoints="1"/>
          </p:cNvSpPr>
          <p:nvPr/>
        </p:nvSpPr>
        <p:spPr bwMode="auto">
          <a:xfrm>
            <a:off x="6970519" y="2763508"/>
            <a:ext cx="442430" cy="381544"/>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0" name="Freeform 48"/>
          <p:cNvSpPr>
            <a:spLocks noEditPoints="1"/>
          </p:cNvSpPr>
          <p:nvPr/>
        </p:nvSpPr>
        <p:spPr bwMode="auto">
          <a:xfrm>
            <a:off x="7835082" y="2763508"/>
            <a:ext cx="446487" cy="381544"/>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1" name="Freeform 49"/>
          <p:cNvSpPr>
            <a:spLocks/>
          </p:cNvSpPr>
          <p:nvPr/>
        </p:nvSpPr>
        <p:spPr bwMode="auto">
          <a:xfrm>
            <a:off x="7084170" y="2848748"/>
            <a:ext cx="174537" cy="178595"/>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2" name="Freeform 50"/>
          <p:cNvSpPr>
            <a:spLocks/>
          </p:cNvSpPr>
          <p:nvPr/>
        </p:nvSpPr>
        <p:spPr bwMode="auto">
          <a:xfrm>
            <a:off x="7989323" y="2848748"/>
            <a:ext cx="174537" cy="178595"/>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213" name="Freeform 51"/>
          <p:cNvSpPr>
            <a:spLocks noEditPoints="1"/>
          </p:cNvSpPr>
          <p:nvPr/>
        </p:nvSpPr>
        <p:spPr bwMode="auto">
          <a:xfrm>
            <a:off x="1908937" y="2277095"/>
            <a:ext cx="2796636" cy="2800694"/>
          </a:xfrm>
          <a:custGeom>
            <a:avLst/>
            <a:gdLst>
              <a:gd name="T0" fmla="*/ 684 w 1369"/>
              <a:gd name="T1" fmla="*/ 1370 h 1370"/>
              <a:gd name="T2" fmla="*/ 0 w 1369"/>
              <a:gd name="T3" fmla="*/ 685 h 1370"/>
              <a:gd name="T4" fmla="*/ 684 w 1369"/>
              <a:gd name="T5" fmla="*/ 0 h 1370"/>
              <a:gd name="T6" fmla="*/ 1369 w 1369"/>
              <a:gd name="T7" fmla="*/ 685 h 1370"/>
              <a:gd name="T8" fmla="*/ 684 w 1369"/>
              <a:gd name="T9" fmla="*/ 1370 h 1370"/>
              <a:gd name="T10" fmla="*/ 684 w 1369"/>
              <a:gd name="T11" fmla="*/ 96 h 1370"/>
              <a:gd name="T12" fmla="*/ 96 w 1369"/>
              <a:gd name="T13" fmla="*/ 685 h 1370"/>
              <a:gd name="T14" fmla="*/ 684 w 1369"/>
              <a:gd name="T15" fmla="*/ 1274 h 1370"/>
              <a:gd name="T16" fmla="*/ 1273 w 1369"/>
              <a:gd name="T17" fmla="*/ 685 h 1370"/>
              <a:gd name="T18" fmla="*/ 684 w 1369"/>
              <a:gd name="T19" fmla="*/ 96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1370">
                <a:moveTo>
                  <a:pt x="684" y="1370"/>
                </a:moveTo>
                <a:cubicBezTo>
                  <a:pt x="307" y="1370"/>
                  <a:pt x="0" y="1063"/>
                  <a:pt x="0" y="685"/>
                </a:cubicBezTo>
                <a:cubicBezTo>
                  <a:pt x="0" y="307"/>
                  <a:pt x="307" y="0"/>
                  <a:pt x="684" y="0"/>
                </a:cubicBezTo>
                <a:cubicBezTo>
                  <a:pt x="1062" y="0"/>
                  <a:pt x="1369" y="307"/>
                  <a:pt x="1369" y="685"/>
                </a:cubicBezTo>
                <a:cubicBezTo>
                  <a:pt x="1369" y="1063"/>
                  <a:pt x="1062" y="1370"/>
                  <a:pt x="684" y="1370"/>
                </a:cubicBezTo>
                <a:close/>
                <a:moveTo>
                  <a:pt x="684" y="96"/>
                </a:moveTo>
                <a:cubicBezTo>
                  <a:pt x="360" y="96"/>
                  <a:pt x="96" y="360"/>
                  <a:pt x="96" y="685"/>
                </a:cubicBezTo>
                <a:cubicBezTo>
                  <a:pt x="96" y="1010"/>
                  <a:pt x="360" y="1274"/>
                  <a:pt x="684" y="1274"/>
                </a:cubicBezTo>
                <a:cubicBezTo>
                  <a:pt x="1009" y="1274"/>
                  <a:pt x="1273" y="1010"/>
                  <a:pt x="1273" y="685"/>
                </a:cubicBezTo>
                <a:cubicBezTo>
                  <a:pt x="1273" y="360"/>
                  <a:pt x="1009" y="96"/>
                  <a:pt x="684" y="96"/>
                </a:cubicBez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1745359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5229" y="229720"/>
            <a:ext cx="869381" cy="450426"/>
          </a:xfrm>
          <a:prstGeom prst="rect">
            <a:avLst/>
          </a:prstGeom>
        </p:spPr>
      </p:pic>
      <p:sp>
        <p:nvSpPr>
          <p:cNvPr id="123" name="Text Placeholder 2"/>
          <p:cNvSpPr>
            <a:spLocks noGrp="1"/>
          </p:cNvSpPr>
          <p:nvPr>
            <p:ph type="body" idx="1"/>
          </p:nvPr>
        </p:nvSpPr>
        <p:spPr>
          <a:xfrm>
            <a:off x="323850" y="915988"/>
            <a:ext cx="4248150" cy="1125140"/>
          </a:xfrm>
        </p:spPr>
        <p:txBody>
          <a:bodyPr>
            <a:normAutofit/>
          </a:bodyPr>
          <a:lstStyle>
            <a:lvl1pPr marL="0" indent="0" algn="l">
              <a:buNone/>
              <a:defRPr sz="3600">
                <a:solidFill>
                  <a:schemeClr val="accent3"/>
                </a:solidFill>
                <a:latin typeface="Segoe UI" charset="0"/>
                <a:ea typeface="Segoe UI" charset="0"/>
                <a:cs typeface="Segoe UI" charset="0"/>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40" name="Freeform 8"/>
          <p:cNvSpPr>
            <a:spLocks/>
          </p:cNvSpPr>
          <p:nvPr userDrawn="1"/>
        </p:nvSpPr>
        <p:spPr bwMode="auto">
          <a:xfrm>
            <a:off x="7299297" y="3459283"/>
            <a:ext cx="673790" cy="779324"/>
          </a:xfrm>
          <a:custGeom>
            <a:avLst/>
            <a:gdLst>
              <a:gd name="T0" fmla="*/ 16 w 329"/>
              <a:gd name="T1" fmla="*/ 258 h 381"/>
              <a:gd name="T2" fmla="*/ 8 w 329"/>
              <a:gd name="T3" fmla="*/ 140 h 381"/>
              <a:gd name="T4" fmla="*/ 42 w 329"/>
              <a:gd name="T5" fmla="*/ 54 h 381"/>
              <a:gd name="T6" fmla="*/ 165 w 329"/>
              <a:gd name="T7" fmla="*/ 0 h 381"/>
              <a:gd name="T8" fmla="*/ 289 w 329"/>
              <a:gd name="T9" fmla="*/ 54 h 381"/>
              <a:gd name="T10" fmla="*/ 323 w 329"/>
              <a:gd name="T11" fmla="*/ 140 h 381"/>
              <a:gd name="T12" fmla="*/ 315 w 329"/>
              <a:gd name="T13" fmla="*/ 258 h 381"/>
              <a:gd name="T14" fmla="*/ 165 w 329"/>
              <a:gd name="T15" fmla="*/ 381 h 381"/>
              <a:gd name="T16" fmla="*/ 16 w 329"/>
              <a:gd name="T17" fmla="*/ 25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81">
                <a:moveTo>
                  <a:pt x="16" y="258"/>
                </a:moveTo>
                <a:cubicBezTo>
                  <a:pt x="0" y="180"/>
                  <a:pt x="8" y="140"/>
                  <a:pt x="8" y="140"/>
                </a:cubicBezTo>
                <a:cubicBezTo>
                  <a:pt x="13" y="105"/>
                  <a:pt x="24" y="76"/>
                  <a:pt x="42" y="54"/>
                </a:cubicBezTo>
                <a:cubicBezTo>
                  <a:pt x="69" y="18"/>
                  <a:pt x="111" y="0"/>
                  <a:pt x="165" y="0"/>
                </a:cubicBezTo>
                <a:cubicBezTo>
                  <a:pt x="220" y="0"/>
                  <a:pt x="262" y="18"/>
                  <a:pt x="289" y="54"/>
                </a:cubicBezTo>
                <a:cubicBezTo>
                  <a:pt x="306" y="76"/>
                  <a:pt x="318" y="105"/>
                  <a:pt x="323" y="140"/>
                </a:cubicBezTo>
                <a:cubicBezTo>
                  <a:pt x="323" y="140"/>
                  <a:pt x="329" y="206"/>
                  <a:pt x="315" y="258"/>
                </a:cubicBezTo>
                <a:cubicBezTo>
                  <a:pt x="288" y="335"/>
                  <a:pt x="217" y="381"/>
                  <a:pt x="165" y="381"/>
                </a:cubicBezTo>
                <a:cubicBezTo>
                  <a:pt x="114" y="381"/>
                  <a:pt x="43" y="335"/>
                  <a:pt x="16" y="258"/>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1" name="Oval 9"/>
          <p:cNvSpPr>
            <a:spLocks noChangeArrowheads="1"/>
          </p:cNvSpPr>
          <p:nvPr userDrawn="1"/>
        </p:nvSpPr>
        <p:spPr bwMode="auto">
          <a:xfrm>
            <a:off x="7705195" y="3804295"/>
            <a:ext cx="93358"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2" name="Oval 10"/>
          <p:cNvSpPr>
            <a:spLocks noChangeArrowheads="1"/>
          </p:cNvSpPr>
          <p:nvPr userDrawn="1"/>
        </p:nvSpPr>
        <p:spPr bwMode="auto">
          <a:xfrm>
            <a:off x="7477892" y="3804295"/>
            <a:ext cx="89297" cy="9335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3" name="Freeform 11"/>
          <p:cNvSpPr>
            <a:spLocks noEditPoints="1"/>
          </p:cNvSpPr>
          <p:nvPr userDrawn="1"/>
        </p:nvSpPr>
        <p:spPr bwMode="auto">
          <a:xfrm>
            <a:off x="7364241" y="3621642"/>
            <a:ext cx="547963" cy="564197"/>
          </a:xfrm>
          <a:custGeom>
            <a:avLst/>
            <a:gdLst>
              <a:gd name="T0" fmla="*/ 268 w 269"/>
              <a:gd name="T1" fmla="*/ 85 h 276"/>
              <a:gd name="T2" fmla="*/ 269 w 269"/>
              <a:gd name="T3" fmla="*/ 113 h 276"/>
              <a:gd name="T4" fmla="*/ 134 w 269"/>
              <a:gd name="T5" fmla="*/ 276 h 276"/>
              <a:gd name="T6" fmla="*/ 29 w 269"/>
              <a:gd name="T7" fmla="*/ 208 h 276"/>
              <a:gd name="T8" fmla="*/ 9 w 269"/>
              <a:gd name="T9" fmla="*/ 168 h 276"/>
              <a:gd name="T10" fmla="*/ 0 w 269"/>
              <a:gd name="T11" fmla="*/ 113 h 276"/>
              <a:gd name="T12" fmla="*/ 0 w 269"/>
              <a:gd name="T13" fmla="*/ 96 h 276"/>
              <a:gd name="T14" fmla="*/ 73 w 269"/>
              <a:gd name="T15" fmla="*/ 5 h 276"/>
              <a:gd name="T16" fmla="*/ 82 w 269"/>
              <a:gd name="T17" fmla="*/ 13 h 276"/>
              <a:gd name="T18" fmla="*/ 82 w 269"/>
              <a:gd name="T19" fmla="*/ 13 h 276"/>
              <a:gd name="T20" fmla="*/ 82 w 269"/>
              <a:gd name="T21" fmla="*/ 13 h 276"/>
              <a:gd name="T22" fmla="*/ 87 w 269"/>
              <a:gd name="T23" fmla="*/ 20 h 276"/>
              <a:gd name="T24" fmla="*/ 193 w 269"/>
              <a:gd name="T25" fmla="*/ 76 h 276"/>
              <a:gd name="T26" fmla="*/ 181 w 269"/>
              <a:gd name="T27" fmla="*/ 53 h 276"/>
              <a:gd name="T28" fmla="*/ 268 w 269"/>
              <a:gd name="T29" fmla="*/ 85 h 276"/>
              <a:gd name="T30" fmla="*/ 213 w 269"/>
              <a:gd name="T31" fmla="*/ 112 h 276"/>
              <a:gd name="T32" fmla="*/ 190 w 269"/>
              <a:gd name="T33" fmla="*/ 90 h 276"/>
              <a:gd name="T34" fmla="*/ 168 w 269"/>
              <a:gd name="T35" fmla="*/ 112 h 276"/>
              <a:gd name="T36" fmla="*/ 190 w 269"/>
              <a:gd name="T37" fmla="*/ 135 h 276"/>
              <a:gd name="T38" fmla="*/ 213 w 269"/>
              <a:gd name="T39" fmla="*/ 112 h 276"/>
              <a:gd name="T40" fmla="*/ 101 w 269"/>
              <a:gd name="T41" fmla="*/ 112 h 276"/>
              <a:gd name="T42" fmla="*/ 78 w 269"/>
              <a:gd name="T43" fmla="*/ 90 h 276"/>
              <a:gd name="T44" fmla="*/ 56 w 269"/>
              <a:gd name="T45" fmla="*/ 112 h 276"/>
              <a:gd name="T46" fmla="*/ 78 w 269"/>
              <a:gd name="T47" fmla="*/ 135 h 276"/>
              <a:gd name="T48" fmla="*/ 101 w 269"/>
              <a:gd name="T49" fmla="*/ 1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76">
                <a:moveTo>
                  <a:pt x="268" y="85"/>
                </a:moveTo>
                <a:cubicBezTo>
                  <a:pt x="269" y="94"/>
                  <a:pt x="269" y="103"/>
                  <a:pt x="269" y="113"/>
                </a:cubicBezTo>
                <a:cubicBezTo>
                  <a:pt x="269" y="218"/>
                  <a:pt x="180" y="276"/>
                  <a:pt x="134" y="276"/>
                </a:cubicBezTo>
                <a:cubicBezTo>
                  <a:pt x="105" y="276"/>
                  <a:pt x="59" y="253"/>
                  <a:pt x="29" y="208"/>
                </a:cubicBezTo>
                <a:cubicBezTo>
                  <a:pt x="15" y="187"/>
                  <a:pt x="13" y="180"/>
                  <a:pt x="9" y="168"/>
                </a:cubicBezTo>
                <a:cubicBezTo>
                  <a:pt x="3" y="152"/>
                  <a:pt x="0" y="133"/>
                  <a:pt x="0" y="113"/>
                </a:cubicBezTo>
                <a:cubicBezTo>
                  <a:pt x="0" y="107"/>
                  <a:pt x="0" y="102"/>
                  <a:pt x="0" y="96"/>
                </a:cubicBezTo>
                <a:cubicBezTo>
                  <a:pt x="38" y="91"/>
                  <a:pt x="72" y="53"/>
                  <a:pt x="73" y="5"/>
                </a:cubicBezTo>
                <a:cubicBezTo>
                  <a:pt x="74" y="0"/>
                  <a:pt x="76" y="5"/>
                  <a:pt x="82" y="13"/>
                </a:cubicBezTo>
                <a:cubicBezTo>
                  <a:pt x="82" y="13"/>
                  <a:pt x="82" y="13"/>
                  <a:pt x="82" y="13"/>
                </a:cubicBezTo>
                <a:cubicBezTo>
                  <a:pt x="82" y="13"/>
                  <a:pt x="82" y="13"/>
                  <a:pt x="82" y="13"/>
                </a:cubicBezTo>
                <a:cubicBezTo>
                  <a:pt x="84" y="15"/>
                  <a:pt x="85" y="17"/>
                  <a:pt x="87" y="20"/>
                </a:cubicBezTo>
                <a:cubicBezTo>
                  <a:pt x="123" y="62"/>
                  <a:pt x="170" y="57"/>
                  <a:pt x="193" y="76"/>
                </a:cubicBezTo>
                <a:cubicBezTo>
                  <a:pt x="191" y="66"/>
                  <a:pt x="186" y="59"/>
                  <a:pt x="181" y="53"/>
                </a:cubicBezTo>
                <a:cubicBezTo>
                  <a:pt x="220" y="57"/>
                  <a:pt x="251" y="69"/>
                  <a:pt x="268" y="85"/>
                </a:cubicBezTo>
                <a:close/>
                <a:moveTo>
                  <a:pt x="213" y="112"/>
                </a:moveTo>
                <a:cubicBezTo>
                  <a:pt x="213" y="100"/>
                  <a:pt x="203" y="90"/>
                  <a:pt x="190" y="90"/>
                </a:cubicBezTo>
                <a:cubicBezTo>
                  <a:pt x="178" y="90"/>
                  <a:pt x="168" y="100"/>
                  <a:pt x="168" y="112"/>
                </a:cubicBezTo>
                <a:cubicBezTo>
                  <a:pt x="168" y="125"/>
                  <a:pt x="178" y="135"/>
                  <a:pt x="190" y="135"/>
                </a:cubicBezTo>
                <a:cubicBezTo>
                  <a:pt x="203" y="135"/>
                  <a:pt x="213" y="125"/>
                  <a:pt x="213" y="112"/>
                </a:cubicBezTo>
                <a:close/>
                <a:moveTo>
                  <a:pt x="101" y="112"/>
                </a:moveTo>
                <a:cubicBezTo>
                  <a:pt x="101" y="100"/>
                  <a:pt x="91" y="90"/>
                  <a:pt x="78" y="90"/>
                </a:cubicBezTo>
                <a:cubicBezTo>
                  <a:pt x="66" y="90"/>
                  <a:pt x="56" y="100"/>
                  <a:pt x="56" y="112"/>
                </a:cubicBezTo>
                <a:cubicBezTo>
                  <a:pt x="56" y="125"/>
                  <a:pt x="66" y="135"/>
                  <a:pt x="78" y="135"/>
                </a:cubicBezTo>
                <a:cubicBezTo>
                  <a:pt x="91" y="135"/>
                  <a:pt x="101" y="125"/>
                  <a:pt x="10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4" name="Freeform 12"/>
          <p:cNvSpPr>
            <a:spLocks/>
          </p:cNvSpPr>
          <p:nvPr userDrawn="1"/>
        </p:nvSpPr>
        <p:spPr bwMode="auto">
          <a:xfrm>
            <a:off x="7254647" y="4166727"/>
            <a:ext cx="763088" cy="638959"/>
          </a:xfrm>
          <a:custGeom>
            <a:avLst/>
            <a:gdLst>
              <a:gd name="T0" fmla="*/ 233 w 373"/>
              <a:gd name="T1" fmla="*/ 0 h 218"/>
              <a:gd name="T2" fmla="*/ 140 w 373"/>
              <a:gd name="T3" fmla="*/ 0 h 218"/>
              <a:gd name="T4" fmla="*/ 0 w 373"/>
              <a:gd name="T5" fmla="*/ 140 h 218"/>
              <a:gd name="T6" fmla="*/ 0 w 373"/>
              <a:gd name="T7" fmla="*/ 218 h 218"/>
              <a:gd name="T8" fmla="*/ 373 w 373"/>
              <a:gd name="T9" fmla="*/ 218 h 218"/>
              <a:gd name="T10" fmla="*/ 373 w 373"/>
              <a:gd name="T11" fmla="*/ 140 h 218"/>
              <a:gd name="T12" fmla="*/ 233 w 37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373" h="218">
                <a:moveTo>
                  <a:pt x="233" y="0"/>
                </a:moveTo>
                <a:cubicBezTo>
                  <a:pt x="140" y="0"/>
                  <a:pt x="140" y="0"/>
                  <a:pt x="140" y="0"/>
                </a:cubicBezTo>
                <a:cubicBezTo>
                  <a:pt x="63" y="0"/>
                  <a:pt x="0" y="63"/>
                  <a:pt x="0" y="140"/>
                </a:cubicBezTo>
                <a:cubicBezTo>
                  <a:pt x="0" y="218"/>
                  <a:pt x="0" y="218"/>
                  <a:pt x="0" y="218"/>
                </a:cubicBezTo>
                <a:cubicBezTo>
                  <a:pt x="373" y="218"/>
                  <a:pt x="373" y="218"/>
                  <a:pt x="373" y="218"/>
                </a:cubicBezTo>
                <a:cubicBezTo>
                  <a:pt x="373" y="140"/>
                  <a:pt x="373" y="140"/>
                  <a:pt x="373" y="140"/>
                </a:cubicBezTo>
                <a:cubicBezTo>
                  <a:pt x="373" y="63"/>
                  <a:pt x="310" y="0"/>
                  <a:pt x="233"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5" name="Freeform 13"/>
          <p:cNvSpPr>
            <a:spLocks/>
          </p:cNvSpPr>
          <p:nvPr userDrawn="1"/>
        </p:nvSpPr>
        <p:spPr bwMode="auto">
          <a:xfrm>
            <a:off x="7546893" y="4177064"/>
            <a:ext cx="190773" cy="133945"/>
          </a:xfrm>
          <a:custGeom>
            <a:avLst/>
            <a:gdLst>
              <a:gd name="T0" fmla="*/ 60 w 92"/>
              <a:gd name="T1" fmla="*/ 65 h 65"/>
              <a:gd name="T2" fmla="*/ 32 w 92"/>
              <a:gd name="T3" fmla="*/ 65 h 65"/>
              <a:gd name="T4" fmla="*/ 0 w 92"/>
              <a:gd name="T5" fmla="*/ 32 h 65"/>
              <a:gd name="T6" fmla="*/ 0 w 92"/>
              <a:gd name="T7" fmla="*/ 32 h 65"/>
              <a:gd name="T8" fmla="*/ 32 w 92"/>
              <a:gd name="T9" fmla="*/ 0 h 65"/>
              <a:gd name="T10" fmla="*/ 60 w 92"/>
              <a:gd name="T11" fmla="*/ 0 h 65"/>
              <a:gd name="T12" fmla="*/ 92 w 92"/>
              <a:gd name="T13" fmla="*/ 32 h 65"/>
              <a:gd name="T14" fmla="*/ 92 w 92"/>
              <a:gd name="T15" fmla="*/ 32 h 65"/>
              <a:gd name="T16" fmla="*/ 60 w 9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5">
                <a:moveTo>
                  <a:pt x="60" y="65"/>
                </a:moveTo>
                <a:cubicBezTo>
                  <a:pt x="32" y="65"/>
                  <a:pt x="32" y="65"/>
                  <a:pt x="32" y="65"/>
                </a:cubicBezTo>
                <a:cubicBezTo>
                  <a:pt x="14" y="65"/>
                  <a:pt x="0" y="50"/>
                  <a:pt x="0" y="32"/>
                </a:cubicBezTo>
                <a:cubicBezTo>
                  <a:pt x="0" y="32"/>
                  <a:pt x="0" y="32"/>
                  <a:pt x="0" y="32"/>
                </a:cubicBezTo>
                <a:cubicBezTo>
                  <a:pt x="0" y="15"/>
                  <a:pt x="14" y="0"/>
                  <a:pt x="32" y="0"/>
                </a:cubicBezTo>
                <a:cubicBezTo>
                  <a:pt x="60" y="0"/>
                  <a:pt x="60" y="0"/>
                  <a:pt x="60" y="0"/>
                </a:cubicBezTo>
                <a:cubicBezTo>
                  <a:pt x="77" y="0"/>
                  <a:pt x="92" y="15"/>
                  <a:pt x="92" y="32"/>
                </a:cubicBezTo>
                <a:cubicBezTo>
                  <a:pt x="92" y="32"/>
                  <a:pt x="92" y="32"/>
                  <a:pt x="92" y="32"/>
                </a:cubicBezTo>
                <a:cubicBezTo>
                  <a:pt x="92" y="50"/>
                  <a:pt x="77" y="65"/>
                  <a:pt x="60" y="65"/>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6" name="Freeform 14"/>
          <p:cNvSpPr>
            <a:spLocks/>
          </p:cNvSpPr>
          <p:nvPr userDrawn="1"/>
        </p:nvSpPr>
        <p:spPr bwMode="auto">
          <a:xfrm>
            <a:off x="7563129" y="4286661"/>
            <a:ext cx="158301" cy="461711"/>
          </a:xfrm>
          <a:custGeom>
            <a:avLst/>
            <a:gdLst>
              <a:gd name="T0" fmla="*/ 31 w 39"/>
              <a:gd name="T1" fmla="*/ 87 h 87"/>
              <a:gd name="T2" fmla="*/ 9 w 39"/>
              <a:gd name="T3" fmla="*/ 87 h 87"/>
              <a:gd name="T4" fmla="*/ 0 w 39"/>
              <a:gd name="T5" fmla="*/ 73 h 87"/>
              <a:gd name="T6" fmla="*/ 5 w 39"/>
              <a:gd name="T7" fmla="*/ 0 h 87"/>
              <a:gd name="T8" fmla="*/ 34 w 39"/>
              <a:gd name="T9" fmla="*/ 0 h 87"/>
              <a:gd name="T10" fmla="*/ 39 w 39"/>
              <a:gd name="T11" fmla="*/ 73 h 87"/>
              <a:gd name="T12" fmla="*/ 31 w 39"/>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9" h="87">
                <a:moveTo>
                  <a:pt x="31" y="87"/>
                </a:moveTo>
                <a:lnTo>
                  <a:pt x="9" y="87"/>
                </a:lnTo>
                <a:lnTo>
                  <a:pt x="0" y="73"/>
                </a:lnTo>
                <a:lnTo>
                  <a:pt x="5" y="0"/>
                </a:lnTo>
                <a:lnTo>
                  <a:pt x="34" y="0"/>
                </a:lnTo>
                <a:lnTo>
                  <a:pt x="39" y="73"/>
                </a:lnTo>
                <a:lnTo>
                  <a:pt x="31" y="87"/>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7" name="Freeform 15"/>
          <p:cNvSpPr>
            <a:spLocks/>
          </p:cNvSpPr>
          <p:nvPr userDrawn="1"/>
        </p:nvSpPr>
        <p:spPr bwMode="auto">
          <a:xfrm>
            <a:off x="8102974" y="3300982"/>
            <a:ext cx="706262" cy="292247"/>
          </a:xfrm>
          <a:custGeom>
            <a:avLst/>
            <a:gdLst>
              <a:gd name="T0" fmla="*/ 247 w 345"/>
              <a:gd name="T1" fmla="*/ 1 h 143"/>
              <a:gd name="T2" fmla="*/ 345 w 345"/>
              <a:gd name="T3" fmla="*/ 140 h 143"/>
              <a:gd name="T4" fmla="*/ 329 w 345"/>
              <a:gd name="T5" fmla="*/ 143 h 143"/>
              <a:gd name="T6" fmla="*/ 245 w 345"/>
              <a:gd name="T7" fmla="*/ 18 h 143"/>
              <a:gd name="T8" fmla="*/ 158 w 345"/>
              <a:gd name="T9" fmla="*/ 118 h 143"/>
              <a:gd name="T10" fmla="*/ 15 w 345"/>
              <a:gd name="T11" fmla="*/ 124 h 143"/>
              <a:gd name="T12" fmla="*/ 0 w 345"/>
              <a:gd name="T13" fmla="*/ 124 h 143"/>
              <a:gd name="T14" fmla="*/ 0 w 345"/>
              <a:gd name="T15" fmla="*/ 105 h 143"/>
              <a:gd name="T16" fmla="*/ 81 w 345"/>
              <a:gd name="T17" fmla="*/ 32 h 143"/>
              <a:gd name="T18" fmla="*/ 114 w 345"/>
              <a:gd name="T19" fmla="*/ 26 h 143"/>
              <a:gd name="T20" fmla="*/ 114 w 345"/>
              <a:gd name="T21" fmla="*/ 5 h 143"/>
              <a:gd name="T22" fmla="*/ 139 w 345"/>
              <a:gd name="T23" fmla="*/ 0 h 143"/>
              <a:gd name="T24" fmla="*/ 147 w 345"/>
              <a:gd name="T25" fmla="*/ 2 h 143"/>
              <a:gd name="T26" fmla="*/ 147 w 345"/>
              <a:gd name="T27" fmla="*/ 19 h 143"/>
              <a:gd name="T28" fmla="*/ 247 w 345"/>
              <a:gd name="T29"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43">
                <a:moveTo>
                  <a:pt x="247" y="1"/>
                </a:moveTo>
                <a:cubicBezTo>
                  <a:pt x="345" y="140"/>
                  <a:pt x="345" y="140"/>
                  <a:pt x="345" y="140"/>
                </a:cubicBezTo>
                <a:cubicBezTo>
                  <a:pt x="329" y="143"/>
                  <a:pt x="329" y="143"/>
                  <a:pt x="329" y="143"/>
                </a:cubicBezTo>
                <a:cubicBezTo>
                  <a:pt x="245" y="18"/>
                  <a:pt x="245" y="18"/>
                  <a:pt x="245" y="18"/>
                </a:cubicBezTo>
                <a:cubicBezTo>
                  <a:pt x="158" y="118"/>
                  <a:pt x="158" y="118"/>
                  <a:pt x="158" y="118"/>
                </a:cubicBezTo>
                <a:cubicBezTo>
                  <a:pt x="15" y="124"/>
                  <a:pt x="15" y="124"/>
                  <a:pt x="15" y="124"/>
                </a:cubicBezTo>
                <a:cubicBezTo>
                  <a:pt x="8" y="124"/>
                  <a:pt x="0" y="124"/>
                  <a:pt x="0" y="124"/>
                </a:cubicBezTo>
                <a:cubicBezTo>
                  <a:pt x="0" y="105"/>
                  <a:pt x="0" y="105"/>
                  <a:pt x="0" y="105"/>
                </a:cubicBezTo>
                <a:cubicBezTo>
                  <a:pt x="81" y="32"/>
                  <a:pt x="81" y="32"/>
                  <a:pt x="81" y="32"/>
                </a:cubicBezTo>
                <a:cubicBezTo>
                  <a:pt x="114" y="26"/>
                  <a:pt x="114" y="26"/>
                  <a:pt x="114" y="26"/>
                </a:cubicBezTo>
                <a:cubicBezTo>
                  <a:pt x="114" y="5"/>
                  <a:pt x="114" y="5"/>
                  <a:pt x="114" y="5"/>
                </a:cubicBezTo>
                <a:cubicBezTo>
                  <a:pt x="139" y="0"/>
                  <a:pt x="139" y="0"/>
                  <a:pt x="139" y="0"/>
                </a:cubicBezTo>
                <a:cubicBezTo>
                  <a:pt x="147" y="2"/>
                  <a:pt x="147" y="2"/>
                  <a:pt x="147" y="2"/>
                </a:cubicBezTo>
                <a:cubicBezTo>
                  <a:pt x="147" y="19"/>
                  <a:pt x="147" y="19"/>
                  <a:pt x="147" y="19"/>
                </a:cubicBezTo>
                <a:lnTo>
                  <a:pt x="247"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8" name="Freeform 16"/>
          <p:cNvSpPr>
            <a:spLocks/>
          </p:cNvSpPr>
          <p:nvPr userDrawn="1"/>
        </p:nvSpPr>
        <p:spPr bwMode="auto">
          <a:xfrm>
            <a:off x="8102974" y="3337514"/>
            <a:ext cx="673790" cy="255714"/>
          </a:xfrm>
          <a:custGeom>
            <a:avLst/>
            <a:gdLst>
              <a:gd name="T0" fmla="*/ 245 w 329"/>
              <a:gd name="T1" fmla="*/ 0 h 125"/>
              <a:gd name="T2" fmla="*/ 329 w 329"/>
              <a:gd name="T3" fmla="*/ 125 h 125"/>
              <a:gd name="T4" fmla="*/ 323 w 329"/>
              <a:gd name="T5" fmla="*/ 125 h 125"/>
              <a:gd name="T6" fmla="*/ 245 w 329"/>
              <a:gd name="T7" fmla="*/ 8 h 125"/>
              <a:gd name="T8" fmla="*/ 161 w 329"/>
              <a:gd name="T9" fmla="*/ 106 h 125"/>
              <a:gd name="T10" fmla="*/ 23 w 329"/>
              <a:gd name="T11" fmla="*/ 111 h 125"/>
              <a:gd name="T12" fmla="*/ 0 w 329"/>
              <a:gd name="T13" fmla="*/ 111 h 125"/>
              <a:gd name="T14" fmla="*/ 0 w 329"/>
              <a:gd name="T15" fmla="*/ 106 h 125"/>
              <a:gd name="T16" fmla="*/ 15 w 329"/>
              <a:gd name="T17" fmla="*/ 106 h 125"/>
              <a:gd name="T18" fmla="*/ 158 w 329"/>
              <a:gd name="T19" fmla="*/ 100 h 125"/>
              <a:gd name="T20" fmla="*/ 245 w 32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25">
                <a:moveTo>
                  <a:pt x="245" y="0"/>
                </a:moveTo>
                <a:cubicBezTo>
                  <a:pt x="329" y="125"/>
                  <a:pt x="329" y="125"/>
                  <a:pt x="329" y="125"/>
                </a:cubicBezTo>
                <a:cubicBezTo>
                  <a:pt x="323" y="125"/>
                  <a:pt x="323" y="125"/>
                  <a:pt x="323" y="125"/>
                </a:cubicBezTo>
                <a:cubicBezTo>
                  <a:pt x="245" y="8"/>
                  <a:pt x="245" y="8"/>
                  <a:pt x="245" y="8"/>
                </a:cubicBezTo>
                <a:cubicBezTo>
                  <a:pt x="161" y="106"/>
                  <a:pt x="161" y="106"/>
                  <a:pt x="161" y="106"/>
                </a:cubicBezTo>
                <a:cubicBezTo>
                  <a:pt x="23" y="111"/>
                  <a:pt x="23" y="111"/>
                  <a:pt x="23" y="111"/>
                </a:cubicBezTo>
                <a:cubicBezTo>
                  <a:pt x="0" y="111"/>
                  <a:pt x="0" y="111"/>
                  <a:pt x="0" y="111"/>
                </a:cubicBezTo>
                <a:cubicBezTo>
                  <a:pt x="0" y="106"/>
                  <a:pt x="0" y="106"/>
                  <a:pt x="0" y="106"/>
                </a:cubicBezTo>
                <a:cubicBezTo>
                  <a:pt x="0" y="106"/>
                  <a:pt x="8" y="106"/>
                  <a:pt x="15" y="106"/>
                </a:cubicBezTo>
                <a:cubicBezTo>
                  <a:pt x="158" y="100"/>
                  <a:pt x="158" y="100"/>
                  <a:pt x="158" y="100"/>
                </a:cubicBezTo>
                <a:lnTo>
                  <a:pt x="24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49" name="Freeform 17"/>
          <p:cNvSpPr>
            <a:spLocks noEditPoints="1"/>
          </p:cNvSpPr>
          <p:nvPr userDrawn="1"/>
        </p:nvSpPr>
        <p:spPr bwMode="auto">
          <a:xfrm>
            <a:off x="8147622" y="3353750"/>
            <a:ext cx="616964" cy="483017"/>
          </a:xfrm>
          <a:custGeom>
            <a:avLst/>
            <a:gdLst>
              <a:gd name="T0" fmla="*/ 152 w 152"/>
              <a:gd name="T1" fmla="*/ 59 h 119"/>
              <a:gd name="T2" fmla="*/ 152 w 152"/>
              <a:gd name="T3" fmla="*/ 108 h 119"/>
              <a:gd name="T4" fmla="*/ 122 w 152"/>
              <a:gd name="T5" fmla="*/ 112 h 119"/>
              <a:gd name="T6" fmla="*/ 122 w 152"/>
              <a:gd name="T7" fmla="*/ 68 h 119"/>
              <a:gd name="T8" fmla="*/ 120 w 152"/>
              <a:gd name="T9" fmla="*/ 68 h 119"/>
              <a:gd name="T10" fmla="*/ 104 w 152"/>
              <a:gd name="T11" fmla="*/ 68 h 119"/>
              <a:gd name="T12" fmla="*/ 104 w 152"/>
              <a:gd name="T13" fmla="*/ 114 h 119"/>
              <a:gd name="T14" fmla="*/ 64 w 152"/>
              <a:gd name="T15" fmla="*/ 119 h 119"/>
              <a:gd name="T16" fmla="*/ 64 w 152"/>
              <a:gd name="T17" fmla="*/ 119 h 119"/>
              <a:gd name="T18" fmla="*/ 0 w 152"/>
              <a:gd name="T19" fmla="*/ 111 h 119"/>
              <a:gd name="T20" fmla="*/ 0 w 152"/>
              <a:gd name="T21" fmla="*/ 52 h 119"/>
              <a:gd name="T22" fmla="*/ 70 w 152"/>
              <a:gd name="T23" fmla="*/ 50 h 119"/>
              <a:gd name="T24" fmla="*/ 112 w 152"/>
              <a:gd name="T25" fmla="*/ 0 h 119"/>
              <a:gd name="T26" fmla="*/ 152 w 152"/>
              <a:gd name="T27" fmla="*/ 59 h 119"/>
              <a:gd name="T28" fmla="*/ 146 w 152"/>
              <a:gd name="T29" fmla="*/ 90 h 119"/>
              <a:gd name="T30" fmla="*/ 146 w 152"/>
              <a:gd name="T31" fmla="*/ 73 h 119"/>
              <a:gd name="T32" fmla="*/ 146 w 152"/>
              <a:gd name="T33" fmla="*/ 68 h 119"/>
              <a:gd name="T34" fmla="*/ 129 w 152"/>
              <a:gd name="T35" fmla="*/ 68 h 119"/>
              <a:gd name="T36" fmla="*/ 129 w 152"/>
              <a:gd name="T37" fmla="*/ 73 h 119"/>
              <a:gd name="T38" fmla="*/ 129 w 152"/>
              <a:gd name="T39" fmla="*/ 91 h 119"/>
              <a:gd name="T40" fmla="*/ 146 w 152"/>
              <a:gd name="T41" fmla="*/ 90 h 119"/>
              <a:gd name="T42" fmla="*/ 95 w 152"/>
              <a:gd name="T43" fmla="*/ 93 h 119"/>
              <a:gd name="T44" fmla="*/ 95 w 152"/>
              <a:gd name="T45" fmla="*/ 73 h 119"/>
              <a:gd name="T46" fmla="*/ 95 w 152"/>
              <a:gd name="T47" fmla="*/ 68 h 119"/>
              <a:gd name="T48" fmla="*/ 72 w 152"/>
              <a:gd name="T49" fmla="*/ 68 h 119"/>
              <a:gd name="T50" fmla="*/ 72 w 152"/>
              <a:gd name="T51" fmla="*/ 73 h 119"/>
              <a:gd name="T52" fmla="*/ 72 w 152"/>
              <a:gd name="T53" fmla="*/ 95 h 119"/>
              <a:gd name="T54" fmla="*/ 95 w 152"/>
              <a:gd name="T55" fmla="*/ 93 h 119"/>
              <a:gd name="T56" fmla="*/ 59 w 152"/>
              <a:gd name="T57" fmla="*/ 94 h 119"/>
              <a:gd name="T58" fmla="*/ 59 w 152"/>
              <a:gd name="T59" fmla="*/ 73 h 119"/>
              <a:gd name="T60" fmla="*/ 59 w 152"/>
              <a:gd name="T61" fmla="*/ 68 h 119"/>
              <a:gd name="T62" fmla="*/ 37 w 152"/>
              <a:gd name="T63" fmla="*/ 68 h 119"/>
              <a:gd name="T64" fmla="*/ 37 w 152"/>
              <a:gd name="T65" fmla="*/ 73 h 119"/>
              <a:gd name="T66" fmla="*/ 37 w 152"/>
              <a:gd name="T67" fmla="*/ 93 h 119"/>
              <a:gd name="T68" fmla="*/ 59 w 152"/>
              <a:gd name="T69" fmla="*/ 94 h 119"/>
              <a:gd name="T70" fmla="*/ 28 w 152"/>
              <a:gd name="T71" fmla="*/ 92 h 119"/>
              <a:gd name="T72" fmla="*/ 28 w 152"/>
              <a:gd name="T73" fmla="*/ 73 h 119"/>
              <a:gd name="T74" fmla="*/ 28 w 152"/>
              <a:gd name="T75" fmla="*/ 68 h 119"/>
              <a:gd name="T76" fmla="*/ 9 w 152"/>
              <a:gd name="T77" fmla="*/ 68 h 119"/>
              <a:gd name="T78" fmla="*/ 9 w 152"/>
              <a:gd name="T79" fmla="*/ 73 h 119"/>
              <a:gd name="T80" fmla="*/ 9 w 152"/>
              <a:gd name="T81" fmla="*/ 91 h 119"/>
              <a:gd name="T82" fmla="*/ 28 w 152"/>
              <a:gd name="T83"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19">
                <a:moveTo>
                  <a:pt x="152" y="59"/>
                </a:moveTo>
                <a:lnTo>
                  <a:pt x="152" y="108"/>
                </a:lnTo>
                <a:lnTo>
                  <a:pt x="122" y="112"/>
                </a:lnTo>
                <a:lnTo>
                  <a:pt x="122" y="68"/>
                </a:lnTo>
                <a:lnTo>
                  <a:pt x="120" y="68"/>
                </a:lnTo>
                <a:lnTo>
                  <a:pt x="104" y="68"/>
                </a:lnTo>
                <a:lnTo>
                  <a:pt x="104" y="114"/>
                </a:lnTo>
                <a:lnTo>
                  <a:pt x="64" y="119"/>
                </a:lnTo>
                <a:lnTo>
                  <a:pt x="64" y="119"/>
                </a:lnTo>
                <a:lnTo>
                  <a:pt x="0" y="111"/>
                </a:lnTo>
                <a:lnTo>
                  <a:pt x="0" y="52"/>
                </a:lnTo>
                <a:lnTo>
                  <a:pt x="70" y="50"/>
                </a:lnTo>
                <a:lnTo>
                  <a:pt x="112" y="0"/>
                </a:lnTo>
                <a:lnTo>
                  <a:pt x="152" y="59"/>
                </a:lnTo>
                <a:close/>
                <a:moveTo>
                  <a:pt x="146" y="90"/>
                </a:moveTo>
                <a:lnTo>
                  <a:pt x="146" y="73"/>
                </a:lnTo>
                <a:lnTo>
                  <a:pt x="146" y="68"/>
                </a:lnTo>
                <a:lnTo>
                  <a:pt x="129" y="68"/>
                </a:lnTo>
                <a:lnTo>
                  <a:pt x="129" y="73"/>
                </a:lnTo>
                <a:lnTo>
                  <a:pt x="129" y="91"/>
                </a:lnTo>
                <a:lnTo>
                  <a:pt x="146" y="90"/>
                </a:lnTo>
                <a:close/>
                <a:moveTo>
                  <a:pt x="95" y="93"/>
                </a:moveTo>
                <a:lnTo>
                  <a:pt x="95" y="73"/>
                </a:lnTo>
                <a:lnTo>
                  <a:pt x="95" y="68"/>
                </a:lnTo>
                <a:lnTo>
                  <a:pt x="72" y="68"/>
                </a:lnTo>
                <a:lnTo>
                  <a:pt x="72" y="73"/>
                </a:lnTo>
                <a:lnTo>
                  <a:pt x="72" y="95"/>
                </a:lnTo>
                <a:lnTo>
                  <a:pt x="95" y="93"/>
                </a:lnTo>
                <a:close/>
                <a:moveTo>
                  <a:pt x="59" y="94"/>
                </a:moveTo>
                <a:lnTo>
                  <a:pt x="59" y="73"/>
                </a:lnTo>
                <a:lnTo>
                  <a:pt x="59" y="68"/>
                </a:lnTo>
                <a:lnTo>
                  <a:pt x="37" y="68"/>
                </a:lnTo>
                <a:lnTo>
                  <a:pt x="37" y="73"/>
                </a:lnTo>
                <a:lnTo>
                  <a:pt x="37" y="93"/>
                </a:lnTo>
                <a:lnTo>
                  <a:pt x="59" y="94"/>
                </a:lnTo>
                <a:close/>
                <a:moveTo>
                  <a:pt x="28" y="92"/>
                </a:moveTo>
                <a:lnTo>
                  <a:pt x="28" y="73"/>
                </a:lnTo>
                <a:lnTo>
                  <a:pt x="28" y="68"/>
                </a:lnTo>
                <a:lnTo>
                  <a:pt x="9" y="68"/>
                </a:lnTo>
                <a:lnTo>
                  <a:pt x="9" y="73"/>
                </a:lnTo>
                <a:lnTo>
                  <a:pt x="9" y="91"/>
                </a:lnTo>
                <a:lnTo>
                  <a:pt x="28" y="92"/>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0" name="Freeform 18"/>
          <p:cNvSpPr>
            <a:spLocks/>
          </p:cNvSpPr>
          <p:nvPr userDrawn="1"/>
        </p:nvSpPr>
        <p:spPr bwMode="auto">
          <a:xfrm>
            <a:off x="8671231" y="3650054"/>
            <a:ext cx="69004" cy="73062"/>
          </a:xfrm>
          <a:custGeom>
            <a:avLst/>
            <a:gdLst>
              <a:gd name="T0" fmla="*/ 17 w 17"/>
              <a:gd name="T1" fmla="*/ 0 h 18"/>
              <a:gd name="T2" fmla="*/ 17 w 17"/>
              <a:gd name="T3" fmla="*/ 17 h 18"/>
              <a:gd name="T4" fmla="*/ 0 w 17"/>
              <a:gd name="T5" fmla="*/ 18 h 18"/>
              <a:gd name="T6" fmla="*/ 0 w 17"/>
              <a:gd name="T7" fmla="*/ 0 h 18"/>
              <a:gd name="T8" fmla="*/ 17 w 17"/>
              <a:gd name="T9" fmla="*/ 0 h 18"/>
            </a:gdLst>
            <a:ahLst/>
            <a:cxnLst>
              <a:cxn ang="0">
                <a:pos x="T0" y="T1"/>
              </a:cxn>
              <a:cxn ang="0">
                <a:pos x="T2" y="T3"/>
              </a:cxn>
              <a:cxn ang="0">
                <a:pos x="T4" y="T5"/>
              </a:cxn>
              <a:cxn ang="0">
                <a:pos x="T6" y="T7"/>
              </a:cxn>
              <a:cxn ang="0">
                <a:pos x="T8" y="T9"/>
              </a:cxn>
            </a:cxnLst>
            <a:rect l="0" t="0" r="r" b="b"/>
            <a:pathLst>
              <a:path w="17" h="18">
                <a:moveTo>
                  <a:pt x="17" y="0"/>
                </a:moveTo>
                <a:lnTo>
                  <a:pt x="17" y="17"/>
                </a:lnTo>
                <a:lnTo>
                  <a:pt x="0" y="18"/>
                </a:lnTo>
                <a:lnTo>
                  <a:pt x="0" y="0"/>
                </a:lnTo>
                <a:lnTo>
                  <a:pt x="1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1" name="Rectangle 19"/>
          <p:cNvSpPr>
            <a:spLocks noChangeArrowheads="1"/>
          </p:cNvSpPr>
          <p:nvPr userDrawn="1"/>
        </p:nvSpPr>
        <p:spPr bwMode="auto">
          <a:xfrm>
            <a:off x="8671231" y="3629760"/>
            <a:ext cx="69004"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2" name="Freeform 20"/>
          <p:cNvSpPr>
            <a:spLocks/>
          </p:cNvSpPr>
          <p:nvPr userDrawn="1"/>
        </p:nvSpPr>
        <p:spPr bwMode="auto">
          <a:xfrm>
            <a:off x="8634699" y="3629760"/>
            <a:ext cx="8118" cy="178595"/>
          </a:xfrm>
          <a:custGeom>
            <a:avLst/>
            <a:gdLst>
              <a:gd name="T0" fmla="*/ 2 w 2"/>
              <a:gd name="T1" fmla="*/ 0 h 44"/>
              <a:gd name="T2" fmla="*/ 2 w 2"/>
              <a:gd name="T3" fmla="*/ 44 h 44"/>
              <a:gd name="T4" fmla="*/ 0 w 2"/>
              <a:gd name="T5" fmla="*/ 44 h 44"/>
              <a:gd name="T6" fmla="*/ 0 w 2"/>
              <a:gd name="T7" fmla="*/ 44 h 44"/>
              <a:gd name="T8" fmla="*/ 0 w 2"/>
              <a:gd name="T9" fmla="*/ 0 h 44"/>
              <a:gd name="T10" fmla="*/ 2 w 2"/>
              <a:gd name="T11" fmla="*/ 0 h 44"/>
            </a:gdLst>
            <a:ahLst/>
            <a:cxnLst>
              <a:cxn ang="0">
                <a:pos x="T0" y="T1"/>
              </a:cxn>
              <a:cxn ang="0">
                <a:pos x="T2" y="T3"/>
              </a:cxn>
              <a:cxn ang="0">
                <a:pos x="T4" y="T5"/>
              </a:cxn>
              <a:cxn ang="0">
                <a:pos x="T6" y="T7"/>
              </a:cxn>
              <a:cxn ang="0">
                <a:pos x="T8" y="T9"/>
              </a:cxn>
              <a:cxn ang="0">
                <a:pos x="T10" y="T11"/>
              </a:cxn>
            </a:cxnLst>
            <a:rect l="0" t="0" r="r" b="b"/>
            <a:pathLst>
              <a:path w="2" h="44">
                <a:moveTo>
                  <a:pt x="2" y="0"/>
                </a:moveTo>
                <a:lnTo>
                  <a:pt x="2" y="44"/>
                </a:lnTo>
                <a:lnTo>
                  <a:pt x="0" y="44"/>
                </a:lnTo>
                <a:lnTo>
                  <a:pt x="0" y="44"/>
                </a:lnTo>
                <a:lnTo>
                  <a:pt x="0" y="0"/>
                </a:lnTo>
                <a:lnTo>
                  <a:pt x="2"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3" name="Freeform 21"/>
          <p:cNvSpPr>
            <a:spLocks noEditPoints="1"/>
          </p:cNvSpPr>
          <p:nvPr userDrawn="1"/>
        </p:nvSpPr>
        <p:spPr bwMode="auto">
          <a:xfrm>
            <a:off x="8569755" y="3629760"/>
            <a:ext cx="64944" cy="186713"/>
          </a:xfrm>
          <a:custGeom>
            <a:avLst/>
            <a:gdLst>
              <a:gd name="T0" fmla="*/ 32 w 32"/>
              <a:gd name="T1" fmla="*/ 86 h 91"/>
              <a:gd name="T2" fmla="*/ 32 w 32"/>
              <a:gd name="T3" fmla="*/ 87 h 91"/>
              <a:gd name="T4" fmla="*/ 0 w 32"/>
              <a:gd name="T5" fmla="*/ 91 h 91"/>
              <a:gd name="T6" fmla="*/ 0 w 32"/>
              <a:gd name="T7" fmla="*/ 0 h 91"/>
              <a:gd name="T8" fmla="*/ 32 w 32"/>
              <a:gd name="T9" fmla="*/ 0 h 91"/>
              <a:gd name="T10" fmla="*/ 32 w 32"/>
              <a:gd name="T11" fmla="*/ 86 h 91"/>
              <a:gd name="T12" fmla="*/ 7 w 32"/>
              <a:gd name="T13" fmla="*/ 47 h 91"/>
              <a:gd name="T14" fmla="*/ 5 w 32"/>
              <a:gd name="T15" fmla="*/ 45 h 91"/>
              <a:gd name="T16" fmla="*/ 3 w 32"/>
              <a:gd name="T17" fmla="*/ 47 h 91"/>
              <a:gd name="T18" fmla="*/ 5 w 32"/>
              <a:gd name="T19" fmla="*/ 50 h 91"/>
              <a:gd name="T20" fmla="*/ 7 w 32"/>
              <a:gd name="T2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1">
                <a:moveTo>
                  <a:pt x="32" y="86"/>
                </a:moveTo>
                <a:cubicBezTo>
                  <a:pt x="32" y="87"/>
                  <a:pt x="32" y="87"/>
                  <a:pt x="32" y="87"/>
                </a:cubicBezTo>
                <a:cubicBezTo>
                  <a:pt x="0" y="91"/>
                  <a:pt x="0" y="91"/>
                  <a:pt x="0" y="91"/>
                </a:cubicBezTo>
                <a:cubicBezTo>
                  <a:pt x="0" y="0"/>
                  <a:pt x="0" y="0"/>
                  <a:pt x="0" y="0"/>
                </a:cubicBezTo>
                <a:cubicBezTo>
                  <a:pt x="32" y="0"/>
                  <a:pt x="32" y="0"/>
                  <a:pt x="32" y="0"/>
                </a:cubicBezTo>
                <a:lnTo>
                  <a:pt x="32" y="86"/>
                </a:lnTo>
                <a:close/>
                <a:moveTo>
                  <a:pt x="7" y="47"/>
                </a:moveTo>
                <a:cubicBezTo>
                  <a:pt x="7" y="46"/>
                  <a:pt x="6" y="45"/>
                  <a:pt x="5" y="45"/>
                </a:cubicBezTo>
                <a:cubicBezTo>
                  <a:pt x="4" y="45"/>
                  <a:pt x="3" y="46"/>
                  <a:pt x="3" y="47"/>
                </a:cubicBezTo>
                <a:cubicBezTo>
                  <a:pt x="3" y="48"/>
                  <a:pt x="4" y="50"/>
                  <a:pt x="5" y="50"/>
                </a:cubicBezTo>
                <a:cubicBezTo>
                  <a:pt x="6" y="50"/>
                  <a:pt x="7" y="48"/>
                  <a:pt x="7" y="47"/>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4" name="Oval 22"/>
          <p:cNvSpPr>
            <a:spLocks noChangeArrowheads="1"/>
          </p:cNvSpPr>
          <p:nvPr userDrawn="1"/>
        </p:nvSpPr>
        <p:spPr bwMode="auto">
          <a:xfrm>
            <a:off x="8573816" y="3723116"/>
            <a:ext cx="8118" cy="811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5" name="Freeform 23"/>
          <p:cNvSpPr>
            <a:spLocks/>
          </p:cNvSpPr>
          <p:nvPr userDrawn="1"/>
        </p:nvSpPr>
        <p:spPr bwMode="auto">
          <a:xfrm>
            <a:off x="8439868" y="3650054"/>
            <a:ext cx="93358" cy="89298"/>
          </a:xfrm>
          <a:custGeom>
            <a:avLst/>
            <a:gdLst>
              <a:gd name="T0" fmla="*/ 23 w 23"/>
              <a:gd name="T1" fmla="*/ 0 h 22"/>
              <a:gd name="T2" fmla="*/ 23 w 23"/>
              <a:gd name="T3" fmla="*/ 20 h 22"/>
              <a:gd name="T4" fmla="*/ 0 w 23"/>
              <a:gd name="T5" fmla="*/ 22 h 22"/>
              <a:gd name="T6" fmla="*/ 0 w 23"/>
              <a:gd name="T7" fmla="*/ 0 h 22"/>
              <a:gd name="T8" fmla="*/ 23 w 23"/>
              <a:gd name="T9" fmla="*/ 0 h 22"/>
            </a:gdLst>
            <a:ahLst/>
            <a:cxnLst>
              <a:cxn ang="0">
                <a:pos x="T0" y="T1"/>
              </a:cxn>
              <a:cxn ang="0">
                <a:pos x="T2" y="T3"/>
              </a:cxn>
              <a:cxn ang="0">
                <a:pos x="T4" y="T5"/>
              </a:cxn>
              <a:cxn ang="0">
                <a:pos x="T6" y="T7"/>
              </a:cxn>
              <a:cxn ang="0">
                <a:pos x="T8" y="T9"/>
              </a:cxn>
            </a:cxnLst>
            <a:rect l="0" t="0" r="r" b="b"/>
            <a:pathLst>
              <a:path w="23" h="22">
                <a:moveTo>
                  <a:pt x="23" y="0"/>
                </a:moveTo>
                <a:lnTo>
                  <a:pt x="23" y="20"/>
                </a:lnTo>
                <a:lnTo>
                  <a:pt x="0" y="22"/>
                </a:lnTo>
                <a:lnTo>
                  <a:pt x="0" y="0"/>
                </a:lnTo>
                <a:lnTo>
                  <a:pt x="2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6" name="Rectangle 24"/>
          <p:cNvSpPr>
            <a:spLocks noChangeArrowheads="1"/>
          </p:cNvSpPr>
          <p:nvPr userDrawn="1"/>
        </p:nvSpPr>
        <p:spPr bwMode="auto">
          <a:xfrm>
            <a:off x="8439868" y="3629760"/>
            <a:ext cx="93358"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7" name="Freeform 25"/>
          <p:cNvSpPr>
            <a:spLocks/>
          </p:cNvSpPr>
          <p:nvPr userDrawn="1"/>
        </p:nvSpPr>
        <p:spPr bwMode="auto">
          <a:xfrm>
            <a:off x="8297805" y="3650054"/>
            <a:ext cx="89297" cy="85237"/>
          </a:xfrm>
          <a:custGeom>
            <a:avLst/>
            <a:gdLst>
              <a:gd name="T0" fmla="*/ 22 w 22"/>
              <a:gd name="T1" fmla="*/ 0 h 21"/>
              <a:gd name="T2" fmla="*/ 22 w 22"/>
              <a:gd name="T3" fmla="*/ 21 h 21"/>
              <a:gd name="T4" fmla="*/ 0 w 22"/>
              <a:gd name="T5" fmla="*/ 20 h 21"/>
              <a:gd name="T6" fmla="*/ 0 w 22"/>
              <a:gd name="T7" fmla="*/ 0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lnTo>
                  <a:pt x="22" y="21"/>
                </a:lnTo>
                <a:lnTo>
                  <a:pt x="0" y="20"/>
                </a:lnTo>
                <a:lnTo>
                  <a:pt x="0" y="0"/>
                </a:lnTo>
                <a:lnTo>
                  <a:pt x="22"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8" name="Rectangle 26"/>
          <p:cNvSpPr>
            <a:spLocks noChangeArrowheads="1"/>
          </p:cNvSpPr>
          <p:nvPr userDrawn="1"/>
        </p:nvSpPr>
        <p:spPr bwMode="auto">
          <a:xfrm>
            <a:off x="8297805" y="3629760"/>
            <a:ext cx="89297"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59" name="Freeform 27"/>
          <p:cNvSpPr>
            <a:spLocks/>
          </p:cNvSpPr>
          <p:nvPr userDrawn="1"/>
        </p:nvSpPr>
        <p:spPr bwMode="auto">
          <a:xfrm>
            <a:off x="8184154" y="3650054"/>
            <a:ext cx="77122" cy="77119"/>
          </a:xfrm>
          <a:custGeom>
            <a:avLst/>
            <a:gdLst>
              <a:gd name="T0" fmla="*/ 19 w 19"/>
              <a:gd name="T1" fmla="*/ 0 h 19"/>
              <a:gd name="T2" fmla="*/ 19 w 19"/>
              <a:gd name="T3" fmla="*/ 19 h 19"/>
              <a:gd name="T4" fmla="*/ 0 w 19"/>
              <a:gd name="T5" fmla="*/ 18 h 19"/>
              <a:gd name="T6" fmla="*/ 0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19" y="19"/>
                </a:lnTo>
                <a:lnTo>
                  <a:pt x="0" y="18"/>
                </a:lnTo>
                <a:lnTo>
                  <a:pt x="0" y="0"/>
                </a:lnTo>
                <a:lnTo>
                  <a:pt x="19"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0" name="Rectangle 28"/>
          <p:cNvSpPr>
            <a:spLocks noChangeArrowheads="1"/>
          </p:cNvSpPr>
          <p:nvPr userDrawn="1"/>
        </p:nvSpPr>
        <p:spPr bwMode="auto">
          <a:xfrm>
            <a:off x="8184154" y="3629760"/>
            <a:ext cx="77122" cy="2029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1" name="Freeform 29"/>
          <p:cNvSpPr>
            <a:spLocks/>
          </p:cNvSpPr>
          <p:nvPr userDrawn="1"/>
        </p:nvSpPr>
        <p:spPr bwMode="auto">
          <a:xfrm>
            <a:off x="6515913" y="3479577"/>
            <a:ext cx="629143" cy="32472"/>
          </a:xfrm>
          <a:custGeom>
            <a:avLst/>
            <a:gdLst>
              <a:gd name="T0" fmla="*/ 155 w 155"/>
              <a:gd name="T1" fmla="*/ 0 h 8"/>
              <a:gd name="T2" fmla="*/ 155 w 155"/>
              <a:gd name="T3" fmla="*/ 8 h 8"/>
              <a:gd name="T4" fmla="*/ 0 w 155"/>
              <a:gd name="T5" fmla="*/ 8 h 8"/>
              <a:gd name="T6" fmla="*/ 0 w 155"/>
              <a:gd name="T7" fmla="*/ 0 h 8"/>
              <a:gd name="T8" fmla="*/ 5 w 155"/>
              <a:gd name="T9" fmla="*/ 0 h 8"/>
              <a:gd name="T10" fmla="*/ 150 w 155"/>
              <a:gd name="T11" fmla="*/ 0 h 8"/>
              <a:gd name="T12" fmla="*/ 155 w 15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5" h="8">
                <a:moveTo>
                  <a:pt x="155" y="0"/>
                </a:moveTo>
                <a:lnTo>
                  <a:pt x="155" y="8"/>
                </a:lnTo>
                <a:lnTo>
                  <a:pt x="0" y="8"/>
                </a:lnTo>
                <a:lnTo>
                  <a:pt x="0" y="0"/>
                </a:lnTo>
                <a:lnTo>
                  <a:pt x="5" y="0"/>
                </a:lnTo>
                <a:lnTo>
                  <a:pt x="150" y="0"/>
                </a:lnTo>
                <a:lnTo>
                  <a:pt x="155" y="0"/>
                </a:ln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2" name="Freeform 30"/>
          <p:cNvSpPr>
            <a:spLocks/>
          </p:cNvSpPr>
          <p:nvPr userDrawn="1"/>
        </p:nvSpPr>
        <p:spPr bwMode="auto">
          <a:xfrm>
            <a:off x="6519974" y="3784002"/>
            <a:ext cx="621025" cy="77119"/>
          </a:xfrm>
          <a:custGeom>
            <a:avLst/>
            <a:gdLst>
              <a:gd name="T0" fmla="*/ 153 w 153"/>
              <a:gd name="T1" fmla="*/ 0 h 19"/>
              <a:gd name="T2" fmla="*/ 153 w 153"/>
              <a:gd name="T3" fmla="*/ 19 h 19"/>
              <a:gd name="T4" fmla="*/ 0 w 153"/>
              <a:gd name="T5" fmla="*/ 19 h 19"/>
              <a:gd name="T6" fmla="*/ 0 w 153"/>
              <a:gd name="T7" fmla="*/ 0 h 19"/>
              <a:gd name="T8" fmla="*/ 11 w 153"/>
              <a:gd name="T9" fmla="*/ 0 h 19"/>
              <a:gd name="T10" fmla="*/ 26 w 153"/>
              <a:gd name="T11" fmla="*/ 0 h 19"/>
              <a:gd name="T12" fmla="*/ 45 w 153"/>
              <a:gd name="T13" fmla="*/ 0 h 19"/>
              <a:gd name="T14" fmla="*/ 67 w 153"/>
              <a:gd name="T15" fmla="*/ 0 h 19"/>
              <a:gd name="T16" fmla="*/ 86 w 153"/>
              <a:gd name="T17" fmla="*/ 0 h 19"/>
              <a:gd name="T18" fmla="*/ 107 w 153"/>
              <a:gd name="T19" fmla="*/ 0 h 19"/>
              <a:gd name="T20" fmla="*/ 126 w 153"/>
              <a:gd name="T21" fmla="*/ 0 h 19"/>
              <a:gd name="T22" fmla="*/ 142 w 153"/>
              <a:gd name="T23" fmla="*/ 0 h 19"/>
              <a:gd name="T24" fmla="*/ 153 w 15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9">
                <a:moveTo>
                  <a:pt x="153" y="0"/>
                </a:moveTo>
                <a:lnTo>
                  <a:pt x="153" y="19"/>
                </a:lnTo>
                <a:lnTo>
                  <a:pt x="0" y="19"/>
                </a:lnTo>
                <a:lnTo>
                  <a:pt x="0" y="0"/>
                </a:lnTo>
                <a:lnTo>
                  <a:pt x="11" y="0"/>
                </a:lnTo>
                <a:lnTo>
                  <a:pt x="26" y="0"/>
                </a:lnTo>
                <a:lnTo>
                  <a:pt x="45" y="0"/>
                </a:lnTo>
                <a:lnTo>
                  <a:pt x="67" y="0"/>
                </a:lnTo>
                <a:lnTo>
                  <a:pt x="86" y="0"/>
                </a:lnTo>
                <a:lnTo>
                  <a:pt x="107" y="0"/>
                </a:lnTo>
                <a:lnTo>
                  <a:pt x="126" y="0"/>
                </a:lnTo>
                <a:lnTo>
                  <a:pt x="142" y="0"/>
                </a:lnTo>
                <a:lnTo>
                  <a:pt x="153" y="0"/>
                </a:ln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3" name="Freeform 31"/>
          <p:cNvSpPr>
            <a:spLocks noEditPoints="1"/>
          </p:cNvSpPr>
          <p:nvPr userDrawn="1"/>
        </p:nvSpPr>
        <p:spPr bwMode="auto">
          <a:xfrm>
            <a:off x="6536210" y="3272570"/>
            <a:ext cx="588553" cy="207007"/>
          </a:xfrm>
          <a:custGeom>
            <a:avLst/>
            <a:gdLst>
              <a:gd name="T0" fmla="*/ 289 w 289"/>
              <a:gd name="T1" fmla="*/ 91 h 102"/>
              <a:gd name="T2" fmla="*/ 289 w 289"/>
              <a:gd name="T3" fmla="*/ 102 h 102"/>
              <a:gd name="T4" fmla="*/ 0 w 289"/>
              <a:gd name="T5" fmla="*/ 102 h 102"/>
              <a:gd name="T6" fmla="*/ 0 w 289"/>
              <a:gd name="T7" fmla="*/ 91 h 102"/>
              <a:gd name="T8" fmla="*/ 145 w 289"/>
              <a:gd name="T9" fmla="*/ 0 h 102"/>
              <a:gd name="T10" fmla="*/ 289 w 289"/>
              <a:gd name="T11" fmla="*/ 91 h 102"/>
              <a:gd name="T12" fmla="*/ 169 w 289"/>
              <a:gd name="T13" fmla="*/ 63 h 102"/>
              <a:gd name="T14" fmla="*/ 145 w 289"/>
              <a:gd name="T15" fmla="*/ 40 h 102"/>
              <a:gd name="T16" fmla="*/ 121 w 289"/>
              <a:gd name="T17" fmla="*/ 63 h 102"/>
              <a:gd name="T18" fmla="*/ 145 w 289"/>
              <a:gd name="T19" fmla="*/ 87 h 102"/>
              <a:gd name="T20" fmla="*/ 169 w 289"/>
              <a:gd name="T2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02">
                <a:moveTo>
                  <a:pt x="289" y="91"/>
                </a:moveTo>
                <a:cubicBezTo>
                  <a:pt x="289" y="102"/>
                  <a:pt x="289" y="102"/>
                  <a:pt x="289" y="102"/>
                </a:cubicBezTo>
                <a:cubicBezTo>
                  <a:pt x="0" y="102"/>
                  <a:pt x="0" y="102"/>
                  <a:pt x="0" y="102"/>
                </a:cubicBezTo>
                <a:cubicBezTo>
                  <a:pt x="0" y="91"/>
                  <a:pt x="0" y="91"/>
                  <a:pt x="0" y="91"/>
                </a:cubicBezTo>
                <a:cubicBezTo>
                  <a:pt x="145" y="0"/>
                  <a:pt x="145" y="0"/>
                  <a:pt x="145" y="0"/>
                </a:cubicBezTo>
                <a:lnTo>
                  <a:pt x="289" y="91"/>
                </a:lnTo>
                <a:close/>
                <a:moveTo>
                  <a:pt x="169" y="63"/>
                </a:moveTo>
                <a:cubicBezTo>
                  <a:pt x="169" y="50"/>
                  <a:pt x="158" y="40"/>
                  <a:pt x="145" y="40"/>
                </a:cubicBezTo>
                <a:cubicBezTo>
                  <a:pt x="132" y="40"/>
                  <a:pt x="121" y="50"/>
                  <a:pt x="121" y="63"/>
                </a:cubicBezTo>
                <a:cubicBezTo>
                  <a:pt x="121" y="76"/>
                  <a:pt x="132" y="87"/>
                  <a:pt x="145" y="87"/>
                </a:cubicBezTo>
                <a:cubicBezTo>
                  <a:pt x="158" y="87"/>
                  <a:pt x="169" y="76"/>
                  <a:pt x="169" y="63"/>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4" name="Freeform 32"/>
          <p:cNvSpPr>
            <a:spLocks/>
          </p:cNvSpPr>
          <p:nvPr userDrawn="1"/>
        </p:nvSpPr>
        <p:spPr bwMode="auto">
          <a:xfrm>
            <a:off x="6564621" y="3536403"/>
            <a:ext cx="531727" cy="247597"/>
          </a:xfrm>
          <a:custGeom>
            <a:avLst/>
            <a:gdLst>
              <a:gd name="T0" fmla="*/ 260 w 260"/>
              <a:gd name="T1" fmla="*/ 0 h 123"/>
              <a:gd name="T2" fmla="*/ 260 w 260"/>
              <a:gd name="T3" fmla="*/ 123 h 123"/>
              <a:gd name="T4" fmla="*/ 229 w 260"/>
              <a:gd name="T5" fmla="*/ 123 h 123"/>
              <a:gd name="T6" fmla="*/ 229 w 260"/>
              <a:gd name="T7" fmla="*/ 28 h 123"/>
              <a:gd name="T8" fmla="*/ 210 w 260"/>
              <a:gd name="T9" fmla="*/ 9 h 123"/>
              <a:gd name="T10" fmla="*/ 191 w 260"/>
              <a:gd name="T11" fmla="*/ 28 h 123"/>
              <a:gd name="T12" fmla="*/ 191 w 260"/>
              <a:gd name="T13" fmla="*/ 123 h 123"/>
              <a:gd name="T14" fmla="*/ 149 w 260"/>
              <a:gd name="T15" fmla="*/ 123 h 123"/>
              <a:gd name="T16" fmla="*/ 149 w 260"/>
              <a:gd name="T17" fmla="*/ 28 h 123"/>
              <a:gd name="T18" fmla="*/ 130 w 260"/>
              <a:gd name="T19" fmla="*/ 9 h 123"/>
              <a:gd name="T20" fmla="*/ 111 w 260"/>
              <a:gd name="T21" fmla="*/ 28 h 123"/>
              <a:gd name="T22" fmla="*/ 111 w 260"/>
              <a:gd name="T23" fmla="*/ 123 h 123"/>
              <a:gd name="T24" fmla="*/ 68 w 260"/>
              <a:gd name="T25" fmla="*/ 123 h 123"/>
              <a:gd name="T26" fmla="*/ 68 w 260"/>
              <a:gd name="T27" fmla="*/ 28 h 123"/>
              <a:gd name="T28" fmla="*/ 49 w 260"/>
              <a:gd name="T29" fmla="*/ 9 h 123"/>
              <a:gd name="T30" fmla="*/ 30 w 260"/>
              <a:gd name="T31" fmla="*/ 28 h 123"/>
              <a:gd name="T32" fmla="*/ 30 w 260"/>
              <a:gd name="T33" fmla="*/ 123 h 123"/>
              <a:gd name="T34" fmla="*/ 0 w 260"/>
              <a:gd name="T35" fmla="*/ 123 h 123"/>
              <a:gd name="T36" fmla="*/ 0 w 260"/>
              <a:gd name="T37" fmla="*/ 0 h 123"/>
              <a:gd name="T38" fmla="*/ 260 w 26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123">
                <a:moveTo>
                  <a:pt x="260" y="0"/>
                </a:moveTo>
                <a:cubicBezTo>
                  <a:pt x="260" y="123"/>
                  <a:pt x="260" y="123"/>
                  <a:pt x="260" y="123"/>
                </a:cubicBezTo>
                <a:cubicBezTo>
                  <a:pt x="229" y="123"/>
                  <a:pt x="229" y="123"/>
                  <a:pt x="229" y="123"/>
                </a:cubicBezTo>
                <a:cubicBezTo>
                  <a:pt x="229" y="28"/>
                  <a:pt x="229" y="28"/>
                  <a:pt x="229" y="28"/>
                </a:cubicBezTo>
                <a:cubicBezTo>
                  <a:pt x="229" y="18"/>
                  <a:pt x="220" y="9"/>
                  <a:pt x="210" y="9"/>
                </a:cubicBezTo>
                <a:cubicBezTo>
                  <a:pt x="199" y="9"/>
                  <a:pt x="191" y="18"/>
                  <a:pt x="191" y="28"/>
                </a:cubicBezTo>
                <a:cubicBezTo>
                  <a:pt x="191" y="123"/>
                  <a:pt x="191" y="123"/>
                  <a:pt x="191" y="123"/>
                </a:cubicBezTo>
                <a:cubicBezTo>
                  <a:pt x="149" y="123"/>
                  <a:pt x="149" y="123"/>
                  <a:pt x="149" y="123"/>
                </a:cubicBezTo>
                <a:cubicBezTo>
                  <a:pt x="149" y="28"/>
                  <a:pt x="149" y="28"/>
                  <a:pt x="149" y="28"/>
                </a:cubicBezTo>
                <a:cubicBezTo>
                  <a:pt x="149" y="18"/>
                  <a:pt x="140" y="9"/>
                  <a:pt x="130" y="9"/>
                </a:cubicBezTo>
                <a:cubicBezTo>
                  <a:pt x="119" y="9"/>
                  <a:pt x="111" y="18"/>
                  <a:pt x="111" y="28"/>
                </a:cubicBezTo>
                <a:cubicBezTo>
                  <a:pt x="111" y="123"/>
                  <a:pt x="111" y="123"/>
                  <a:pt x="111" y="123"/>
                </a:cubicBezTo>
                <a:cubicBezTo>
                  <a:pt x="68" y="123"/>
                  <a:pt x="68" y="123"/>
                  <a:pt x="68" y="123"/>
                </a:cubicBezTo>
                <a:cubicBezTo>
                  <a:pt x="68" y="28"/>
                  <a:pt x="68" y="28"/>
                  <a:pt x="68" y="28"/>
                </a:cubicBezTo>
                <a:cubicBezTo>
                  <a:pt x="68" y="18"/>
                  <a:pt x="60" y="9"/>
                  <a:pt x="49" y="9"/>
                </a:cubicBezTo>
                <a:cubicBezTo>
                  <a:pt x="39" y="9"/>
                  <a:pt x="30" y="18"/>
                  <a:pt x="30" y="28"/>
                </a:cubicBezTo>
                <a:cubicBezTo>
                  <a:pt x="30" y="123"/>
                  <a:pt x="30" y="123"/>
                  <a:pt x="30" y="123"/>
                </a:cubicBezTo>
                <a:cubicBezTo>
                  <a:pt x="0" y="123"/>
                  <a:pt x="0" y="123"/>
                  <a:pt x="0" y="123"/>
                </a:cubicBezTo>
                <a:cubicBezTo>
                  <a:pt x="0" y="0"/>
                  <a:pt x="0" y="0"/>
                  <a:pt x="0" y="0"/>
                </a:cubicBezTo>
                <a:lnTo>
                  <a:pt x="2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5" name="Freeform 33"/>
          <p:cNvSpPr>
            <a:spLocks/>
          </p:cNvSpPr>
          <p:nvPr userDrawn="1"/>
        </p:nvSpPr>
        <p:spPr bwMode="auto">
          <a:xfrm>
            <a:off x="6954283"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6" name="Freeform 34"/>
          <p:cNvSpPr>
            <a:spLocks/>
          </p:cNvSpPr>
          <p:nvPr userDrawn="1"/>
        </p:nvSpPr>
        <p:spPr bwMode="auto">
          <a:xfrm>
            <a:off x="6791924"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8" y="0"/>
                  <a:pt x="19" y="0"/>
                </a:cubicBezTo>
                <a:cubicBezTo>
                  <a:pt x="29"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7" name="Oval 35"/>
          <p:cNvSpPr>
            <a:spLocks noChangeArrowheads="1"/>
          </p:cNvSpPr>
          <p:nvPr userDrawn="1"/>
        </p:nvSpPr>
        <p:spPr bwMode="auto">
          <a:xfrm>
            <a:off x="6779748" y="3353750"/>
            <a:ext cx="101476" cy="97416"/>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8" name="Freeform 36"/>
          <p:cNvSpPr>
            <a:spLocks/>
          </p:cNvSpPr>
          <p:nvPr userDrawn="1"/>
        </p:nvSpPr>
        <p:spPr bwMode="auto">
          <a:xfrm>
            <a:off x="6625507" y="3552639"/>
            <a:ext cx="77122" cy="231361"/>
          </a:xfrm>
          <a:custGeom>
            <a:avLst/>
            <a:gdLst>
              <a:gd name="T0" fmla="*/ 38 w 38"/>
              <a:gd name="T1" fmla="*/ 19 h 114"/>
              <a:gd name="T2" fmla="*/ 38 w 38"/>
              <a:gd name="T3" fmla="*/ 114 h 114"/>
              <a:gd name="T4" fmla="*/ 0 w 38"/>
              <a:gd name="T5" fmla="*/ 114 h 114"/>
              <a:gd name="T6" fmla="*/ 0 w 38"/>
              <a:gd name="T7" fmla="*/ 19 h 114"/>
              <a:gd name="T8" fmla="*/ 19 w 38"/>
              <a:gd name="T9" fmla="*/ 0 h 114"/>
              <a:gd name="T10" fmla="*/ 38 w 38"/>
              <a:gd name="T11" fmla="*/ 19 h 114"/>
            </a:gdLst>
            <a:ahLst/>
            <a:cxnLst>
              <a:cxn ang="0">
                <a:pos x="T0" y="T1"/>
              </a:cxn>
              <a:cxn ang="0">
                <a:pos x="T2" y="T3"/>
              </a:cxn>
              <a:cxn ang="0">
                <a:pos x="T4" y="T5"/>
              </a:cxn>
              <a:cxn ang="0">
                <a:pos x="T6" y="T7"/>
              </a:cxn>
              <a:cxn ang="0">
                <a:pos x="T8" y="T9"/>
              </a:cxn>
              <a:cxn ang="0">
                <a:pos x="T10" y="T11"/>
              </a:cxn>
            </a:cxnLst>
            <a:rect l="0" t="0" r="r" b="b"/>
            <a:pathLst>
              <a:path w="38" h="114">
                <a:moveTo>
                  <a:pt x="38" y="19"/>
                </a:moveTo>
                <a:cubicBezTo>
                  <a:pt x="38" y="114"/>
                  <a:pt x="38" y="114"/>
                  <a:pt x="38" y="114"/>
                </a:cubicBezTo>
                <a:cubicBezTo>
                  <a:pt x="0" y="114"/>
                  <a:pt x="0" y="114"/>
                  <a:pt x="0" y="114"/>
                </a:cubicBezTo>
                <a:cubicBezTo>
                  <a:pt x="0" y="19"/>
                  <a:pt x="0" y="19"/>
                  <a:pt x="0" y="19"/>
                </a:cubicBezTo>
                <a:cubicBezTo>
                  <a:pt x="0" y="9"/>
                  <a:pt x="9" y="0"/>
                  <a:pt x="19" y="0"/>
                </a:cubicBezTo>
                <a:cubicBezTo>
                  <a:pt x="30" y="0"/>
                  <a:pt x="38" y="9"/>
                  <a:pt x="38" y="1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69" name="Rectangle 37"/>
          <p:cNvSpPr>
            <a:spLocks noChangeArrowheads="1"/>
          </p:cNvSpPr>
          <p:nvPr userDrawn="1"/>
        </p:nvSpPr>
        <p:spPr bwMode="auto">
          <a:xfrm>
            <a:off x="8383043" y="3861121"/>
            <a:ext cx="36532" cy="2597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0" name="Rectangle 38"/>
          <p:cNvSpPr>
            <a:spLocks noChangeArrowheads="1"/>
          </p:cNvSpPr>
          <p:nvPr userDrawn="1"/>
        </p:nvSpPr>
        <p:spPr bwMode="auto">
          <a:xfrm>
            <a:off x="8245037" y="3755588"/>
            <a:ext cx="312542" cy="22324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1" name="Rectangle 39"/>
          <p:cNvSpPr>
            <a:spLocks noChangeArrowheads="1"/>
          </p:cNvSpPr>
          <p:nvPr userDrawn="1"/>
        </p:nvSpPr>
        <p:spPr bwMode="auto">
          <a:xfrm>
            <a:off x="8245037" y="3808356"/>
            <a:ext cx="312542" cy="89298"/>
          </a:xfrm>
          <a:prstGeom prst="rect">
            <a:avLst/>
          </a:prstGeom>
          <a:solidFill>
            <a:srgbClr val="EB1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2" name="Freeform 40"/>
          <p:cNvSpPr>
            <a:spLocks/>
          </p:cNvSpPr>
          <p:nvPr userDrawn="1"/>
        </p:nvSpPr>
        <p:spPr bwMode="auto">
          <a:xfrm>
            <a:off x="8273451" y="3828649"/>
            <a:ext cx="24354" cy="40590"/>
          </a:xfrm>
          <a:custGeom>
            <a:avLst/>
            <a:gdLst>
              <a:gd name="T0" fmla="*/ 6 w 6"/>
              <a:gd name="T1" fmla="*/ 2 h 10"/>
              <a:gd name="T2" fmla="*/ 2 w 6"/>
              <a:gd name="T3" fmla="*/ 2 h 10"/>
              <a:gd name="T4" fmla="*/ 2 w 6"/>
              <a:gd name="T5" fmla="*/ 5 h 10"/>
              <a:gd name="T6" fmla="*/ 6 w 6"/>
              <a:gd name="T7" fmla="*/ 5 h 10"/>
              <a:gd name="T8" fmla="*/ 6 w 6"/>
              <a:gd name="T9" fmla="*/ 6 h 10"/>
              <a:gd name="T10" fmla="*/ 2 w 6"/>
              <a:gd name="T11" fmla="*/ 6 h 10"/>
              <a:gd name="T12" fmla="*/ 2 w 6"/>
              <a:gd name="T13" fmla="*/ 10 h 10"/>
              <a:gd name="T14" fmla="*/ 0 w 6"/>
              <a:gd name="T15" fmla="*/ 10 h 10"/>
              <a:gd name="T16" fmla="*/ 0 w 6"/>
              <a:gd name="T17" fmla="*/ 0 h 10"/>
              <a:gd name="T18" fmla="*/ 6 w 6"/>
              <a:gd name="T19" fmla="*/ 0 h 10"/>
              <a:gd name="T20" fmla="*/ 6 w 6"/>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6" y="2"/>
                </a:moveTo>
                <a:lnTo>
                  <a:pt x="2" y="2"/>
                </a:lnTo>
                <a:lnTo>
                  <a:pt x="2" y="5"/>
                </a:lnTo>
                <a:lnTo>
                  <a:pt x="6" y="5"/>
                </a:lnTo>
                <a:lnTo>
                  <a:pt x="6" y="6"/>
                </a:lnTo>
                <a:lnTo>
                  <a:pt x="2" y="6"/>
                </a:lnTo>
                <a:lnTo>
                  <a:pt x="2" y="10"/>
                </a:lnTo>
                <a:lnTo>
                  <a:pt x="0" y="10"/>
                </a:lnTo>
                <a:lnTo>
                  <a:pt x="0" y="0"/>
                </a:lnTo>
                <a:lnTo>
                  <a:pt x="6" y="0"/>
                </a:lnTo>
                <a:lnTo>
                  <a:pt x="6" y="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3" name="Freeform 41"/>
          <p:cNvSpPr>
            <a:spLocks noEditPoints="1"/>
          </p:cNvSpPr>
          <p:nvPr userDrawn="1"/>
        </p:nvSpPr>
        <p:spPr bwMode="auto">
          <a:xfrm>
            <a:off x="8301863" y="3828649"/>
            <a:ext cx="40590" cy="40590"/>
          </a:xfrm>
          <a:custGeom>
            <a:avLst/>
            <a:gdLst>
              <a:gd name="T0" fmla="*/ 10 w 20"/>
              <a:gd name="T1" fmla="*/ 20 h 20"/>
              <a:gd name="T2" fmla="*/ 3 w 20"/>
              <a:gd name="T3" fmla="*/ 17 h 20"/>
              <a:gd name="T4" fmla="*/ 0 w 20"/>
              <a:gd name="T5" fmla="*/ 10 h 20"/>
              <a:gd name="T6" fmla="*/ 3 w 20"/>
              <a:gd name="T7" fmla="*/ 3 h 20"/>
              <a:gd name="T8" fmla="*/ 10 w 20"/>
              <a:gd name="T9" fmla="*/ 0 h 20"/>
              <a:gd name="T10" fmla="*/ 17 w 20"/>
              <a:gd name="T11" fmla="*/ 2 h 20"/>
              <a:gd name="T12" fmla="*/ 20 w 20"/>
              <a:gd name="T13" fmla="*/ 10 h 20"/>
              <a:gd name="T14" fmla="*/ 17 w 20"/>
              <a:gd name="T15" fmla="*/ 17 h 20"/>
              <a:gd name="T16" fmla="*/ 10 w 20"/>
              <a:gd name="T17" fmla="*/ 20 h 20"/>
              <a:gd name="T18" fmla="*/ 10 w 20"/>
              <a:gd name="T19" fmla="*/ 4 h 20"/>
              <a:gd name="T20" fmla="*/ 6 w 20"/>
              <a:gd name="T21" fmla="*/ 5 h 20"/>
              <a:gd name="T22" fmla="*/ 5 w 20"/>
              <a:gd name="T23" fmla="*/ 10 h 20"/>
              <a:gd name="T24" fmla="*/ 6 w 20"/>
              <a:gd name="T25" fmla="*/ 15 h 20"/>
              <a:gd name="T26" fmla="*/ 10 w 20"/>
              <a:gd name="T27" fmla="*/ 16 h 20"/>
              <a:gd name="T28" fmla="*/ 14 w 20"/>
              <a:gd name="T29" fmla="*/ 15 h 20"/>
              <a:gd name="T30" fmla="*/ 15 w 20"/>
              <a:gd name="T31" fmla="*/ 10 h 20"/>
              <a:gd name="T32" fmla="*/ 14 w 20"/>
              <a:gd name="T33" fmla="*/ 5 h 20"/>
              <a:gd name="T34" fmla="*/ 10 w 20"/>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10" y="20"/>
                </a:moveTo>
                <a:cubicBezTo>
                  <a:pt x="7" y="20"/>
                  <a:pt x="5" y="19"/>
                  <a:pt x="3" y="17"/>
                </a:cubicBezTo>
                <a:cubicBezTo>
                  <a:pt x="1" y="16"/>
                  <a:pt x="0" y="13"/>
                  <a:pt x="0" y="10"/>
                </a:cubicBezTo>
                <a:cubicBezTo>
                  <a:pt x="0" y="7"/>
                  <a:pt x="1" y="5"/>
                  <a:pt x="3" y="3"/>
                </a:cubicBezTo>
                <a:cubicBezTo>
                  <a:pt x="5" y="1"/>
                  <a:pt x="7" y="0"/>
                  <a:pt x="10" y="0"/>
                </a:cubicBezTo>
                <a:cubicBezTo>
                  <a:pt x="13" y="0"/>
                  <a:pt x="15" y="1"/>
                  <a:pt x="17" y="2"/>
                </a:cubicBezTo>
                <a:cubicBezTo>
                  <a:pt x="19" y="4"/>
                  <a:pt x="20" y="7"/>
                  <a:pt x="20" y="10"/>
                </a:cubicBezTo>
                <a:cubicBezTo>
                  <a:pt x="20" y="13"/>
                  <a:pt x="19" y="15"/>
                  <a:pt x="17" y="17"/>
                </a:cubicBezTo>
                <a:cubicBezTo>
                  <a:pt x="15" y="19"/>
                  <a:pt x="13" y="20"/>
                  <a:pt x="10" y="20"/>
                </a:cubicBezTo>
                <a:close/>
                <a:moveTo>
                  <a:pt x="10" y="4"/>
                </a:moveTo>
                <a:cubicBezTo>
                  <a:pt x="8" y="4"/>
                  <a:pt x="7" y="4"/>
                  <a:pt x="6" y="5"/>
                </a:cubicBezTo>
                <a:cubicBezTo>
                  <a:pt x="5" y="6"/>
                  <a:pt x="5" y="8"/>
                  <a:pt x="5" y="10"/>
                </a:cubicBezTo>
                <a:cubicBezTo>
                  <a:pt x="5" y="12"/>
                  <a:pt x="5" y="14"/>
                  <a:pt x="6" y="15"/>
                </a:cubicBezTo>
                <a:cubicBezTo>
                  <a:pt x="7" y="16"/>
                  <a:pt x="8" y="16"/>
                  <a:pt x="10" y="16"/>
                </a:cubicBezTo>
                <a:cubicBezTo>
                  <a:pt x="12" y="16"/>
                  <a:pt x="13" y="16"/>
                  <a:pt x="14" y="15"/>
                </a:cubicBezTo>
                <a:cubicBezTo>
                  <a:pt x="15" y="14"/>
                  <a:pt x="15" y="12"/>
                  <a:pt x="15" y="10"/>
                </a:cubicBezTo>
                <a:cubicBezTo>
                  <a:pt x="15" y="8"/>
                  <a:pt x="15" y="6"/>
                  <a:pt x="14" y="5"/>
                </a:cubicBezTo>
                <a:cubicBezTo>
                  <a:pt x="13" y="4"/>
                  <a:pt x="12" y="4"/>
                  <a:pt x="10" y="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4" name="Freeform 42"/>
          <p:cNvSpPr>
            <a:spLocks noEditPoints="1"/>
          </p:cNvSpPr>
          <p:nvPr userDrawn="1"/>
        </p:nvSpPr>
        <p:spPr bwMode="auto">
          <a:xfrm>
            <a:off x="8346513" y="3828649"/>
            <a:ext cx="36532" cy="40590"/>
          </a:xfrm>
          <a:custGeom>
            <a:avLst/>
            <a:gdLst>
              <a:gd name="T0" fmla="*/ 17 w 17"/>
              <a:gd name="T1" fmla="*/ 20 h 20"/>
              <a:gd name="T2" fmla="*/ 12 w 17"/>
              <a:gd name="T3" fmla="*/ 20 h 20"/>
              <a:gd name="T4" fmla="*/ 9 w 17"/>
              <a:gd name="T5" fmla="*/ 15 h 20"/>
              <a:gd name="T6" fmla="*/ 8 w 17"/>
              <a:gd name="T7" fmla="*/ 14 h 20"/>
              <a:gd name="T8" fmla="*/ 7 w 17"/>
              <a:gd name="T9" fmla="*/ 13 h 20"/>
              <a:gd name="T10" fmla="*/ 7 w 17"/>
              <a:gd name="T11" fmla="*/ 12 h 20"/>
              <a:gd name="T12" fmla="*/ 6 w 17"/>
              <a:gd name="T13" fmla="*/ 12 h 20"/>
              <a:gd name="T14" fmla="*/ 5 w 17"/>
              <a:gd name="T15" fmla="*/ 12 h 20"/>
              <a:gd name="T16" fmla="*/ 5 w 17"/>
              <a:gd name="T17" fmla="*/ 20 h 20"/>
              <a:gd name="T18" fmla="*/ 0 w 17"/>
              <a:gd name="T19" fmla="*/ 20 h 20"/>
              <a:gd name="T20" fmla="*/ 0 w 17"/>
              <a:gd name="T21" fmla="*/ 0 h 20"/>
              <a:gd name="T22" fmla="*/ 7 w 17"/>
              <a:gd name="T23" fmla="*/ 0 h 20"/>
              <a:gd name="T24" fmla="*/ 14 w 17"/>
              <a:gd name="T25" fmla="*/ 5 h 20"/>
              <a:gd name="T26" fmla="*/ 14 w 17"/>
              <a:gd name="T27" fmla="*/ 7 h 20"/>
              <a:gd name="T28" fmla="*/ 13 w 17"/>
              <a:gd name="T29" fmla="*/ 9 h 20"/>
              <a:gd name="T30" fmla="*/ 12 w 17"/>
              <a:gd name="T31" fmla="*/ 10 h 20"/>
              <a:gd name="T32" fmla="*/ 10 w 17"/>
              <a:gd name="T33" fmla="*/ 11 h 20"/>
              <a:gd name="T34" fmla="*/ 10 w 17"/>
              <a:gd name="T35" fmla="*/ 11 h 20"/>
              <a:gd name="T36" fmla="*/ 11 w 17"/>
              <a:gd name="T37" fmla="*/ 11 h 20"/>
              <a:gd name="T38" fmla="*/ 12 w 17"/>
              <a:gd name="T39" fmla="*/ 12 h 20"/>
              <a:gd name="T40" fmla="*/ 12 w 17"/>
              <a:gd name="T41" fmla="*/ 13 h 20"/>
              <a:gd name="T42" fmla="*/ 13 w 17"/>
              <a:gd name="T43" fmla="*/ 14 h 20"/>
              <a:gd name="T44" fmla="*/ 17 w 17"/>
              <a:gd name="T45" fmla="*/ 20 h 20"/>
              <a:gd name="T46" fmla="*/ 5 w 17"/>
              <a:gd name="T47" fmla="*/ 3 h 20"/>
              <a:gd name="T48" fmla="*/ 5 w 17"/>
              <a:gd name="T49" fmla="*/ 9 h 20"/>
              <a:gd name="T50" fmla="*/ 6 w 17"/>
              <a:gd name="T51" fmla="*/ 9 h 20"/>
              <a:gd name="T52" fmla="*/ 9 w 17"/>
              <a:gd name="T53" fmla="*/ 8 h 20"/>
              <a:gd name="T54" fmla="*/ 10 w 17"/>
              <a:gd name="T55" fmla="*/ 6 h 20"/>
              <a:gd name="T56" fmla="*/ 7 w 17"/>
              <a:gd name="T57" fmla="*/ 3 h 20"/>
              <a:gd name="T58" fmla="*/ 5 w 17"/>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0">
                <a:moveTo>
                  <a:pt x="17" y="20"/>
                </a:moveTo>
                <a:cubicBezTo>
                  <a:pt x="12" y="20"/>
                  <a:pt x="12" y="20"/>
                  <a:pt x="12" y="20"/>
                </a:cubicBezTo>
                <a:cubicBezTo>
                  <a:pt x="9" y="15"/>
                  <a:pt x="9" y="15"/>
                  <a:pt x="9" y="15"/>
                </a:cubicBezTo>
                <a:cubicBezTo>
                  <a:pt x="8" y="14"/>
                  <a:pt x="8" y="14"/>
                  <a:pt x="8" y="14"/>
                </a:cubicBezTo>
                <a:cubicBezTo>
                  <a:pt x="8" y="13"/>
                  <a:pt x="7" y="13"/>
                  <a:pt x="7" y="13"/>
                </a:cubicBezTo>
                <a:cubicBezTo>
                  <a:pt x="7" y="13"/>
                  <a:pt x="7" y="13"/>
                  <a:pt x="7" y="12"/>
                </a:cubicBezTo>
                <a:cubicBezTo>
                  <a:pt x="6" y="12"/>
                  <a:pt x="6" y="12"/>
                  <a:pt x="6" y="12"/>
                </a:cubicBezTo>
                <a:cubicBezTo>
                  <a:pt x="5" y="12"/>
                  <a:pt x="5" y="12"/>
                  <a:pt x="5" y="12"/>
                </a:cubicBezTo>
                <a:cubicBezTo>
                  <a:pt x="5" y="20"/>
                  <a:pt x="5" y="20"/>
                  <a:pt x="5" y="20"/>
                </a:cubicBezTo>
                <a:cubicBezTo>
                  <a:pt x="0" y="20"/>
                  <a:pt x="0" y="20"/>
                  <a:pt x="0" y="20"/>
                </a:cubicBezTo>
                <a:cubicBezTo>
                  <a:pt x="0" y="0"/>
                  <a:pt x="0" y="0"/>
                  <a:pt x="0" y="0"/>
                </a:cubicBezTo>
                <a:cubicBezTo>
                  <a:pt x="7" y="0"/>
                  <a:pt x="7" y="0"/>
                  <a:pt x="7" y="0"/>
                </a:cubicBezTo>
                <a:cubicBezTo>
                  <a:pt x="12" y="0"/>
                  <a:pt x="14" y="2"/>
                  <a:pt x="14" y="5"/>
                </a:cubicBezTo>
                <a:cubicBezTo>
                  <a:pt x="14" y="6"/>
                  <a:pt x="14" y="7"/>
                  <a:pt x="14" y="7"/>
                </a:cubicBezTo>
                <a:cubicBezTo>
                  <a:pt x="14" y="8"/>
                  <a:pt x="14" y="8"/>
                  <a:pt x="13" y="9"/>
                </a:cubicBezTo>
                <a:cubicBezTo>
                  <a:pt x="13" y="9"/>
                  <a:pt x="12" y="10"/>
                  <a:pt x="12" y="10"/>
                </a:cubicBezTo>
                <a:cubicBezTo>
                  <a:pt x="11" y="10"/>
                  <a:pt x="11" y="11"/>
                  <a:pt x="10" y="11"/>
                </a:cubicBezTo>
                <a:cubicBezTo>
                  <a:pt x="10" y="11"/>
                  <a:pt x="10" y="11"/>
                  <a:pt x="10" y="11"/>
                </a:cubicBezTo>
                <a:cubicBezTo>
                  <a:pt x="10" y="11"/>
                  <a:pt x="11" y="11"/>
                  <a:pt x="11" y="11"/>
                </a:cubicBezTo>
                <a:cubicBezTo>
                  <a:pt x="11" y="12"/>
                  <a:pt x="11" y="12"/>
                  <a:pt x="12" y="12"/>
                </a:cubicBezTo>
                <a:cubicBezTo>
                  <a:pt x="12" y="12"/>
                  <a:pt x="12" y="13"/>
                  <a:pt x="12" y="13"/>
                </a:cubicBezTo>
                <a:cubicBezTo>
                  <a:pt x="13" y="13"/>
                  <a:pt x="13" y="14"/>
                  <a:pt x="13" y="14"/>
                </a:cubicBezTo>
                <a:lnTo>
                  <a:pt x="17" y="20"/>
                </a:lnTo>
                <a:close/>
                <a:moveTo>
                  <a:pt x="5" y="3"/>
                </a:moveTo>
                <a:cubicBezTo>
                  <a:pt x="5" y="9"/>
                  <a:pt x="5" y="9"/>
                  <a:pt x="5" y="9"/>
                </a:cubicBezTo>
                <a:cubicBezTo>
                  <a:pt x="6" y="9"/>
                  <a:pt x="6" y="9"/>
                  <a:pt x="6" y="9"/>
                </a:cubicBezTo>
                <a:cubicBezTo>
                  <a:pt x="7" y="9"/>
                  <a:pt x="8" y="9"/>
                  <a:pt x="9" y="8"/>
                </a:cubicBezTo>
                <a:cubicBezTo>
                  <a:pt x="9" y="8"/>
                  <a:pt x="10" y="7"/>
                  <a:pt x="10" y="6"/>
                </a:cubicBezTo>
                <a:cubicBezTo>
                  <a:pt x="10" y="4"/>
                  <a:pt x="9" y="3"/>
                  <a:pt x="7" y="3"/>
                </a:cubicBezTo>
                <a:lnTo>
                  <a:pt x="5" y="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5" name="Freeform 43"/>
          <p:cNvSpPr>
            <a:spLocks/>
          </p:cNvSpPr>
          <p:nvPr userDrawn="1"/>
        </p:nvSpPr>
        <p:spPr bwMode="auto">
          <a:xfrm>
            <a:off x="8399278" y="3828649"/>
            <a:ext cx="28414" cy="40590"/>
          </a:xfrm>
          <a:custGeom>
            <a:avLst/>
            <a:gdLst>
              <a:gd name="T0" fmla="*/ 0 w 13"/>
              <a:gd name="T1" fmla="*/ 19 h 20"/>
              <a:gd name="T2" fmla="*/ 0 w 13"/>
              <a:gd name="T3" fmla="*/ 15 h 20"/>
              <a:gd name="T4" fmla="*/ 2 w 13"/>
              <a:gd name="T5" fmla="*/ 16 h 20"/>
              <a:gd name="T6" fmla="*/ 5 w 13"/>
              <a:gd name="T7" fmla="*/ 17 h 20"/>
              <a:gd name="T8" fmla="*/ 7 w 13"/>
              <a:gd name="T9" fmla="*/ 17 h 20"/>
              <a:gd name="T10" fmla="*/ 8 w 13"/>
              <a:gd name="T11" fmla="*/ 16 h 20"/>
              <a:gd name="T12" fmla="*/ 8 w 13"/>
              <a:gd name="T13" fmla="*/ 16 h 20"/>
              <a:gd name="T14" fmla="*/ 8 w 13"/>
              <a:gd name="T15" fmla="*/ 15 h 20"/>
              <a:gd name="T16" fmla="*/ 8 w 13"/>
              <a:gd name="T17" fmla="*/ 14 h 20"/>
              <a:gd name="T18" fmla="*/ 7 w 13"/>
              <a:gd name="T19" fmla="*/ 13 h 20"/>
              <a:gd name="T20" fmla="*/ 6 w 13"/>
              <a:gd name="T21" fmla="*/ 12 h 20"/>
              <a:gd name="T22" fmla="*/ 4 w 13"/>
              <a:gd name="T23" fmla="*/ 11 h 20"/>
              <a:gd name="T24" fmla="*/ 1 w 13"/>
              <a:gd name="T25" fmla="*/ 9 h 20"/>
              <a:gd name="T26" fmla="*/ 0 w 13"/>
              <a:gd name="T27" fmla="*/ 6 h 20"/>
              <a:gd name="T28" fmla="*/ 0 w 13"/>
              <a:gd name="T29" fmla="*/ 3 h 20"/>
              <a:gd name="T30" fmla="*/ 2 w 13"/>
              <a:gd name="T31" fmla="*/ 1 h 20"/>
              <a:gd name="T32" fmla="*/ 4 w 13"/>
              <a:gd name="T33" fmla="*/ 0 h 20"/>
              <a:gd name="T34" fmla="*/ 7 w 13"/>
              <a:gd name="T35" fmla="*/ 0 h 20"/>
              <a:gd name="T36" fmla="*/ 10 w 13"/>
              <a:gd name="T37" fmla="*/ 0 h 20"/>
              <a:gd name="T38" fmla="*/ 12 w 13"/>
              <a:gd name="T39" fmla="*/ 0 h 20"/>
              <a:gd name="T40" fmla="*/ 12 w 13"/>
              <a:gd name="T41" fmla="*/ 5 h 20"/>
              <a:gd name="T42" fmla="*/ 11 w 13"/>
              <a:gd name="T43" fmla="*/ 4 h 20"/>
              <a:gd name="T44" fmla="*/ 10 w 13"/>
              <a:gd name="T45" fmla="*/ 4 h 20"/>
              <a:gd name="T46" fmla="*/ 9 w 13"/>
              <a:gd name="T47" fmla="*/ 3 h 20"/>
              <a:gd name="T48" fmla="*/ 8 w 13"/>
              <a:gd name="T49" fmla="*/ 3 h 20"/>
              <a:gd name="T50" fmla="*/ 6 w 13"/>
              <a:gd name="T51" fmla="*/ 3 h 20"/>
              <a:gd name="T52" fmla="*/ 5 w 13"/>
              <a:gd name="T53" fmla="*/ 4 h 20"/>
              <a:gd name="T54" fmla="*/ 4 w 13"/>
              <a:gd name="T55" fmla="*/ 4 h 20"/>
              <a:gd name="T56" fmla="*/ 4 w 13"/>
              <a:gd name="T57" fmla="*/ 5 h 20"/>
              <a:gd name="T58" fmla="*/ 5 w 13"/>
              <a:gd name="T59" fmla="*/ 6 h 20"/>
              <a:gd name="T60" fmla="*/ 5 w 13"/>
              <a:gd name="T61" fmla="*/ 7 h 20"/>
              <a:gd name="T62" fmla="*/ 6 w 13"/>
              <a:gd name="T63" fmla="*/ 8 h 20"/>
              <a:gd name="T64" fmla="*/ 8 w 13"/>
              <a:gd name="T65" fmla="*/ 8 h 20"/>
              <a:gd name="T66" fmla="*/ 10 w 13"/>
              <a:gd name="T67" fmla="*/ 9 h 20"/>
              <a:gd name="T68" fmla="*/ 12 w 13"/>
              <a:gd name="T69" fmla="*/ 11 h 20"/>
              <a:gd name="T70" fmla="*/ 13 w 13"/>
              <a:gd name="T71" fmla="*/ 12 h 20"/>
              <a:gd name="T72" fmla="*/ 13 w 13"/>
              <a:gd name="T73" fmla="*/ 14 h 20"/>
              <a:gd name="T74" fmla="*/ 13 w 13"/>
              <a:gd name="T75" fmla="*/ 17 h 20"/>
              <a:gd name="T76" fmla="*/ 11 w 13"/>
              <a:gd name="T77" fmla="*/ 19 h 20"/>
              <a:gd name="T78" fmla="*/ 8 w 13"/>
              <a:gd name="T79" fmla="*/ 20 h 20"/>
              <a:gd name="T80" fmla="*/ 5 w 13"/>
              <a:gd name="T81" fmla="*/ 20 h 20"/>
              <a:gd name="T82" fmla="*/ 2 w 13"/>
              <a:gd name="T83" fmla="*/ 20 h 20"/>
              <a:gd name="T84" fmla="*/ 0 w 13"/>
              <a:gd name="T8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20">
                <a:moveTo>
                  <a:pt x="0" y="19"/>
                </a:moveTo>
                <a:cubicBezTo>
                  <a:pt x="0" y="15"/>
                  <a:pt x="0" y="15"/>
                  <a:pt x="0" y="15"/>
                </a:cubicBezTo>
                <a:cubicBezTo>
                  <a:pt x="0" y="15"/>
                  <a:pt x="1" y="16"/>
                  <a:pt x="2" y="16"/>
                </a:cubicBezTo>
                <a:cubicBezTo>
                  <a:pt x="3" y="17"/>
                  <a:pt x="4" y="17"/>
                  <a:pt x="5" y="17"/>
                </a:cubicBezTo>
                <a:cubicBezTo>
                  <a:pt x="6" y="17"/>
                  <a:pt x="6" y="17"/>
                  <a:pt x="7" y="17"/>
                </a:cubicBezTo>
                <a:cubicBezTo>
                  <a:pt x="7" y="16"/>
                  <a:pt x="7" y="16"/>
                  <a:pt x="8" y="16"/>
                </a:cubicBezTo>
                <a:cubicBezTo>
                  <a:pt x="8" y="16"/>
                  <a:pt x="8" y="16"/>
                  <a:pt x="8" y="16"/>
                </a:cubicBezTo>
                <a:cubicBezTo>
                  <a:pt x="8" y="15"/>
                  <a:pt x="8" y="15"/>
                  <a:pt x="8" y="15"/>
                </a:cubicBezTo>
                <a:cubicBezTo>
                  <a:pt x="8" y="14"/>
                  <a:pt x="8" y="14"/>
                  <a:pt x="8" y="14"/>
                </a:cubicBezTo>
                <a:cubicBezTo>
                  <a:pt x="8" y="13"/>
                  <a:pt x="8" y="13"/>
                  <a:pt x="7" y="13"/>
                </a:cubicBezTo>
                <a:cubicBezTo>
                  <a:pt x="7" y="13"/>
                  <a:pt x="6" y="12"/>
                  <a:pt x="6" y="12"/>
                </a:cubicBezTo>
                <a:cubicBezTo>
                  <a:pt x="5" y="12"/>
                  <a:pt x="5" y="12"/>
                  <a:pt x="4" y="11"/>
                </a:cubicBezTo>
                <a:cubicBezTo>
                  <a:pt x="3" y="11"/>
                  <a:pt x="1" y="10"/>
                  <a:pt x="1" y="9"/>
                </a:cubicBezTo>
                <a:cubicBezTo>
                  <a:pt x="0" y="8"/>
                  <a:pt x="0" y="7"/>
                  <a:pt x="0" y="6"/>
                </a:cubicBezTo>
                <a:cubicBezTo>
                  <a:pt x="0" y="5"/>
                  <a:pt x="0" y="4"/>
                  <a:pt x="0" y="3"/>
                </a:cubicBezTo>
                <a:cubicBezTo>
                  <a:pt x="1" y="2"/>
                  <a:pt x="1" y="2"/>
                  <a:pt x="2" y="1"/>
                </a:cubicBezTo>
                <a:cubicBezTo>
                  <a:pt x="3" y="1"/>
                  <a:pt x="3" y="0"/>
                  <a:pt x="4" y="0"/>
                </a:cubicBezTo>
                <a:cubicBezTo>
                  <a:pt x="5" y="0"/>
                  <a:pt x="6" y="0"/>
                  <a:pt x="7" y="0"/>
                </a:cubicBezTo>
                <a:cubicBezTo>
                  <a:pt x="8" y="0"/>
                  <a:pt x="9" y="0"/>
                  <a:pt x="10" y="0"/>
                </a:cubicBezTo>
                <a:cubicBezTo>
                  <a:pt x="11" y="0"/>
                  <a:pt x="12" y="0"/>
                  <a:pt x="12" y="0"/>
                </a:cubicBezTo>
                <a:cubicBezTo>
                  <a:pt x="12" y="5"/>
                  <a:pt x="12" y="5"/>
                  <a:pt x="12" y="5"/>
                </a:cubicBezTo>
                <a:cubicBezTo>
                  <a:pt x="12" y="4"/>
                  <a:pt x="12" y="4"/>
                  <a:pt x="11" y="4"/>
                </a:cubicBezTo>
                <a:cubicBezTo>
                  <a:pt x="11" y="4"/>
                  <a:pt x="10" y="4"/>
                  <a:pt x="10" y="4"/>
                </a:cubicBezTo>
                <a:cubicBezTo>
                  <a:pt x="10" y="3"/>
                  <a:pt x="9" y="3"/>
                  <a:pt x="9" y="3"/>
                </a:cubicBezTo>
                <a:cubicBezTo>
                  <a:pt x="8" y="3"/>
                  <a:pt x="8" y="3"/>
                  <a:pt x="8" y="3"/>
                </a:cubicBezTo>
                <a:cubicBezTo>
                  <a:pt x="7" y="3"/>
                  <a:pt x="7" y="3"/>
                  <a:pt x="6" y="3"/>
                </a:cubicBezTo>
                <a:cubicBezTo>
                  <a:pt x="6" y="3"/>
                  <a:pt x="5" y="4"/>
                  <a:pt x="5" y="4"/>
                </a:cubicBezTo>
                <a:cubicBezTo>
                  <a:pt x="5" y="4"/>
                  <a:pt x="5" y="4"/>
                  <a:pt x="4" y="4"/>
                </a:cubicBezTo>
                <a:cubicBezTo>
                  <a:pt x="4" y="5"/>
                  <a:pt x="4" y="5"/>
                  <a:pt x="4" y="5"/>
                </a:cubicBezTo>
                <a:cubicBezTo>
                  <a:pt x="4" y="6"/>
                  <a:pt x="4" y="6"/>
                  <a:pt x="5" y="6"/>
                </a:cubicBezTo>
                <a:cubicBezTo>
                  <a:pt x="5" y="6"/>
                  <a:pt x="5" y="7"/>
                  <a:pt x="5" y="7"/>
                </a:cubicBezTo>
                <a:cubicBezTo>
                  <a:pt x="6" y="7"/>
                  <a:pt x="6" y="7"/>
                  <a:pt x="6" y="8"/>
                </a:cubicBezTo>
                <a:cubicBezTo>
                  <a:pt x="7" y="8"/>
                  <a:pt x="7" y="8"/>
                  <a:pt x="8" y="8"/>
                </a:cubicBezTo>
                <a:cubicBezTo>
                  <a:pt x="9" y="9"/>
                  <a:pt x="10" y="9"/>
                  <a:pt x="10" y="9"/>
                </a:cubicBezTo>
                <a:cubicBezTo>
                  <a:pt x="11" y="10"/>
                  <a:pt x="11" y="10"/>
                  <a:pt x="12" y="11"/>
                </a:cubicBezTo>
                <a:cubicBezTo>
                  <a:pt x="12" y="11"/>
                  <a:pt x="13" y="12"/>
                  <a:pt x="13" y="12"/>
                </a:cubicBezTo>
                <a:cubicBezTo>
                  <a:pt x="13" y="13"/>
                  <a:pt x="13" y="14"/>
                  <a:pt x="13" y="14"/>
                </a:cubicBezTo>
                <a:cubicBezTo>
                  <a:pt x="13" y="15"/>
                  <a:pt x="13" y="16"/>
                  <a:pt x="13" y="17"/>
                </a:cubicBezTo>
                <a:cubicBezTo>
                  <a:pt x="12" y="18"/>
                  <a:pt x="12" y="19"/>
                  <a:pt x="11" y="19"/>
                </a:cubicBezTo>
                <a:cubicBezTo>
                  <a:pt x="10" y="19"/>
                  <a:pt x="9" y="20"/>
                  <a:pt x="8" y="20"/>
                </a:cubicBezTo>
                <a:cubicBezTo>
                  <a:pt x="7" y="20"/>
                  <a:pt x="6" y="20"/>
                  <a:pt x="5" y="20"/>
                </a:cubicBezTo>
                <a:cubicBezTo>
                  <a:pt x="4" y="20"/>
                  <a:pt x="3" y="20"/>
                  <a:pt x="2" y="20"/>
                </a:cubicBezTo>
                <a:cubicBezTo>
                  <a:pt x="1" y="20"/>
                  <a:pt x="0" y="20"/>
                  <a:pt x="0" y="1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6" name="Freeform 44"/>
          <p:cNvSpPr>
            <a:spLocks noEditPoints="1"/>
          </p:cNvSpPr>
          <p:nvPr userDrawn="1"/>
        </p:nvSpPr>
        <p:spPr bwMode="auto">
          <a:xfrm>
            <a:off x="8427693" y="3828649"/>
            <a:ext cx="40590" cy="40590"/>
          </a:xfrm>
          <a:custGeom>
            <a:avLst/>
            <a:gdLst>
              <a:gd name="T0" fmla="*/ 20 w 20"/>
              <a:gd name="T1" fmla="*/ 20 h 20"/>
              <a:gd name="T2" fmla="*/ 15 w 20"/>
              <a:gd name="T3" fmla="*/ 20 h 20"/>
              <a:gd name="T4" fmla="*/ 14 w 20"/>
              <a:gd name="T5" fmla="*/ 16 h 20"/>
              <a:gd name="T6" fmla="*/ 7 w 20"/>
              <a:gd name="T7" fmla="*/ 16 h 20"/>
              <a:gd name="T8" fmla="*/ 5 w 20"/>
              <a:gd name="T9" fmla="*/ 20 h 20"/>
              <a:gd name="T10" fmla="*/ 0 w 20"/>
              <a:gd name="T11" fmla="*/ 20 h 20"/>
              <a:gd name="T12" fmla="*/ 8 w 20"/>
              <a:gd name="T13" fmla="*/ 0 h 20"/>
              <a:gd name="T14" fmla="*/ 13 w 20"/>
              <a:gd name="T15" fmla="*/ 0 h 20"/>
              <a:gd name="T16" fmla="*/ 20 w 20"/>
              <a:gd name="T17" fmla="*/ 20 h 20"/>
              <a:gd name="T18" fmla="*/ 13 w 20"/>
              <a:gd name="T19" fmla="*/ 12 h 20"/>
              <a:gd name="T20" fmla="*/ 11 w 20"/>
              <a:gd name="T21" fmla="*/ 5 h 20"/>
              <a:gd name="T22" fmla="*/ 10 w 20"/>
              <a:gd name="T23" fmla="*/ 4 h 20"/>
              <a:gd name="T24" fmla="*/ 10 w 20"/>
              <a:gd name="T25" fmla="*/ 4 h 20"/>
              <a:gd name="T26" fmla="*/ 10 w 20"/>
              <a:gd name="T27" fmla="*/ 5 h 20"/>
              <a:gd name="T28" fmla="*/ 8 w 20"/>
              <a:gd name="T29" fmla="*/ 12 h 20"/>
              <a:gd name="T30" fmla="*/ 13 w 20"/>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20" y="20"/>
                </a:moveTo>
                <a:cubicBezTo>
                  <a:pt x="15" y="20"/>
                  <a:pt x="15" y="20"/>
                  <a:pt x="15" y="20"/>
                </a:cubicBezTo>
                <a:cubicBezTo>
                  <a:pt x="14" y="16"/>
                  <a:pt x="14" y="16"/>
                  <a:pt x="14" y="16"/>
                </a:cubicBezTo>
                <a:cubicBezTo>
                  <a:pt x="7" y="16"/>
                  <a:pt x="7" y="16"/>
                  <a:pt x="7" y="16"/>
                </a:cubicBezTo>
                <a:cubicBezTo>
                  <a:pt x="5" y="20"/>
                  <a:pt x="5" y="20"/>
                  <a:pt x="5" y="20"/>
                </a:cubicBezTo>
                <a:cubicBezTo>
                  <a:pt x="0" y="20"/>
                  <a:pt x="0" y="20"/>
                  <a:pt x="0" y="20"/>
                </a:cubicBezTo>
                <a:cubicBezTo>
                  <a:pt x="8" y="0"/>
                  <a:pt x="8" y="0"/>
                  <a:pt x="8" y="0"/>
                </a:cubicBezTo>
                <a:cubicBezTo>
                  <a:pt x="13" y="0"/>
                  <a:pt x="13" y="0"/>
                  <a:pt x="13" y="0"/>
                </a:cubicBezTo>
                <a:lnTo>
                  <a:pt x="20" y="20"/>
                </a:lnTo>
                <a:close/>
                <a:moveTo>
                  <a:pt x="13" y="12"/>
                </a:moveTo>
                <a:cubicBezTo>
                  <a:pt x="11" y="5"/>
                  <a:pt x="11" y="5"/>
                  <a:pt x="11" y="5"/>
                </a:cubicBezTo>
                <a:cubicBezTo>
                  <a:pt x="10" y="5"/>
                  <a:pt x="10" y="4"/>
                  <a:pt x="10" y="4"/>
                </a:cubicBezTo>
                <a:cubicBezTo>
                  <a:pt x="10" y="4"/>
                  <a:pt x="10" y="4"/>
                  <a:pt x="10" y="4"/>
                </a:cubicBezTo>
                <a:cubicBezTo>
                  <a:pt x="10" y="4"/>
                  <a:pt x="10" y="5"/>
                  <a:pt x="10" y="5"/>
                </a:cubicBezTo>
                <a:cubicBezTo>
                  <a:pt x="8" y="12"/>
                  <a:pt x="8" y="12"/>
                  <a:pt x="8" y="12"/>
                </a:cubicBezTo>
                <a:lnTo>
                  <a:pt x="13" y="12"/>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7" name="Freeform 45"/>
          <p:cNvSpPr>
            <a:spLocks/>
          </p:cNvSpPr>
          <p:nvPr userDrawn="1"/>
        </p:nvSpPr>
        <p:spPr bwMode="auto">
          <a:xfrm>
            <a:off x="8476400" y="3828649"/>
            <a:ext cx="24354" cy="40590"/>
          </a:xfrm>
          <a:custGeom>
            <a:avLst/>
            <a:gdLst>
              <a:gd name="T0" fmla="*/ 6 w 6"/>
              <a:gd name="T1" fmla="*/ 10 h 10"/>
              <a:gd name="T2" fmla="*/ 0 w 6"/>
              <a:gd name="T3" fmla="*/ 10 h 10"/>
              <a:gd name="T4" fmla="*/ 0 w 6"/>
              <a:gd name="T5" fmla="*/ 0 h 10"/>
              <a:gd name="T6" fmla="*/ 2 w 6"/>
              <a:gd name="T7" fmla="*/ 0 h 10"/>
              <a:gd name="T8" fmla="*/ 2 w 6"/>
              <a:gd name="T9" fmla="*/ 8 h 10"/>
              <a:gd name="T10" fmla="*/ 6 w 6"/>
              <a:gd name="T11" fmla="*/ 8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2" y="0"/>
                </a:lnTo>
                <a:lnTo>
                  <a:pt x="2"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8" name="Freeform 46"/>
          <p:cNvSpPr>
            <a:spLocks/>
          </p:cNvSpPr>
          <p:nvPr userDrawn="1"/>
        </p:nvSpPr>
        <p:spPr bwMode="auto">
          <a:xfrm>
            <a:off x="8504812" y="3828649"/>
            <a:ext cx="24354" cy="40590"/>
          </a:xfrm>
          <a:custGeom>
            <a:avLst/>
            <a:gdLst>
              <a:gd name="T0" fmla="*/ 6 w 6"/>
              <a:gd name="T1" fmla="*/ 10 h 10"/>
              <a:gd name="T2" fmla="*/ 0 w 6"/>
              <a:gd name="T3" fmla="*/ 10 h 10"/>
              <a:gd name="T4" fmla="*/ 0 w 6"/>
              <a:gd name="T5" fmla="*/ 0 h 10"/>
              <a:gd name="T6" fmla="*/ 6 w 6"/>
              <a:gd name="T7" fmla="*/ 0 h 10"/>
              <a:gd name="T8" fmla="*/ 6 w 6"/>
              <a:gd name="T9" fmla="*/ 2 h 10"/>
              <a:gd name="T10" fmla="*/ 3 w 6"/>
              <a:gd name="T11" fmla="*/ 2 h 10"/>
              <a:gd name="T12" fmla="*/ 3 w 6"/>
              <a:gd name="T13" fmla="*/ 4 h 10"/>
              <a:gd name="T14" fmla="*/ 6 w 6"/>
              <a:gd name="T15" fmla="*/ 4 h 10"/>
              <a:gd name="T16" fmla="*/ 6 w 6"/>
              <a:gd name="T17" fmla="*/ 6 h 10"/>
              <a:gd name="T18" fmla="*/ 3 w 6"/>
              <a:gd name="T19" fmla="*/ 6 h 10"/>
              <a:gd name="T20" fmla="*/ 3 w 6"/>
              <a:gd name="T21" fmla="*/ 8 h 10"/>
              <a:gd name="T22" fmla="*/ 6 w 6"/>
              <a:gd name="T23" fmla="*/ 8 h 10"/>
              <a:gd name="T24" fmla="*/ 6 w 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10"/>
                </a:moveTo>
                <a:lnTo>
                  <a:pt x="0" y="10"/>
                </a:lnTo>
                <a:lnTo>
                  <a:pt x="0" y="0"/>
                </a:lnTo>
                <a:lnTo>
                  <a:pt x="6" y="0"/>
                </a:lnTo>
                <a:lnTo>
                  <a:pt x="6" y="2"/>
                </a:lnTo>
                <a:lnTo>
                  <a:pt x="3" y="2"/>
                </a:lnTo>
                <a:lnTo>
                  <a:pt x="3" y="4"/>
                </a:lnTo>
                <a:lnTo>
                  <a:pt x="6" y="4"/>
                </a:lnTo>
                <a:lnTo>
                  <a:pt x="6" y="6"/>
                </a:lnTo>
                <a:lnTo>
                  <a:pt x="3" y="6"/>
                </a:lnTo>
                <a:lnTo>
                  <a:pt x="3" y="8"/>
                </a:lnTo>
                <a:lnTo>
                  <a:pt x="6" y="8"/>
                </a:lnTo>
                <a:lnTo>
                  <a:pt x="6" y="1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79" name="Freeform 47"/>
          <p:cNvSpPr>
            <a:spLocks noEditPoints="1"/>
          </p:cNvSpPr>
          <p:nvPr userDrawn="1"/>
        </p:nvSpPr>
        <p:spPr bwMode="auto">
          <a:xfrm>
            <a:off x="6970519" y="2765196"/>
            <a:ext cx="442430" cy="381544"/>
          </a:xfrm>
          <a:custGeom>
            <a:avLst/>
            <a:gdLst>
              <a:gd name="T0" fmla="*/ 108 w 216"/>
              <a:gd name="T1" fmla="*/ 0 h 188"/>
              <a:gd name="T2" fmla="*/ 0 w 216"/>
              <a:gd name="T3" fmla="*/ 85 h 188"/>
              <a:gd name="T4" fmla="*/ 28 w 216"/>
              <a:gd name="T5" fmla="*/ 143 h 188"/>
              <a:gd name="T6" fmla="*/ 14 w 216"/>
              <a:gd name="T7" fmla="*/ 188 h 188"/>
              <a:gd name="T8" fmla="*/ 68 w 216"/>
              <a:gd name="T9" fmla="*/ 164 h 188"/>
              <a:gd name="T10" fmla="*/ 108 w 216"/>
              <a:gd name="T11" fmla="*/ 170 h 188"/>
              <a:gd name="T12" fmla="*/ 216 w 216"/>
              <a:gd name="T13" fmla="*/ 85 h 188"/>
              <a:gd name="T14" fmla="*/ 108 w 216"/>
              <a:gd name="T15" fmla="*/ 0 h 188"/>
              <a:gd name="T16" fmla="*/ 108 w 216"/>
              <a:gd name="T17" fmla="*/ 0 h 188"/>
              <a:gd name="T18" fmla="*/ 108 w 2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88">
                <a:moveTo>
                  <a:pt x="108" y="0"/>
                </a:moveTo>
                <a:cubicBezTo>
                  <a:pt x="48" y="0"/>
                  <a:pt x="0" y="38"/>
                  <a:pt x="0" y="85"/>
                </a:cubicBezTo>
                <a:cubicBezTo>
                  <a:pt x="0" y="107"/>
                  <a:pt x="11" y="128"/>
                  <a:pt x="28" y="143"/>
                </a:cubicBezTo>
                <a:cubicBezTo>
                  <a:pt x="28" y="158"/>
                  <a:pt x="25" y="177"/>
                  <a:pt x="14" y="188"/>
                </a:cubicBezTo>
                <a:cubicBezTo>
                  <a:pt x="35" y="188"/>
                  <a:pt x="56" y="174"/>
                  <a:pt x="68" y="164"/>
                </a:cubicBezTo>
                <a:cubicBezTo>
                  <a:pt x="80" y="168"/>
                  <a:pt x="94" y="170"/>
                  <a:pt x="108" y="170"/>
                </a:cubicBezTo>
                <a:cubicBezTo>
                  <a:pt x="168" y="170"/>
                  <a:pt x="216" y="132"/>
                  <a:pt x="216" y="85"/>
                </a:cubicBezTo>
                <a:cubicBezTo>
                  <a:pt x="216"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0" name="Freeform 48"/>
          <p:cNvSpPr>
            <a:spLocks noEditPoints="1"/>
          </p:cNvSpPr>
          <p:nvPr userDrawn="1"/>
        </p:nvSpPr>
        <p:spPr bwMode="auto">
          <a:xfrm>
            <a:off x="7835082" y="2765196"/>
            <a:ext cx="446487" cy="381544"/>
          </a:xfrm>
          <a:custGeom>
            <a:avLst/>
            <a:gdLst>
              <a:gd name="T0" fmla="*/ 108 w 217"/>
              <a:gd name="T1" fmla="*/ 0 h 188"/>
              <a:gd name="T2" fmla="*/ 0 w 217"/>
              <a:gd name="T3" fmla="*/ 85 h 188"/>
              <a:gd name="T4" fmla="*/ 108 w 217"/>
              <a:gd name="T5" fmla="*/ 170 h 188"/>
              <a:gd name="T6" fmla="*/ 148 w 217"/>
              <a:gd name="T7" fmla="*/ 164 h 188"/>
              <a:gd name="T8" fmla="*/ 202 w 217"/>
              <a:gd name="T9" fmla="*/ 188 h 188"/>
              <a:gd name="T10" fmla="*/ 188 w 217"/>
              <a:gd name="T11" fmla="*/ 143 h 188"/>
              <a:gd name="T12" fmla="*/ 217 w 217"/>
              <a:gd name="T13" fmla="*/ 85 h 188"/>
              <a:gd name="T14" fmla="*/ 108 w 217"/>
              <a:gd name="T15" fmla="*/ 0 h 188"/>
              <a:gd name="T16" fmla="*/ 108 w 217"/>
              <a:gd name="T17" fmla="*/ 0 h 188"/>
              <a:gd name="T18" fmla="*/ 108 w 217"/>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8">
                <a:moveTo>
                  <a:pt x="108" y="0"/>
                </a:moveTo>
                <a:cubicBezTo>
                  <a:pt x="49" y="0"/>
                  <a:pt x="0" y="38"/>
                  <a:pt x="0" y="85"/>
                </a:cubicBezTo>
                <a:cubicBezTo>
                  <a:pt x="0" y="132"/>
                  <a:pt x="49" y="170"/>
                  <a:pt x="108" y="170"/>
                </a:cubicBezTo>
                <a:cubicBezTo>
                  <a:pt x="122" y="170"/>
                  <a:pt x="136" y="168"/>
                  <a:pt x="148" y="164"/>
                </a:cubicBezTo>
                <a:cubicBezTo>
                  <a:pt x="161" y="174"/>
                  <a:pt x="182" y="188"/>
                  <a:pt x="202" y="188"/>
                </a:cubicBezTo>
                <a:cubicBezTo>
                  <a:pt x="192" y="177"/>
                  <a:pt x="189" y="158"/>
                  <a:pt x="188" y="143"/>
                </a:cubicBezTo>
                <a:cubicBezTo>
                  <a:pt x="206" y="128"/>
                  <a:pt x="217" y="107"/>
                  <a:pt x="217" y="85"/>
                </a:cubicBezTo>
                <a:cubicBezTo>
                  <a:pt x="217" y="38"/>
                  <a:pt x="168" y="0"/>
                  <a:pt x="108" y="0"/>
                </a:cubicBezTo>
                <a:close/>
                <a:moveTo>
                  <a:pt x="108" y="0"/>
                </a:moveTo>
                <a:cubicBezTo>
                  <a:pt x="108" y="0"/>
                  <a:pt x="108" y="0"/>
                  <a:pt x="10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1" name="Freeform 49"/>
          <p:cNvSpPr>
            <a:spLocks/>
          </p:cNvSpPr>
          <p:nvPr userDrawn="1"/>
        </p:nvSpPr>
        <p:spPr bwMode="auto">
          <a:xfrm>
            <a:off x="7084170" y="2850436"/>
            <a:ext cx="174537" cy="178595"/>
          </a:xfrm>
          <a:custGeom>
            <a:avLst/>
            <a:gdLst>
              <a:gd name="T0" fmla="*/ 86 w 86"/>
              <a:gd name="T1" fmla="*/ 31 h 88"/>
              <a:gd name="T2" fmla="*/ 65 w 86"/>
              <a:gd name="T3" fmla="*/ 83 h 88"/>
              <a:gd name="T4" fmla="*/ 61 w 86"/>
              <a:gd name="T5" fmla="*/ 87 h 88"/>
              <a:gd name="T6" fmla="*/ 55 w 86"/>
              <a:gd name="T7" fmla="*/ 87 h 88"/>
              <a:gd name="T8" fmla="*/ 49 w 86"/>
              <a:gd name="T9" fmla="*/ 85 h 88"/>
              <a:gd name="T10" fmla="*/ 45 w 86"/>
              <a:gd name="T11" fmla="*/ 81 h 88"/>
              <a:gd name="T12" fmla="*/ 45 w 86"/>
              <a:gd name="T13" fmla="*/ 75 h 88"/>
              <a:gd name="T14" fmla="*/ 54 w 86"/>
              <a:gd name="T15" fmla="*/ 52 h 88"/>
              <a:gd name="T16" fmla="*/ 15 w 86"/>
              <a:gd name="T17" fmla="*/ 69 h 88"/>
              <a:gd name="T18" fmla="*/ 5 w 86"/>
              <a:gd name="T19" fmla="*/ 64 h 88"/>
              <a:gd name="T20" fmla="*/ 2 w 86"/>
              <a:gd name="T21" fmla="*/ 57 h 88"/>
              <a:gd name="T22" fmla="*/ 5 w 86"/>
              <a:gd name="T23" fmla="*/ 47 h 88"/>
              <a:gd name="T24" fmla="*/ 45 w 86"/>
              <a:gd name="T25" fmla="*/ 30 h 88"/>
              <a:gd name="T26" fmla="*/ 21 w 86"/>
              <a:gd name="T27" fmla="*/ 21 h 88"/>
              <a:gd name="T28" fmla="*/ 17 w 86"/>
              <a:gd name="T29" fmla="*/ 17 h 88"/>
              <a:gd name="T30" fmla="*/ 17 w 86"/>
              <a:gd name="T31" fmla="*/ 11 h 88"/>
              <a:gd name="T32" fmla="*/ 19 w 86"/>
              <a:gd name="T33" fmla="*/ 5 h 88"/>
              <a:gd name="T34" fmla="*/ 23 w 86"/>
              <a:gd name="T35" fmla="*/ 1 h 88"/>
              <a:gd name="T36" fmla="*/ 29 w 86"/>
              <a:gd name="T37" fmla="*/ 1 h 88"/>
              <a:gd name="T38" fmla="*/ 81 w 86"/>
              <a:gd name="T39" fmla="*/ 21 h 88"/>
              <a:gd name="T40" fmla="*/ 85 w 86"/>
              <a:gd name="T41" fmla="*/ 25 h 88"/>
              <a:gd name="T42" fmla="*/ 86 w 86"/>
              <a:gd name="T4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6" y="31"/>
                </a:moveTo>
                <a:cubicBezTo>
                  <a:pt x="65" y="83"/>
                  <a:pt x="65" y="83"/>
                  <a:pt x="65" y="83"/>
                </a:cubicBezTo>
                <a:cubicBezTo>
                  <a:pt x="64" y="85"/>
                  <a:pt x="63" y="87"/>
                  <a:pt x="61" y="87"/>
                </a:cubicBezTo>
                <a:cubicBezTo>
                  <a:pt x="59" y="88"/>
                  <a:pt x="57" y="88"/>
                  <a:pt x="55" y="87"/>
                </a:cubicBezTo>
                <a:cubicBezTo>
                  <a:pt x="49" y="85"/>
                  <a:pt x="49" y="85"/>
                  <a:pt x="49" y="85"/>
                </a:cubicBezTo>
                <a:cubicBezTo>
                  <a:pt x="47" y="84"/>
                  <a:pt x="45" y="83"/>
                  <a:pt x="45" y="81"/>
                </a:cubicBezTo>
                <a:cubicBezTo>
                  <a:pt x="44" y="79"/>
                  <a:pt x="44" y="77"/>
                  <a:pt x="45" y="75"/>
                </a:cubicBezTo>
                <a:cubicBezTo>
                  <a:pt x="54" y="52"/>
                  <a:pt x="54" y="52"/>
                  <a:pt x="54" y="52"/>
                </a:cubicBezTo>
                <a:cubicBezTo>
                  <a:pt x="15" y="69"/>
                  <a:pt x="15" y="69"/>
                  <a:pt x="15" y="69"/>
                </a:cubicBezTo>
                <a:cubicBezTo>
                  <a:pt x="11" y="70"/>
                  <a:pt x="7" y="68"/>
                  <a:pt x="5" y="64"/>
                </a:cubicBezTo>
                <a:cubicBezTo>
                  <a:pt x="2" y="57"/>
                  <a:pt x="2" y="57"/>
                  <a:pt x="2" y="57"/>
                </a:cubicBezTo>
                <a:cubicBezTo>
                  <a:pt x="0" y="53"/>
                  <a:pt x="1" y="49"/>
                  <a:pt x="5" y="47"/>
                </a:cubicBezTo>
                <a:cubicBezTo>
                  <a:pt x="45" y="30"/>
                  <a:pt x="45" y="30"/>
                  <a:pt x="45" y="30"/>
                </a:cubicBezTo>
                <a:cubicBezTo>
                  <a:pt x="21" y="21"/>
                  <a:pt x="21" y="21"/>
                  <a:pt x="21" y="21"/>
                </a:cubicBezTo>
                <a:cubicBezTo>
                  <a:pt x="19" y="20"/>
                  <a:pt x="18" y="19"/>
                  <a:pt x="17" y="17"/>
                </a:cubicBezTo>
                <a:cubicBezTo>
                  <a:pt x="16" y="15"/>
                  <a:pt x="16" y="13"/>
                  <a:pt x="17" y="11"/>
                </a:cubicBezTo>
                <a:cubicBezTo>
                  <a:pt x="19" y="5"/>
                  <a:pt x="19" y="5"/>
                  <a:pt x="19" y="5"/>
                </a:cubicBezTo>
                <a:cubicBezTo>
                  <a:pt x="20" y="3"/>
                  <a:pt x="21" y="2"/>
                  <a:pt x="23" y="1"/>
                </a:cubicBezTo>
                <a:cubicBezTo>
                  <a:pt x="25" y="0"/>
                  <a:pt x="27" y="0"/>
                  <a:pt x="29" y="1"/>
                </a:cubicBezTo>
                <a:cubicBezTo>
                  <a:pt x="81" y="21"/>
                  <a:pt x="81" y="21"/>
                  <a:pt x="81" y="21"/>
                </a:cubicBezTo>
                <a:cubicBezTo>
                  <a:pt x="83" y="22"/>
                  <a:pt x="85" y="23"/>
                  <a:pt x="85" y="25"/>
                </a:cubicBezTo>
                <a:cubicBezTo>
                  <a:pt x="86" y="27"/>
                  <a:pt x="86" y="29"/>
                  <a:pt x="86" y="31"/>
                </a:cubicBezTo>
                <a:close/>
              </a:path>
            </a:pathLst>
          </a:custGeom>
          <a:solidFill>
            <a:srgbClr val="EB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
        <p:nvSpPr>
          <p:cNvPr id="82" name="Freeform 50"/>
          <p:cNvSpPr>
            <a:spLocks/>
          </p:cNvSpPr>
          <p:nvPr userDrawn="1"/>
        </p:nvSpPr>
        <p:spPr bwMode="auto">
          <a:xfrm>
            <a:off x="7989323" y="2850436"/>
            <a:ext cx="174537" cy="178595"/>
          </a:xfrm>
          <a:custGeom>
            <a:avLst/>
            <a:gdLst>
              <a:gd name="T0" fmla="*/ 85 w 86"/>
              <a:gd name="T1" fmla="*/ 63 h 88"/>
              <a:gd name="T2" fmla="*/ 81 w 86"/>
              <a:gd name="T3" fmla="*/ 67 h 88"/>
              <a:gd name="T4" fmla="*/ 29 w 86"/>
              <a:gd name="T5" fmla="*/ 87 h 88"/>
              <a:gd name="T6" fmla="*/ 23 w 86"/>
              <a:gd name="T7" fmla="*/ 87 h 88"/>
              <a:gd name="T8" fmla="*/ 19 w 86"/>
              <a:gd name="T9" fmla="*/ 83 h 88"/>
              <a:gd name="T10" fmla="*/ 17 w 86"/>
              <a:gd name="T11" fmla="*/ 77 h 88"/>
              <a:gd name="T12" fmla="*/ 17 w 86"/>
              <a:gd name="T13" fmla="*/ 71 h 88"/>
              <a:gd name="T14" fmla="*/ 21 w 86"/>
              <a:gd name="T15" fmla="*/ 67 h 88"/>
              <a:gd name="T16" fmla="*/ 45 w 86"/>
              <a:gd name="T17" fmla="*/ 58 h 88"/>
              <a:gd name="T18" fmla="*/ 5 w 86"/>
              <a:gd name="T19" fmla="*/ 41 h 88"/>
              <a:gd name="T20" fmla="*/ 2 w 86"/>
              <a:gd name="T21" fmla="*/ 31 h 88"/>
              <a:gd name="T22" fmla="*/ 5 w 86"/>
              <a:gd name="T23" fmla="*/ 24 h 88"/>
              <a:gd name="T24" fmla="*/ 15 w 86"/>
              <a:gd name="T25" fmla="*/ 20 h 88"/>
              <a:gd name="T26" fmla="*/ 54 w 86"/>
              <a:gd name="T27" fmla="*/ 36 h 88"/>
              <a:gd name="T28" fmla="*/ 44 w 86"/>
              <a:gd name="T29" fmla="*/ 13 h 88"/>
              <a:gd name="T30" fmla="*/ 45 w 86"/>
              <a:gd name="T31" fmla="*/ 7 h 88"/>
              <a:gd name="T32" fmla="*/ 49 w 86"/>
              <a:gd name="T33" fmla="*/ 3 h 88"/>
              <a:gd name="T34" fmla="*/ 55 w 86"/>
              <a:gd name="T35" fmla="*/ 1 h 88"/>
              <a:gd name="T36" fmla="*/ 61 w 86"/>
              <a:gd name="T37" fmla="*/ 1 h 88"/>
              <a:gd name="T38" fmla="*/ 65 w 86"/>
              <a:gd name="T39" fmla="*/ 5 h 88"/>
              <a:gd name="T40" fmla="*/ 85 w 86"/>
              <a:gd name="T41" fmla="*/ 57 h 88"/>
              <a:gd name="T42" fmla="*/ 85 w 86"/>
              <a:gd name="T43"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88">
                <a:moveTo>
                  <a:pt x="85" y="63"/>
                </a:moveTo>
                <a:cubicBezTo>
                  <a:pt x="84" y="65"/>
                  <a:pt x="83" y="66"/>
                  <a:pt x="81" y="67"/>
                </a:cubicBezTo>
                <a:cubicBezTo>
                  <a:pt x="29" y="87"/>
                  <a:pt x="29" y="87"/>
                  <a:pt x="29" y="87"/>
                </a:cubicBezTo>
                <a:cubicBezTo>
                  <a:pt x="27" y="88"/>
                  <a:pt x="25" y="88"/>
                  <a:pt x="23" y="87"/>
                </a:cubicBezTo>
                <a:cubicBezTo>
                  <a:pt x="21" y="87"/>
                  <a:pt x="20" y="85"/>
                  <a:pt x="19" y="83"/>
                </a:cubicBezTo>
                <a:cubicBezTo>
                  <a:pt x="17" y="77"/>
                  <a:pt x="17" y="77"/>
                  <a:pt x="17" y="77"/>
                </a:cubicBezTo>
                <a:cubicBezTo>
                  <a:pt x="16" y="75"/>
                  <a:pt x="16" y="73"/>
                  <a:pt x="17" y="71"/>
                </a:cubicBezTo>
                <a:cubicBezTo>
                  <a:pt x="18" y="69"/>
                  <a:pt x="19" y="68"/>
                  <a:pt x="21" y="67"/>
                </a:cubicBezTo>
                <a:cubicBezTo>
                  <a:pt x="45" y="58"/>
                  <a:pt x="45" y="58"/>
                  <a:pt x="45" y="58"/>
                </a:cubicBezTo>
                <a:cubicBezTo>
                  <a:pt x="5" y="41"/>
                  <a:pt x="5" y="41"/>
                  <a:pt x="5" y="41"/>
                </a:cubicBezTo>
                <a:cubicBezTo>
                  <a:pt x="1" y="39"/>
                  <a:pt x="0" y="35"/>
                  <a:pt x="2" y="31"/>
                </a:cubicBezTo>
                <a:cubicBezTo>
                  <a:pt x="5" y="24"/>
                  <a:pt x="5" y="24"/>
                  <a:pt x="5" y="24"/>
                </a:cubicBezTo>
                <a:cubicBezTo>
                  <a:pt x="7" y="20"/>
                  <a:pt x="11" y="18"/>
                  <a:pt x="15" y="20"/>
                </a:cubicBezTo>
                <a:cubicBezTo>
                  <a:pt x="54" y="36"/>
                  <a:pt x="54" y="36"/>
                  <a:pt x="54" y="36"/>
                </a:cubicBezTo>
                <a:cubicBezTo>
                  <a:pt x="44" y="13"/>
                  <a:pt x="44" y="13"/>
                  <a:pt x="44" y="13"/>
                </a:cubicBezTo>
                <a:cubicBezTo>
                  <a:pt x="44" y="11"/>
                  <a:pt x="44" y="9"/>
                  <a:pt x="45" y="7"/>
                </a:cubicBezTo>
                <a:cubicBezTo>
                  <a:pt x="45" y="5"/>
                  <a:pt x="47" y="4"/>
                  <a:pt x="49" y="3"/>
                </a:cubicBezTo>
                <a:cubicBezTo>
                  <a:pt x="55" y="1"/>
                  <a:pt x="55" y="1"/>
                  <a:pt x="55" y="1"/>
                </a:cubicBezTo>
                <a:cubicBezTo>
                  <a:pt x="57" y="0"/>
                  <a:pt x="59" y="0"/>
                  <a:pt x="61" y="1"/>
                </a:cubicBezTo>
                <a:cubicBezTo>
                  <a:pt x="63" y="2"/>
                  <a:pt x="64" y="3"/>
                  <a:pt x="65" y="5"/>
                </a:cubicBezTo>
                <a:cubicBezTo>
                  <a:pt x="85" y="57"/>
                  <a:pt x="85" y="57"/>
                  <a:pt x="85" y="57"/>
                </a:cubicBezTo>
                <a:cubicBezTo>
                  <a:pt x="86" y="59"/>
                  <a:pt x="86" y="61"/>
                  <a:pt x="85" y="63"/>
                </a:cubicBezTo>
                <a:close/>
              </a:path>
            </a:pathLst>
          </a:custGeom>
          <a:solidFill>
            <a:srgbClr val="109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333333"/>
              </a:solidFill>
            </a:endParaRPr>
          </a:p>
        </p:txBody>
      </p:sp>
    </p:spTree>
    <p:extLst>
      <p:ext uri="{BB962C8B-B14F-4D97-AF65-F5344CB8AC3E}">
        <p14:creationId xmlns:p14="http://schemas.microsoft.com/office/powerpoint/2010/main" val="352106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3BC3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0403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81642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2734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dirty="0"/>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8184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Content">
    <p:spTree>
      <p:nvGrpSpPr>
        <p:cNvPr id="1" name=""/>
        <p:cNvGrpSpPr/>
        <p:nvPr/>
      </p:nvGrpSpPr>
      <p:grpSpPr>
        <a:xfrm>
          <a:off x="0" y="0"/>
          <a:ext cx="0" cy="0"/>
          <a:chOff x="0" y="0"/>
          <a:chExt cx="0" cy="0"/>
        </a:xfrm>
      </p:grpSpPr>
      <p:sp>
        <p:nvSpPr>
          <p:cNvPr id="2" name="Title 1"/>
          <p:cNvSpPr>
            <a:spLocks noGrp="1"/>
          </p:cNvSpPr>
          <p:nvPr>
            <p:ph type="title"/>
          </p:nvPr>
        </p:nvSpPr>
        <p:spPr>
          <a:xfrm>
            <a:off x="2411760" y="267494"/>
            <a:ext cx="640839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60045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1" name="Text Placeholder 3"/>
          <p:cNvSpPr>
            <a:spLocks noGrp="1"/>
          </p:cNvSpPr>
          <p:nvPr>
            <p:ph type="body" sz="quarter" idx="16"/>
          </p:nvPr>
        </p:nvSpPr>
        <p:spPr>
          <a:xfrm>
            <a:off x="323850" y="574708"/>
            <a:ext cx="6192366" cy="270000"/>
          </a:xfrm>
        </p:spPr>
        <p:txBody>
          <a:bodyPr>
            <a:noAutofit/>
          </a:bodyPr>
          <a:lstStyle>
            <a:lvl1pPr marL="0" indent="0">
              <a:lnSpc>
                <a:spcPct val="100000"/>
              </a:lnSpc>
              <a:buNone/>
              <a:defRPr sz="1200">
                <a:solidFill>
                  <a:schemeClr val="accent2"/>
                </a:solidFill>
              </a:defRPr>
            </a:lvl1pPr>
          </a:lstStyle>
          <a:p>
            <a:pPr lvl="0"/>
            <a:r>
              <a:rPr lang="en-US" dirty="0"/>
              <a:t>Click to edit Master text styles</a:t>
            </a:r>
          </a:p>
        </p:txBody>
      </p:sp>
      <p:sp>
        <p:nvSpPr>
          <p:cNvPr id="13"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76281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tx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tx1"/>
                </a:solidFill>
                <a:latin typeface="Segoe UI" charset="0"/>
                <a:ea typeface="Segoe UI" charset="0"/>
                <a:cs typeface="Segoe UI" charset="0"/>
              </a:defRPr>
            </a:lvl1pPr>
          </a:lstStyle>
          <a:p>
            <a:fld id="{63515CFE-468B-A645-8B8D-335FF48585A6}"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410" y="4804060"/>
            <a:ext cx="401533" cy="208034"/>
          </a:xfrm>
          <a:prstGeom prst="rect">
            <a:avLst/>
          </a:prstGeom>
        </p:spPr>
      </p:pic>
      <p:sp>
        <p:nvSpPr>
          <p:cNvPr id="10"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a:t>Click to edit Master text styles</a:t>
            </a:r>
          </a:p>
        </p:txBody>
      </p:sp>
      <p:sp>
        <p:nvSpPr>
          <p:cNvPr id="12" name="Text Placeholder 7"/>
          <p:cNvSpPr>
            <a:spLocks noGrp="1"/>
          </p:cNvSpPr>
          <p:nvPr>
            <p:ph type="body" sz="quarter" idx="17"/>
          </p:nvPr>
        </p:nvSpPr>
        <p:spPr>
          <a:xfrm>
            <a:off x="323850" y="4552815"/>
            <a:ext cx="8496300" cy="180000"/>
          </a:xfrm>
        </p:spPr>
        <p:txBody>
          <a:bodyPr>
            <a:noAutofit/>
          </a:bodyPr>
          <a:lstStyle>
            <a:lvl1pPr marL="0" indent="0">
              <a:buNone/>
              <a:defRPr sz="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865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92001" b="999"/>
          <a:stretch/>
        </p:blipFill>
        <p:spPr>
          <a:xfrm flipH="1">
            <a:off x="0" y="4732050"/>
            <a:ext cx="9144000" cy="360051"/>
          </a:xfrm>
          <a:prstGeom prst="rect">
            <a:avLst/>
          </a:prstGeom>
        </p:spPr>
      </p:pic>
      <p:sp>
        <p:nvSpPr>
          <p:cNvPr id="3" name="Rectangle 2"/>
          <p:cNvSpPr/>
          <p:nvPr userDrawn="1"/>
        </p:nvSpPr>
        <p:spPr>
          <a:xfrm>
            <a:off x="0" y="4732051"/>
            <a:ext cx="9144000" cy="360050"/>
          </a:xfrm>
          <a:prstGeom prst="rect">
            <a:avLst/>
          </a:prstGeom>
          <a:solidFill>
            <a:srgbClr val="6B9FC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850" y="267494"/>
            <a:ext cx="8496300" cy="283372"/>
          </a:xfrm>
        </p:spPr>
        <p:txBody>
          <a:bodyPr>
            <a:normAutofit/>
          </a:bodyPr>
          <a:lstStyle>
            <a:lvl1pPr>
              <a:defRPr sz="1800" b="1" i="0">
                <a:solidFill>
                  <a:schemeClr val="tx1"/>
                </a:solidFill>
                <a:latin typeface="Segoe UI Semibold" charset="0"/>
                <a:ea typeface="Segoe UI Semibold" charset="0"/>
                <a:cs typeface="Segoe UI Semibold"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827584" y="4803775"/>
            <a:ext cx="7272808" cy="215900"/>
          </a:xfrm>
        </p:spPr>
        <p:txBody>
          <a:bodyPr/>
          <a:lstStyle>
            <a:lvl1pPr algn="l">
              <a:defRPr sz="600">
                <a:solidFill>
                  <a:schemeClr val="bg1"/>
                </a:solidFill>
                <a:latin typeface="Segoe UI" charset="0"/>
                <a:ea typeface="Segoe UI" charset="0"/>
                <a:cs typeface="Segoe UI" charset="0"/>
              </a:defRPr>
            </a:lvl1pPr>
          </a:lstStyle>
          <a:p>
            <a:endParaRPr lang="en-GB" dirty="0"/>
          </a:p>
        </p:txBody>
      </p:sp>
      <p:sp>
        <p:nvSpPr>
          <p:cNvPr id="6" name="Slide Number Placeholder 5"/>
          <p:cNvSpPr>
            <a:spLocks noGrp="1"/>
          </p:cNvSpPr>
          <p:nvPr>
            <p:ph type="sldNum" sz="quarter" idx="12"/>
          </p:nvPr>
        </p:nvSpPr>
        <p:spPr>
          <a:xfrm>
            <a:off x="8172400" y="4803774"/>
            <a:ext cx="647749" cy="215901"/>
          </a:xfrm>
        </p:spPr>
        <p:txBody>
          <a:bodyPr/>
          <a:lstStyle>
            <a:lvl1pPr>
              <a:defRPr>
                <a:solidFill>
                  <a:schemeClr val="bg1"/>
                </a:solidFill>
                <a:latin typeface="Segoe UI" charset="0"/>
                <a:ea typeface="Segoe UI" charset="0"/>
                <a:cs typeface="Segoe UI" charset="0"/>
              </a:defRPr>
            </a:lvl1pPr>
          </a:lstStyle>
          <a:p>
            <a:fld id="{63515CFE-468B-A645-8B8D-335FF48585A6}" type="slidenum">
              <a:rPr lang="en-GB" smtClean="0"/>
              <a:pPr/>
              <a:t>‹#›</a:t>
            </a:fld>
            <a:endParaRPr lang="en-GB" dirty="0"/>
          </a:p>
        </p:txBody>
      </p:sp>
      <p:sp>
        <p:nvSpPr>
          <p:cNvPr id="12" name="Content Placeholder 11"/>
          <p:cNvSpPr>
            <a:spLocks noGrp="1"/>
          </p:cNvSpPr>
          <p:nvPr>
            <p:ph sz="quarter" idx="13"/>
          </p:nvPr>
        </p:nvSpPr>
        <p:spPr>
          <a:xfrm>
            <a:off x="323850" y="915566"/>
            <a:ext cx="8496299" cy="3744474"/>
          </a:xfrm>
        </p:spPr>
        <p:txBody>
          <a:bodyPr>
            <a:normAutofit/>
          </a:bodyPr>
          <a:lstStyle>
            <a:lvl1pPr marL="0" indent="0">
              <a:buNone/>
              <a:defRPr sz="1100">
                <a:solidFill>
                  <a:schemeClr val="tx1"/>
                </a:solidFill>
                <a:latin typeface="Segoe UI" charset="0"/>
                <a:ea typeface="Segoe UI" charset="0"/>
                <a:cs typeface="Segoe UI" charset="0"/>
              </a:defRPr>
            </a:lvl1pPr>
            <a:lvl2pPr marL="342892" indent="0">
              <a:buNone/>
              <a:defRPr sz="1100">
                <a:solidFill>
                  <a:schemeClr val="tx1"/>
                </a:solidFill>
                <a:latin typeface="Segoe UI" charset="0"/>
                <a:ea typeface="Segoe UI" charset="0"/>
                <a:cs typeface="Segoe UI" charset="0"/>
              </a:defRPr>
            </a:lvl2pPr>
            <a:lvl3pPr marL="685783" indent="0">
              <a:buNone/>
              <a:defRPr sz="1100">
                <a:solidFill>
                  <a:schemeClr val="tx1"/>
                </a:solidFill>
                <a:latin typeface="Segoe UI" charset="0"/>
                <a:ea typeface="Segoe UI" charset="0"/>
                <a:cs typeface="Segoe UI" charset="0"/>
              </a:defRPr>
            </a:lvl3pPr>
            <a:lvl4pPr marL="1028675" indent="0">
              <a:buNone/>
              <a:defRPr sz="1100">
                <a:solidFill>
                  <a:schemeClr val="tx1"/>
                </a:solidFill>
                <a:latin typeface="Segoe UI" charset="0"/>
                <a:ea typeface="Segoe UI" charset="0"/>
                <a:cs typeface="Segoe UI" charset="0"/>
              </a:defRPr>
            </a:lvl4pPr>
            <a:lvl5pPr marL="1371566" indent="0">
              <a:buNone/>
              <a:defRPr sz="1100">
                <a:solidFill>
                  <a:schemeClr val="tx1"/>
                </a:solidFill>
                <a:latin typeface="Segoe UI" charset="0"/>
                <a:ea typeface="Segoe UI" charset="0"/>
                <a:cs typeface="Segoe U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10" y="4803965"/>
            <a:ext cx="401533" cy="208129"/>
          </a:xfrm>
          <a:prstGeom prst="rect">
            <a:avLst/>
          </a:prstGeom>
        </p:spPr>
      </p:pic>
      <p:sp>
        <p:nvSpPr>
          <p:cNvPr id="11" name="Text Placeholder 3"/>
          <p:cNvSpPr>
            <a:spLocks noGrp="1"/>
          </p:cNvSpPr>
          <p:nvPr>
            <p:ph type="body" sz="quarter" idx="16"/>
          </p:nvPr>
        </p:nvSpPr>
        <p:spPr>
          <a:xfrm>
            <a:off x="323850" y="574708"/>
            <a:ext cx="8496300" cy="270000"/>
          </a:xfrm>
        </p:spPr>
        <p:txBody>
          <a:bodyPr>
            <a:noAutofit/>
          </a:bodyPr>
          <a:lstStyle>
            <a:lvl1pPr marL="0" indent="0">
              <a:lnSpc>
                <a:spcPct val="100000"/>
              </a:lnSpc>
              <a:buNone/>
              <a:defRPr sz="1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5117395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1"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B4F154D-DE8E-D448-98D8-49BA0D738C94}" type="datetime1">
              <a:rPr lang="en-GB" smtClean="0"/>
              <a:t>30/07/2018</a:t>
            </a:fld>
            <a:endParaRPr lang="en-GB" dirty="0"/>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63515CFE-468B-A645-8B8D-335FF48585A6}" type="slidenum">
              <a:rPr lang="en-GB" smtClean="0"/>
              <a:t>‹#›</a:t>
            </a:fld>
            <a:endParaRPr lang="en-GB" dirty="0"/>
          </a:p>
        </p:txBody>
      </p:sp>
    </p:spTree>
    <p:extLst>
      <p:ext uri="{BB962C8B-B14F-4D97-AF65-F5344CB8AC3E}">
        <p14:creationId xmlns:p14="http://schemas.microsoft.com/office/powerpoint/2010/main" val="772301436"/>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692" r:id="rId3"/>
    <p:sldLayoutId id="2147483703" r:id="rId4"/>
    <p:sldLayoutId id="2147483684" r:id="rId5"/>
    <p:sldLayoutId id="2147483693" r:id="rId6"/>
    <p:sldLayoutId id="2147483718" r:id="rId7"/>
    <p:sldLayoutId id="2147483698" r:id="rId8"/>
    <p:sldLayoutId id="2147483704" r:id="rId9"/>
    <p:sldLayoutId id="2147483685" r:id="rId10"/>
    <p:sldLayoutId id="2147483694" r:id="rId11"/>
    <p:sldLayoutId id="2147483699" r:id="rId12"/>
    <p:sldLayoutId id="2147483705" r:id="rId13"/>
    <p:sldLayoutId id="2147483686" r:id="rId14"/>
    <p:sldLayoutId id="2147483695" r:id="rId15"/>
    <p:sldLayoutId id="2147483700" r:id="rId16"/>
    <p:sldLayoutId id="2147483706" r:id="rId17"/>
    <p:sldLayoutId id="2147483687" r:id="rId18"/>
    <p:sldLayoutId id="2147483696" r:id="rId19"/>
    <p:sldLayoutId id="2147483701" r:id="rId20"/>
    <p:sldLayoutId id="2147483707" r:id="rId21"/>
    <p:sldLayoutId id="2147483688" r:id="rId22"/>
    <p:sldLayoutId id="2147483697" r:id="rId23"/>
    <p:sldLayoutId id="2147483702" r:id="rId24"/>
    <p:sldLayoutId id="2147483708" r:id="rId25"/>
    <p:sldLayoutId id="2147483711" r:id="rId26"/>
    <p:sldLayoutId id="2147483712" r:id="rId27"/>
    <p:sldLayoutId id="2147483713" r:id="rId28"/>
    <p:sldLayoutId id="2147483714" r:id="rId29"/>
    <p:sldLayoutId id="2147483715" r:id="rId30"/>
    <p:sldLayoutId id="2147483716" r:id="rId31"/>
    <p:sldLayoutId id="2147483717" r:id="rId32"/>
    <p:sldLayoutId id="2147483720" r:id="rId33"/>
    <p:sldLayoutId id="2147483721" r:id="rId3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17990" y="2499742"/>
            <a:ext cx="4037986" cy="1241822"/>
          </a:xfrm>
          <a:prstGeom prst="rect">
            <a:avLst/>
          </a:prstGeom>
        </p:spPr>
        <p:txBody>
          <a:bodyPr>
            <a:noAutofit/>
          </a:bodyPr>
          <a:lstStyle>
            <a:lvl1pPr marL="0" indent="0" algn="l" defTabSz="685800" rtl="0" eaLnBrk="1" latinLnBrk="0" hangingPunct="1">
              <a:lnSpc>
                <a:spcPct val="90000"/>
              </a:lnSpc>
              <a:spcBef>
                <a:spcPts val="750"/>
              </a:spcBef>
              <a:buFont typeface="Arial"/>
              <a:buNone/>
              <a:defRPr sz="16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r>
              <a:rPr lang="en-GB" dirty="0"/>
              <a:t>Prepared for the Intermediary Mortgage Lenders Association (IMLA)</a:t>
            </a:r>
            <a:br>
              <a:rPr lang="en-GB" dirty="0"/>
            </a:br>
            <a:endParaRPr lang="en-GB" dirty="0"/>
          </a:p>
          <a:p>
            <a:r>
              <a:rPr lang="en-GB" dirty="0"/>
              <a:t>July 2018</a:t>
            </a:r>
          </a:p>
        </p:txBody>
      </p:sp>
    </p:spTree>
    <p:extLst>
      <p:ext uri="{BB962C8B-B14F-4D97-AF65-F5344CB8AC3E}">
        <p14:creationId xmlns:p14="http://schemas.microsoft.com/office/powerpoint/2010/main" val="38223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853540565"/>
              </p:ext>
            </p:extLst>
          </p:nvPr>
        </p:nvGraphicFramePr>
        <p:xfrm>
          <a:off x="8100393" y="1453626"/>
          <a:ext cx="719758" cy="864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288000">
                <a:tc>
                  <a:txBody>
                    <a:bodyPr/>
                    <a:lstStyle/>
                    <a:p>
                      <a:pPr algn="ctr"/>
                      <a:r>
                        <a:rPr lang="en-GB" sz="1000" dirty="0"/>
                        <a:t>(27)</a:t>
                      </a:r>
                    </a:p>
                  </a:txBody>
                  <a:tcPr anchor="ctr">
                    <a:noFill/>
                  </a:tcPr>
                </a:tc>
                <a:extLst>
                  <a:ext uri="{0D108BD9-81ED-4DB2-BD59-A6C34878D82A}">
                    <a16:rowId xmlns:a16="http://schemas.microsoft.com/office/drawing/2014/main" val="10000"/>
                  </a:ext>
                </a:extLst>
              </a:tr>
              <a:tr h="288000">
                <a:tc>
                  <a:txBody>
                    <a:bodyPr/>
                    <a:lstStyle/>
                    <a:p>
                      <a:pPr algn="ctr"/>
                      <a:r>
                        <a:rPr lang="en-GB" sz="1000" dirty="0"/>
                        <a:t>(24)</a:t>
                      </a:r>
                    </a:p>
                  </a:txBody>
                  <a:tcPr anchor="ctr">
                    <a:noFill/>
                  </a:tcPr>
                </a:tc>
                <a:extLst>
                  <a:ext uri="{0D108BD9-81ED-4DB2-BD59-A6C34878D82A}">
                    <a16:rowId xmlns:a16="http://schemas.microsoft.com/office/drawing/2014/main" val="10001"/>
                  </a:ext>
                </a:extLst>
              </a:tr>
              <a:tr h="288000">
                <a:tc>
                  <a:txBody>
                    <a:bodyPr/>
                    <a:lstStyle/>
                    <a:p>
                      <a:pPr algn="ctr"/>
                      <a:r>
                        <a:rPr lang="en-GB" sz="1000" dirty="0"/>
                        <a:t>(21)</a:t>
                      </a:r>
                    </a:p>
                  </a:txBody>
                  <a:tcPr anchor="ctr">
                    <a:no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fontScale="90000"/>
          </a:bodyPr>
          <a:lstStyle/>
          <a:p>
            <a:r>
              <a:rPr lang="en-GB" dirty="0"/>
              <a:t>Claimed volumes of mortgage cases, per year</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10</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claimed intermediary case load has strengthened again this quarter, with UK Finance sales data also showing an uplift </a:t>
            </a:r>
          </a:p>
        </p:txBody>
      </p:sp>
      <p:sp>
        <p:nvSpPr>
          <p:cNvPr id="9" name="Rectangle 8"/>
          <p:cNvSpPr/>
          <p:nvPr/>
        </p:nvSpPr>
        <p:spPr bwMode="auto">
          <a:xfrm rot="10800000" flipV="1">
            <a:off x="323850" y="987425"/>
            <a:ext cx="4140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All mortgages</a:t>
            </a:r>
          </a:p>
        </p:txBody>
      </p:sp>
      <p:sp>
        <p:nvSpPr>
          <p:cNvPr id="10" name="Rectangle 9"/>
          <p:cNvSpPr/>
          <p:nvPr/>
        </p:nvSpPr>
        <p:spPr bwMode="auto">
          <a:xfrm rot="10800000" flipV="1">
            <a:off x="4680150" y="987425"/>
            <a:ext cx="4140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Business mix (% of all cases per year) for avg. intermediary</a:t>
            </a:r>
          </a:p>
        </p:txBody>
      </p:sp>
      <p:graphicFrame>
        <p:nvGraphicFramePr>
          <p:cNvPr id="11" name="Chart 10"/>
          <p:cNvGraphicFramePr/>
          <p:nvPr>
            <p:extLst>
              <p:ext uri="{D42A27DB-BD31-4B8C-83A1-F6EECF244321}">
                <p14:modId xmlns:p14="http://schemas.microsoft.com/office/powerpoint/2010/main" val="237653184"/>
              </p:ext>
            </p:extLst>
          </p:nvPr>
        </p:nvGraphicFramePr>
        <p:xfrm>
          <a:off x="5464671" y="1347614"/>
          <a:ext cx="2952007"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bwMode="auto">
          <a:xfrm>
            <a:off x="4680151" y="1414290"/>
            <a:ext cx="4140000" cy="900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a:solidFill>
                  <a:schemeClr val="accent3"/>
                </a:solidFill>
                <a:latin typeface="Segoe UI Semibold" pitchFamily="34" charset="0"/>
              </a:rPr>
              <a:t>69%</a:t>
            </a:r>
            <a:r>
              <a:rPr lang="en-GB" sz="1200" dirty="0">
                <a:solidFill>
                  <a:schemeClr val="accent3"/>
                </a:solidFill>
                <a:latin typeface="Segoe UI Semibold" pitchFamily="34" charset="0"/>
              </a:rPr>
              <a:t> residential</a:t>
            </a:r>
          </a:p>
        </p:txBody>
      </p:sp>
      <p:sp>
        <p:nvSpPr>
          <p:cNvPr id="13" name="Rectangle 12"/>
          <p:cNvSpPr/>
          <p:nvPr/>
        </p:nvSpPr>
        <p:spPr bwMode="auto">
          <a:xfrm>
            <a:off x="4680151" y="2539938"/>
            <a:ext cx="4140321" cy="900000"/>
          </a:xfrm>
          <a:prstGeom prst="rect">
            <a:avLst/>
          </a:prstGeom>
          <a:noFill/>
          <a:ln w="12700"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a:solidFill>
                  <a:schemeClr val="accent1"/>
                </a:solidFill>
                <a:latin typeface="Segoe UI Semibold" pitchFamily="34" charset="0"/>
              </a:rPr>
              <a:t>25%</a:t>
            </a:r>
            <a:r>
              <a:rPr lang="en-GB" sz="1200" dirty="0">
                <a:solidFill>
                  <a:schemeClr val="accent1"/>
                </a:solidFill>
                <a:latin typeface="Segoe UI Semibold" pitchFamily="34" charset="0"/>
              </a:rPr>
              <a:t> BTL</a:t>
            </a:r>
          </a:p>
        </p:txBody>
      </p:sp>
      <p:sp>
        <p:nvSpPr>
          <p:cNvPr id="14" name="Rectangle 13"/>
          <p:cNvSpPr/>
          <p:nvPr/>
        </p:nvSpPr>
        <p:spPr bwMode="auto">
          <a:xfrm>
            <a:off x="4680150" y="3665587"/>
            <a:ext cx="4140322" cy="648000"/>
          </a:xfrm>
          <a:prstGeom prst="rect">
            <a:avLst/>
          </a:prstGeom>
          <a:noFill/>
          <a:ln w="12700" cap="flat" cmpd="sng" algn="ctr">
            <a:solidFill>
              <a:schemeClr val="accent4"/>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200" b="1" dirty="0">
                <a:solidFill>
                  <a:schemeClr val="accent4"/>
                </a:solidFill>
                <a:latin typeface="Segoe UI Semibold" pitchFamily="34" charset="0"/>
              </a:rPr>
              <a:t>6%</a:t>
            </a:r>
            <a:r>
              <a:rPr lang="en-GB" sz="1200" dirty="0">
                <a:solidFill>
                  <a:schemeClr val="accent4"/>
                </a:solidFill>
                <a:latin typeface="Segoe UI Semibold" pitchFamily="34" charset="0"/>
              </a:rPr>
              <a:t> Specialist</a:t>
            </a:r>
          </a:p>
        </p:txBody>
      </p:sp>
      <p:graphicFrame>
        <p:nvGraphicFramePr>
          <p:cNvPr id="15" name="Chart 14"/>
          <p:cNvGraphicFramePr/>
          <p:nvPr>
            <p:extLst>
              <p:ext uri="{D42A27DB-BD31-4B8C-83A1-F6EECF244321}">
                <p14:modId xmlns:p14="http://schemas.microsoft.com/office/powerpoint/2010/main" val="1690048713"/>
              </p:ext>
            </p:extLst>
          </p:nvPr>
        </p:nvGraphicFramePr>
        <p:xfrm>
          <a:off x="323849" y="1635646"/>
          <a:ext cx="4140001" cy="290163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68"/>
          <p:cNvGrpSpPr>
            <a:grpSpLocks/>
          </p:cNvGrpSpPr>
          <p:nvPr/>
        </p:nvGrpSpPr>
        <p:grpSpPr bwMode="auto">
          <a:xfrm>
            <a:off x="833225" y="1338558"/>
            <a:ext cx="3305910" cy="369096"/>
            <a:chOff x="282" y="3451"/>
            <a:chExt cx="2256" cy="279"/>
          </a:xfrm>
        </p:grpSpPr>
        <p:sp>
          <p:nvSpPr>
            <p:cNvPr id="17" name="Text Box 65"/>
            <p:cNvSpPr txBox="1">
              <a:spLocks noChangeArrowheads="1"/>
            </p:cNvSpPr>
            <p:nvPr/>
          </p:nvSpPr>
          <p:spPr bwMode="auto">
            <a:xfrm>
              <a:off x="378" y="3451"/>
              <a:ext cx="216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sz="900" dirty="0">
                  <a:solidFill>
                    <a:srgbClr val="333333"/>
                  </a:solidFill>
                  <a:latin typeface="Segoe UI"/>
                </a:rPr>
                <a:t>Gross lending on all mortgages per qr (Source UK Finance)</a:t>
              </a:r>
              <a:br>
                <a:rPr lang="en-GB" sz="900" dirty="0">
                  <a:solidFill>
                    <a:srgbClr val="333333"/>
                  </a:solidFill>
                  <a:latin typeface="Segoe UI"/>
                </a:rPr>
              </a:br>
              <a:r>
                <a:rPr lang="en-GB" sz="900" dirty="0">
                  <a:solidFill>
                    <a:srgbClr val="333333"/>
                  </a:solidFill>
                  <a:latin typeface="Segoe UI"/>
                </a:rPr>
                <a:t>Average no. of cases per year</a:t>
              </a:r>
              <a:endParaRPr lang="en-US" sz="900" dirty="0">
                <a:solidFill>
                  <a:srgbClr val="333333"/>
                </a:solidFill>
                <a:latin typeface="Segoe UI"/>
              </a:endParaRPr>
            </a:p>
          </p:txBody>
        </p:sp>
        <p:sp>
          <p:nvSpPr>
            <p:cNvPr id="18" name="Rectangle 66"/>
            <p:cNvSpPr>
              <a:spLocks noChangeArrowheads="1"/>
            </p:cNvSpPr>
            <p:nvPr/>
          </p:nvSpPr>
          <p:spPr bwMode="auto">
            <a:xfrm>
              <a:off x="282" y="3524"/>
              <a:ext cx="120" cy="6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19" name="Line 67"/>
            <p:cNvSpPr>
              <a:spLocks noChangeShapeType="1"/>
            </p:cNvSpPr>
            <p:nvPr/>
          </p:nvSpPr>
          <p:spPr bwMode="auto">
            <a:xfrm>
              <a:off x="288" y="3644"/>
              <a:ext cx="10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22" name="Table 21"/>
          <p:cNvGraphicFramePr>
            <a:graphicFrameLocks noGrp="1"/>
          </p:cNvGraphicFramePr>
          <p:nvPr>
            <p:extLst>
              <p:ext uri="{D42A27DB-BD31-4B8C-83A1-F6EECF244321}">
                <p14:modId xmlns:p14="http://schemas.microsoft.com/office/powerpoint/2010/main" val="1175983230"/>
              </p:ext>
            </p:extLst>
          </p:nvPr>
        </p:nvGraphicFramePr>
        <p:xfrm>
          <a:off x="8100714" y="2557938"/>
          <a:ext cx="719758" cy="864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288000">
                <a:tc>
                  <a:txBody>
                    <a:bodyPr/>
                    <a:lstStyle/>
                    <a:p>
                      <a:pPr algn="ctr"/>
                      <a:r>
                        <a:rPr lang="en-GB" sz="1000" dirty="0"/>
                        <a:t>(15)</a:t>
                      </a:r>
                    </a:p>
                  </a:txBody>
                  <a:tcPr anchor="ctr">
                    <a:noFill/>
                  </a:tcPr>
                </a:tc>
                <a:extLst>
                  <a:ext uri="{0D108BD9-81ED-4DB2-BD59-A6C34878D82A}">
                    <a16:rowId xmlns:a16="http://schemas.microsoft.com/office/drawing/2014/main" val="10000"/>
                  </a:ext>
                </a:extLst>
              </a:tr>
              <a:tr h="288000">
                <a:tc>
                  <a:txBody>
                    <a:bodyPr/>
                    <a:lstStyle/>
                    <a:p>
                      <a:pPr algn="ctr"/>
                      <a:r>
                        <a:rPr lang="en-GB" sz="1000" dirty="0"/>
                        <a:t>(5)</a:t>
                      </a:r>
                    </a:p>
                  </a:txBody>
                  <a:tcPr anchor="ctr">
                    <a:noFill/>
                  </a:tcPr>
                </a:tc>
                <a:extLst>
                  <a:ext uri="{0D108BD9-81ED-4DB2-BD59-A6C34878D82A}">
                    <a16:rowId xmlns:a16="http://schemas.microsoft.com/office/drawing/2014/main" val="10001"/>
                  </a:ext>
                </a:extLst>
              </a:tr>
              <a:tr h="288000">
                <a:tc>
                  <a:txBody>
                    <a:bodyPr/>
                    <a:lstStyle/>
                    <a:p>
                      <a:pPr algn="ctr"/>
                      <a:r>
                        <a:rPr lang="en-GB" sz="1000" dirty="0"/>
                        <a:t>(3)</a:t>
                      </a:r>
                    </a:p>
                  </a:txBody>
                  <a:tcPr anchor="ctr">
                    <a:noFill/>
                  </a:tcPr>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867237122"/>
              </p:ext>
            </p:extLst>
          </p:nvPr>
        </p:nvGraphicFramePr>
        <p:xfrm>
          <a:off x="8100714" y="3714353"/>
          <a:ext cx="719758" cy="864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288000">
                <a:tc>
                  <a:txBody>
                    <a:bodyPr/>
                    <a:lstStyle/>
                    <a:p>
                      <a:pPr algn="ctr"/>
                      <a:r>
                        <a:rPr lang="en-GB" sz="1000" dirty="0"/>
                        <a:t>(3)</a:t>
                      </a:r>
                    </a:p>
                  </a:txBody>
                  <a:tcPr anchor="ctr">
                    <a:noFill/>
                  </a:tcPr>
                </a:tc>
                <a:extLst>
                  <a:ext uri="{0D108BD9-81ED-4DB2-BD59-A6C34878D82A}">
                    <a16:rowId xmlns:a16="http://schemas.microsoft.com/office/drawing/2014/main" val="10000"/>
                  </a:ext>
                </a:extLst>
              </a:tr>
              <a:tr h="288000">
                <a:tc>
                  <a:txBody>
                    <a:bodyPr/>
                    <a:lstStyle/>
                    <a:p>
                      <a:pPr algn="ctr"/>
                      <a:r>
                        <a:rPr lang="en-GB" sz="1000" dirty="0"/>
                        <a:t>(3)</a:t>
                      </a:r>
                    </a:p>
                  </a:txBody>
                  <a:tcPr anchor="ctr">
                    <a:noFill/>
                  </a:tcPr>
                </a:tc>
                <a:extLst>
                  <a:ext uri="{0D108BD9-81ED-4DB2-BD59-A6C34878D82A}">
                    <a16:rowId xmlns:a16="http://schemas.microsoft.com/office/drawing/2014/main" val="10001"/>
                  </a:ext>
                </a:extLst>
              </a:tr>
              <a:tr h="288000">
                <a:tc>
                  <a:txBody>
                    <a:bodyPr/>
                    <a:lstStyle/>
                    <a:p>
                      <a:pPr algn="ctr"/>
                      <a:endParaRPr lang="en-GB" sz="1000" dirty="0"/>
                    </a:p>
                  </a:txBody>
                  <a:tcPr anchor="ctr">
                    <a:noFill/>
                  </a:tcPr>
                </a:tc>
                <a:extLst>
                  <a:ext uri="{0D108BD9-81ED-4DB2-BD59-A6C34878D82A}">
                    <a16:rowId xmlns:a16="http://schemas.microsoft.com/office/drawing/2014/main" val="10002"/>
                  </a:ext>
                </a:extLst>
              </a:tr>
            </a:tbl>
          </a:graphicData>
        </a:graphic>
      </p:graphicFrame>
      <p:sp>
        <p:nvSpPr>
          <p:cNvPr id="24" name="Text Box 65"/>
          <p:cNvSpPr txBox="1">
            <a:spLocks noChangeArrowheads="1"/>
          </p:cNvSpPr>
          <p:nvPr/>
        </p:nvSpPr>
        <p:spPr bwMode="auto">
          <a:xfrm>
            <a:off x="4680150" y="4515793"/>
            <a:ext cx="41399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sz="900" dirty="0">
                <a:solidFill>
                  <a:srgbClr val="333333"/>
                </a:solidFill>
                <a:latin typeface="Segoe UI"/>
              </a:rPr>
              <a:t>Figures in brackets show Q1 2018 business mix</a:t>
            </a:r>
            <a:endParaRPr lang="en-US" sz="900" dirty="0">
              <a:solidFill>
                <a:srgbClr val="333333"/>
              </a:solidFill>
              <a:latin typeface="Segoe UI"/>
            </a:endParaRPr>
          </a:p>
        </p:txBody>
      </p:sp>
    </p:spTree>
    <p:extLst>
      <p:ext uri="{BB962C8B-B14F-4D97-AF65-F5344CB8AC3E}">
        <p14:creationId xmlns:p14="http://schemas.microsoft.com/office/powerpoint/2010/main" val="183161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Confidence in business outlook…</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11</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Whilst confidence in the intermediary sector has dropped since Q1, intermediaries remain confident in the outlook for their own business</a:t>
            </a:r>
          </a:p>
        </p:txBody>
      </p:sp>
      <p:sp>
        <p:nvSpPr>
          <p:cNvPr id="26" name="Rectangle 25"/>
          <p:cNvSpPr/>
          <p:nvPr/>
        </p:nvSpPr>
        <p:spPr bwMode="auto">
          <a:xfrm rot="10800000" flipV="1">
            <a:off x="3238296" y="987426"/>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intermediary sector</a:t>
            </a:r>
          </a:p>
        </p:txBody>
      </p:sp>
      <p:sp>
        <p:nvSpPr>
          <p:cNvPr id="28" name="Rectangle 27"/>
          <p:cNvSpPr/>
          <p:nvPr/>
        </p:nvSpPr>
        <p:spPr bwMode="auto">
          <a:xfrm rot="10800000" flipV="1">
            <a:off x="6156150" y="987427"/>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own business</a:t>
            </a:r>
          </a:p>
        </p:txBody>
      </p:sp>
      <p:sp>
        <p:nvSpPr>
          <p:cNvPr id="29" name="Rectangle 28"/>
          <p:cNvSpPr/>
          <p:nvPr/>
        </p:nvSpPr>
        <p:spPr bwMode="auto">
          <a:xfrm rot="10800000" flipV="1">
            <a:off x="320442" y="987425"/>
            <a:ext cx="2664000" cy="270000"/>
          </a:xfrm>
          <a:prstGeom prst="rect">
            <a:avLst/>
          </a:prstGeom>
          <a:solidFill>
            <a:schemeClr val="tx1">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0" tIns="38963" rIns="77925" bIns="38963" numCol="1" spcCol="0" rtlCol="0" fromWordArt="0" anchor="ctr" anchorCtr="0" forceAA="0" compatLnSpc="1">
            <a:prstTxWarp prst="textNoShape">
              <a:avLst/>
            </a:prstTxWarp>
            <a:noAutofit/>
          </a:bodyPr>
          <a:lstStyle/>
          <a:p>
            <a:pPr marL="87313" eaLnBrk="0" fontAlgn="base" hangingPunct="0">
              <a:spcBef>
                <a:spcPct val="0"/>
              </a:spcBef>
              <a:spcAft>
                <a:spcPct val="0"/>
              </a:spcAft>
            </a:pPr>
            <a:r>
              <a:rPr lang="en-GB" sz="1200" dirty="0">
                <a:solidFill>
                  <a:schemeClr val="bg1"/>
                </a:solidFill>
                <a:latin typeface="Segoe UI" pitchFamily="34" charset="0"/>
                <a:cs typeface="Segoe UI" pitchFamily="34" charset="0"/>
              </a:rPr>
              <a:t>…for mortgage industry</a:t>
            </a:r>
          </a:p>
        </p:txBody>
      </p:sp>
      <p:sp>
        <p:nvSpPr>
          <p:cNvPr id="30" name="Footer Placeholder 2"/>
          <p:cNvSpPr>
            <a:spLocks noGrp="1"/>
          </p:cNvSpPr>
          <p:nvPr>
            <p:ph type="ftr" sz="quarter" idx="11"/>
          </p:nvPr>
        </p:nvSpPr>
        <p:spPr>
          <a:xfrm>
            <a:off x="827584" y="4803775"/>
            <a:ext cx="7272808" cy="215900"/>
          </a:xfrm>
        </p:spPr>
        <p:txBody>
          <a:bodyPr/>
          <a:lstStyle/>
          <a:p>
            <a:r>
              <a:rPr lang="en-GB" dirty="0"/>
              <a:t>QH1a. Currently, how confident do you feel about the business outlook for the mortgage industry?</a:t>
            </a:r>
          </a:p>
          <a:p>
            <a:r>
              <a:rPr lang="en-GB" dirty="0"/>
              <a:t>QH1b. And how confident do you feel about the business outlook for the intermediary sector of the mortgage industry?</a:t>
            </a:r>
          </a:p>
          <a:p>
            <a:r>
              <a:rPr lang="en-GB" dirty="0"/>
              <a:t>QH1c. And how confident do you feel about the business outlook for your own firm? </a:t>
            </a:r>
          </a:p>
          <a:p>
            <a:r>
              <a:rPr lang="en-GB" dirty="0"/>
              <a:t>Base: All respondents (300)</a:t>
            </a:r>
          </a:p>
        </p:txBody>
      </p:sp>
      <p:grpSp>
        <p:nvGrpSpPr>
          <p:cNvPr id="3" name="Group 2"/>
          <p:cNvGrpSpPr/>
          <p:nvPr/>
        </p:nvGrpSpPr>
        <p:grpSpPr>
          <a:xfrm>
            <a:off x="320441" y="1347614"/>
            <a:ext cx="2664002" cy="2866039"/>
            <a:chOff x="320441" y="1491629"/>
            <a:chExt cx="2664002" cy="2866039"/>
          </a:xfrm>
        </p:grpSpPr>
        <p:graphicFrame>
          <p:nvGraphicFramePr>
            <p:cNvPr id="32" name="Chart 31"/>
            <p:cNvGraphicFramePr/>
            <p:nvPr>
              <p:extLst>
                <p:ext uri="{D42A27DB-BD31-4B8C-83A1-F6EECF244321}">
                  <p14:modId xmlns:p14="http://schemas.microsoft.com/office/powerpoint/2010/main" val="2186549075"/>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2016</a:t>
              </a:r>
            </a:p>
          </p:txBody>
        </p:sp>
        <p:sp>
          <p:nvSpPr>
            <p:cNvPr id="34" name="TextBox 33"/>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2017</a:t>
              </a:r>
            </a:p>
          </p:txBody>
        </p:sp>
        <p:sp>
          <p:nvSpPr>
            <p:cNvPr id="35" name="TextBox 34"/>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2018</a:t>
              </a:r>
            </a:p>
          </p:txBody>
        </p:sp>
      </p:grpSp>
      <p:grpSp>
        <p:nvGrpSpPr>
          <p:cNvPr id="36" name="Group 35"/>
          <p:cNvGrpSpPr/>
          <p:nvPr/>
        </p:nvGrpSpPr>
        <p:grpSpPr>
          <a:xfrm>
            <a:off x="3238294" y="1347614"/>
            <a:ext cx="2664002" cy="2866039"/>
            <a:chOff x="320441" y="1491629"/>
            <a:chExt cx="2664002" cy="2866039"/>
          </a:xfrm>
        </p:grpSpPr>
        <p:graphicFrame>
          <p:nvGraphicFramePr>
            <p:cNvPr id="37" name="Chart 36"/>
            <p:cNvGraphicFramePr/>
            <p:nvPr>
              <p:extLst>
                <p:ext uri="{D42A27DB-BD31-4B8C-83A1-F6EECF244321}">
                  <p14:modId xmlns:p14="http://schemas.microsoft.com/office/powerpoint/2010/main" val="946305127"/>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2016</a:t>
              </a:r>
            </a:p>
          </p:txBody>
        </p:sp>
        <p:sp>
          <p:nvSpPr>
            <p:cNvPr id="39" name="TextBox 38"/>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2017</a:t>
              </a:r>
            </a:p>
          </p:txBody>
        </p:sp>
        <p:sp>
          <p:nvSpPr>
            <p:cNvPr id="40" name="TextBox 39"/>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2018</a:t>
              </a:r>
            </a:p>
          </p:txBody>
        </p:sp>
      </p:grpSp>
      <p:grpSp>
        <p:nvGrpSpPr>
          <p:cNvPr id="41" name="Group 40"/>
          <p:cNvGrpSpPr/>
          <p:nvPr/>
        </p:nvGrpSpPr>
        <p:grpSpPr>
          <a:xfrm>
            <a:off x="6156150" y="1347614"/>
            <a:ext cx="2664002" cy="2866039"/>
            <a:chOff x="320441" y="1491629"/>
            <a:chExt cx="2664002" cy="2866039"/>
          </a:xfrm>
        </p:grpSpPr>
        <p:graphicFrame>
          <p:nvGraphicFramePr>
            <p:cNvPr id="42" name="Chart 41"/>
            <p:cNvGraphicFramePr/>
            <p:nvPr>
              <p:extLst>
                <p:ext uri="{D42A27DB-BD31-4B8C-83A1-F6EECF244321}">
                  <p14:modId xmlns:p14="http://schemas.microsoft.com/office/powerpoint/2010/main" val="2615945935"/>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p:cNvSpPr txBox="1"/>
            <p:nvPr/>
          </p:nvSpPr>
          <p:spPr>
            <a:xfrm>
              <a:off x="440483" y="4060197"/>
              <a:ext cx="476370"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2016</a:t>
              </a:r>
            </a:p>
          </p:txBody>
        </p:sp>
        <p:sp>
          <p:nvSpPr>
            <p:cNvPr id="44" name="TextBox 43"/>
            <p:cNvSpPr txBox="1"/>
            <p:nvPr/>
          </p:nvSpPr>
          <p:spPr>
            <a:xfrm>
              <a:off x="1414256" y="4060197"/>
              <a:ext cx="471561"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2017</a:t>
              </a:r>
            </a:p>
          </p:txBody>
        </p:sp>
        <p:sp>
          <p:nvSpPr>
            <p:cNvPr id="45" name="TextBox 44"/>
            <p:cNvSpPr txBox="1"/>
            <p:nvPr/>
          </p:nvSpPr>
          <p:spPr>
            <a:xfrm>
              <a:off x="2339752" y="4060197"/>
              <a:ext cx="474767" cy="263353"/>
            </a:xfrm>
            <a:prstGeom prst="rect">
              <a:avLst/>
            </a:prstGeom>
            <a:noFill/>
          </p:spPr>
          <p:txBody>
            <a:bodyPr wrap="none" lIns="77925" tIns="38963" rIns="77925" bIns="38963" rtlCol="0">
              <a:spAutoFit/>
            </a:bodyPr>
            <a:lstStyle/>
            <a:p>
              <a:r>
                <a:rPr lang="en-GB" sz="1200" dirty="0">
                  <a:solidFill>
                    <a:srgbClr val="333333"/>
                  </a:solidFill>
                  <a:latin typeface="Segoe UI Semibold" pitchFamily="34" charset="0"/>
                </a:rPr>
                <a:t>2018</a:t>
              </a:r>
            </a:p>
          </p:txBody>
        </p:sp>
      </p:grpSp>
      <p:grpSp>
        <p:nvGrpSpPr>
          <p:cNvPr id="53" name="Group 52"/>
          <p:cNvGrpSpPr/>
          <p:nvPr/>
        </p:nvGrpSpPr>
        <p:grpSpPr>
          <a:xfrm>
            <a:off x="1522946" y="4299942"/>
            <a:ext cx="6098107" cy="237924"/>
            <a:chOff x="1583577" y="4329958"/>
            <a:chExt cx="6098107" cy="237924"/>
          </a:xfrm>
        </p:grpSpPr>
        <p:sp>
          <p:nvSpPr>
            <p:cNvPr id="47" name="Text Box 53"/>
            <p:cNvSpPr txBox="1">
              <a:spLocks noChangeArrowheads="1"/>
            </p:cNvSpPr>
            <p:nvPr/>
          </p:nvSpPr>
          <p:spPr bwMode="auto">
            <a:xfrm>
              <a:off x="1699330" y="4329958"/>
              <a:ext cx="10802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900" dirty="0"/>
                <a:t>Very confident</a:t>
              </a:r>
            </a:p>
          </p:txBody>
        </p:sp>
        <p:grpSp>
          <p:nvGrpSpPr>
            <p:cNvPr id="48" name="Group 57"/>
            <p:cNvGrpSpPr>
              <a:grpSpLocks/>
            </p:cNvGrpSpPr>
            <p:nvPr/>
          </p:nvGrpSpPr>
          <p:grpSpPr bwMode="auto">
            <a:xfrm>
              <a:off x="1583577" y="4388966"/>
              <a:ext cx="4930800" cy="127000"/>
              <a:chOff x="4434" y="612"/>
              <a:chExt cx="4694" cy="96"/>
            </a:xfrm>
          </p:grpSpPr>
          <p:sp>
            <p:nvSpPr>
              <p:cNvPr id="49" name="Rectangle 52"/>
              <p:cNvSpPr>
                <a:spLocks noChangeArrowheads="1"/>
              </p:cNvSpPr>
              <p:nvPr/>
            </p:nvSpPr>
            <p:spPr bwMode="auto">
              <a:xfrm>
                <a:off x="4434" y="612"/>
                <a:ext cx="96" cy="96"/>
              </a:xfrm>
              <a:prstGeom prst="rect">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Rectangle 54"/>
              <p:cNvSpPr>
                <a:spLocks noChangeArrowheads="1"/>
              </p:cNvSpPr>
              <p:nvPr/>
            </p:nvSpPr>
            <p:spPr bwMode="auto">
              <a:xfrm>
                <a:off x="5967" y="612"/>
                <a:ext cx="96" cy="96"/>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Rectangle 55"/>
              <p:cNvSpPr>
                <a:spLocks noChangeArrowheads="1"/>
              </p:cNvSpPr>
              <p:nvPr/>
            </p:nvSpPr>
            <p:spPr bwMode="auto">
              <a:xfrm>
                <a:off x="7499" y="612"/>
                <a:ext cx="96" cy="96"/>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Rectangle 56"/>
              <p:cNvSpPr>
                <a:spLocks noChangeArrowheads="1"/>
              </p:cNvSpPr>
              <p:nvPr/>
            </p:nvSpPr>
            <p:spPr bwMode="auto">
              <a:xfrm>
                <a:off x="9032" y="612"/>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5" name="Rectangle 4"/>
            <p:cNvSpPr/>
            <p:nvPr/>
          </p:nvSpPr>
          <p:spPr>
            <a:xfrm>
              <a:off x="3294756" y="4336870"/>
              <a:ext cx="965329" cy="230832"/>
            </a:xfrm>
            <a:prstGeom prst="rect">
              <a:avLst/>
            </a:prstGeom>
          </p:spPr>
          <p:txBody>
            <a:bodyPr wrap="none">
              <a:spAutoFit/>
            </a:bodyPr>
            <a:lstStyle/>
            <a:p>
              <a:pPr lvl="0">
                <a:spcBef>
                  <a:spcPct val="50000"/>
                </a:spcBef>
              </a:pPr>
              <a:r>
                <a:rPr lang="en-GB" sz="900" dirty="0">
                  <a:solidFill>
                    <a:srgbClr val="4A5B73"/>
                  </a:solidFill>
                </a:rPr>
                <a:t>Fairly confident</a:t>
              </a:r>
            </a:p>
          </p:txBody>
        </p:sp>
        <p:sp>
          <p:nvSpPr>
            <p:cNvPr id="7" name="Rectangle 6"/>
            <p:cNvSpPr/>
            <p:nvPr/>
          </p:nvSpPr>
          <p:spPr>
            <a:xfrm>
              <a:off x="4904041" y="4337050"/>
              <a:ext cx="1135247" cy="230832"/>
            </a:xfrm>
            <a:prstGeom prst="rect">
              <a:avLst/>
            </a:prstGeom>
          </p:spPr>
          <p:txBody>
            <a:bodyPr wrap="none">
              <a:spAutoFit/>
            </a:bodyPr>
            <a:lstStyle/>
            <a:p>
              <a:pPr lvl="0">
                <a:spcBef>
                  <a:spcPct val="50000"/>
                </a:spcBef>
              </a:pPr>
              <a:r>
                <a:rPr lang="en-GB" sz="900" dirty="0">
                  <a:solidFill>
                    <a:srgbClr val="4A5B73"/>
                  </a:solidFill>
                </a:rPr>
                <a:t>Not very confident</a:t>
              </a:r>
            </a:p>
          </p:txBody>
        </p:sp>
        <p:sp>
          <p:nvSpPr>
            <p:cNvPr id="8" name="Rectangle 7"/>
            <p:cNvSpPr/>
            <p:nvPr/>
          </p:nvSpPr>
          <p:spPr>
            <a:xfrm>
              <a:off x="6514377" y="4329958"/>
              <a:ext cx="1167307" cy="230832"/>
            </a:xfrm>
            <a:prstGeom prst="rect">
              <a:avLst/>
            </a:prstGeom>
          </p:spPr>
          <p:txBody>
            <a:bodyPr wrap="none">
              <a:spAutoFit/>
            </a:bodyPr>
            <a:lstStyle/>
            <a:p>
              <a:pPr lvl="0">
                <a:spcBef>
                  <a:spcPct val="50000"/>
                </a:spcBef>
              </a:pPr>
              <a:r>
                <a:rPr lang="en-GB" sz="900" dirty="0">
                  <a:solidFill>
                    <a:srgbClr val="4A5B73"/>
                  </a:solidFill>
                </a:rPr>
                <a:t>Not at all confident</a:t>
              </a:r>
              <a:endParaRPr lang="en-US" sz="900" dirty="0">
                <a:solidFill>
                  <a:srgbClr val="4A5B73"/>
                </a:solidFill>
              </a:endParaRPr>
            </a:p>
          </p:txBody>
        </p:sp>
      </p:grpSp>
    </p:spTree>
    <p:extLst>
      <p:ext uri="{BB962C8B-B14F-4D97-AF65-F5344CB8AC3E}">
        <p14:creationId xmlns:p14="http://schemas.microsoft.com/office/powerpoint/2010/main" val="266175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bwMode="auto">
          <a:xfrm>
            <a:off x="515213" y="3817523"/>
            <a:ext cx="8310798"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9" name="Pentagon 8"/>
          <p:cNvSpPr/>
          <p:nvPr/>
        </p:nvSpPr>
        <p:spPr bwMode="auto">
          <a:xfrm rot="16200000">
            <a:off x="-1031239" y="2563067"/>
            <a:ext cx="3117710" cy="398769"/>
          </a:xfrm>
          <a:prstGeom prst="homePlate">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2" name="Title 1"/>
          <p:cNvSpPr>
            <a:spLocks noGrp="1"/>
          </p:cNvSpPr>
          <p:nvPr>
            <p:ph type="title"/>
          </p:nvPr>
        </p:nvSpPr>
        <p:spPr>
          <a:xfrm>
            <a:off x="288404" y="268288"/>
            <a:ext cx="8496300" cy="283372"/>
          </a:xfrm>
        </p:spPr>
        <p:txBody>
          <a:bodyPr>
            <a:normAutofit fontScale="90000"/>
          </a:bodyPr>
          <a:lstStyle/>
          <a:p>
            <a:r>
              <a:rPr lang="en-GB" dirty="0"/>
              <a:t>Net* intermediary confidence trends</a:t>
            </a:r>
          </a:p>
        </p:txBody>
      </p:sp>
      <p:sp>
        <p:nvSpPr>
          <p:cNvPr id="3" name="Footer Placeholder 2"/>
          <p:cNvSpPr>
            <a:spLocks noGrp="1"/>
          </p:cNvSpPr>
          <p:nvPr>
            <p:ph type="ftr" sz="quarter" idx="11"/>
          </p:nvPr>
        </p:nvSpPr>
        <p:spPr/>
        <p:txBody>
          <a:bodyPr/>
          <a:lstStyle/>
          <a:p>
            <a:r>
              <a:rPr lang="en-GB" dirty="0"/>
              <a:t>QH1a. Currently, how confident do you feel about the business outlook for the mortgage industry?</a:t>
            </a:r>
          </a:p>
          <a:p>
            <a:r>
              <a:rPr lang="en-GB" dirty="0"/>
              <a:t>QH1b. And how confident do you feel about the business outlook for the intermediary sector of the mortgage industry?</a:t>
            </a:r>
          </a:p>
          <a:p>
            <a:r>
              <a:rPr lang="en-GB" dirty="0"/>
              <a:t>QH1c. And how confident do you feel about the business outlook for your own firm? </a:t>
            </a:r>
          </a:p>
          <a:p>
            <a:r>
              <a:rPr lang="en-GB" dirty="0"/>
              <a:t>Base: All respondents (300)</a:t>
            </a:r>
          </a:p>
          <a:p>
            <a:endParaRPr lang="en-GB" dirty="0"/>
          </a:p>
        </p:txBody>
      </p:sp>
      <p:sp>
        <p:nvSpPr>
          <p:cNvPr id="4" name="Slide Number Placeholder 3"/>
          <p:cNvSpPr>
            <a:spLocks noGrp="1"/>
          </p:cNvSpPr>
          <p:nvPr>
            <p:ph type="sldNum" sz="quarter" idx="12"/>
          </p:nvPr>
        </p:nvSpPr>
        <p:spPr/>
        <p:txBody>
          <a:bodyPr/>
          <a:lstStyle/>
          <a:p>
            <a:fld id="{63515CFE-468B-A645-8B8D-335FF48585A6}" type="slidenum">
              <a:rPr lang="en-GB" smtClean="0"/>
              <a:pPr/>
              <a:t>12</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Net confidence levels remains at ceiling levels in Q2</a:t>
            </a:r>
          </a:p>
        </p:txBody>
      </p:sp>
      <p:graphicFrame>
        <p:nvGraphicFramePr>
          <p:cNvPr id="7" name="Object 5"/>
          <p:cNvGraphicFramePr>
            <a:graphicFrameLocks noChangeAspect="1"/>
          </p:cNvGraphicFramePr>
          <p:nvPr>
            <p:extLst>
              <p:ext uri="{D42A27DB-BD31-4B8C-83A1-F6EECF244321}">
                <p14:modId xmlns:p14="http://schemas.microsoft.com/office/powerpoint/2010/main" val="557403684"/>
              </p:ext>
            </p:extLst>
          </p:nvPr>
        </p:nvGraphicFramePr>
        <p:xfrm>
          <a:off x="50126" y="842964"/>
          <a:ext cx="8707999" cy="3679194"/>
        </p:xfrm>
        <a:graphic>
          <a:graphicData uri="http://schemas.openxmlformats.org/drawingml/2006/chart">
            <c:chart xmlns:c="http://schemas.openxmlformats.org/drawingml/2006/chart" xmlns:r="http://schemas.openxmlformats.org/officeDocument/2006/relationships" r:id="rId2"/>
          </a:graphicData>
        </a:graphic>
      </p:graphicFrame>
      <p:sp>
        <p:nvSpPr>
          <p:cNvPr id="10" name="AutoShape 13"/>
          <p:cNvSpPr>
            <a:spLocks noChangeArrowheads="1"/>
          </p:cNvSpPr>
          <p:nvPr/>
        </p:nvSpPr>
        <p:spPr bwMode="auto">
          <a:xfrm>
            <a:off x="6926065" y="3397632"/>
            <a:ext cx="1728000" cy="232575"/>
          </a:xfrm>
          <a:prstGeom prst="rect">
            <a:avLst/>
          </a:prstGeom>
          <a:solidFill>
            <a:schemeClr val="accent3"/>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11" name="AutoShape 13"/>
          <p:cNvSpPr>
            <a:spLocks noChangeArrowheads="1"/>
          </p:cNvSpPr>
          <p:nvPr/>
        </p:nvSpPr>
        <p:spPr bwMode="auto">
          <a:xfrm>
            <a:off x="6926065" y="3092703"/>
            <a:ext cx="1728000" cy="232575"/>
          </a:xfrm>
          <a:prstGeom prst="rect">
            <a:avLst/>
          </a:prstGeom>
          <a:solidFill>
            <a:schemeClr val="accent1"/>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12" name="AutoShape 13"/>
          <p:cNvSpPr>
            <a:spLocks noChangeArrowheads="1"/>
          </p:cNvSpPr>
          <p:nvPr/>
        </p:nvSpPr>
        <p:spPr bwMode="auto">
          <a:xfrm>
            <a:off x="6926065" y="2787774"/>
            <a:ext cx="1728000" cy="232575"/>
          </a:xfrm>
          <a:prstGeom prst="rect">
            <a:avLst/>
          </a:prstGeom>
          <a:solidFill>
            <a:schemeClr val="accent4"/>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
        <p:nvSpPr>
          <p:cNvPr id="13" name="TextBox 143"/>
          <p:cNvSpPr>
            <a:spLocks noChangeArrowheads="1"/>
          </p:cNvSpPr>
          <p:nvPr/>
        </p:nvSpPr>
        <p:spPr bwMode="auto">
          <a:xfrm>
            <a:off x="739701" y="884810"/>
            <a:ext cx="4180289" cy="217186"/>
          </a:xfrm>
          <a:prstGeom prst="rect">
            <a:avLst/>
          </a:prstGeom>
          <a:noFill/>
          <a:ln w="12700">
            <a:solidFill>
              <a:schemeClr val="bg1">
                <a:lumMod val="75000"/>
              </a:schemeClr>
            </a:solidFill>
            <a:prstDash val="sysDot"/>
            <a:round/>
            <a:headEnd/>
            <a:tailEnd/>
          </a:ln>
          <a:extLst/>
        </p:spPr>
        <p:txBody>
          <a:bodyPr wrap="square" lIns="77925" tIns="38963" rIns="77925" bIns="38963">
            <a:spAutoFit/>
          </a:bodyPr>
          <a:lstStyle/>
          <a:p>
            <a:pPr algn="ctr"/>
            <a:r>
              <a:rPr lang="en-GB" sz="900" dirty="0">
                <a:solidFill>
                  <a:srgbClr val="ED174F"/>
                </a:solidFill>
              </a:rPr>
              <a:t>*</a:t>
            </a:r>
            <a:r>
              <a:rPr lang="en-GB" sz="900" dirty="0">
                <a:solidFill>
                  <a:srgbClr val="000000"/>
                </a:solidFill>
              </a:rPr>
              <a:t>Net confident = very / fairly confident </a:t>
            </a:r>
            <a:r>
              <a:rPr lang="en-GB" sz="900" i="1" dirty="0">
                <a:solidFill>
                  <a:srgbClr val="000000"/>
                </a:solidFill>
              </a:rPr>
              <a:t>minus</a:t>
            </a:r>
            <a:r>
              <a:rPr lang="en-GB" sz="900" dirty="0">
                <a:solidFill>
                  <a:srgbClr val="000000"/>
                </a:solidFill>
              </a:rPr>
              <a:t> not very / not at all confident</a:t>
            </a:r>
          </a:p>
        </p:txBody>
      </p:sp>
    </p:spTree>
    <p:extLst>
      <p:ext uri="{BB962C8B-B14F-4D97-AF65-F5344CB8AC3E}">
        <p14:creationId xmlns:p14="http://schemas.microsoft.com/office/powerpoint/2010/main" val="128967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Q2 2018: Positive reasons for felt level of confidence</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13</a:t>
            </a:fld>
            <a:endParaRPr lang="en-GB" dirty="0"/>
          </a:p>
        </p:txBody>
      </p:sp>
      <p:sp>
        <p:nvSpPr>
          <p:cNvPr id="6" name="Text Placeholder 5"/>
          <p:cNvSpPr>
            <a:spLocks noGrp="1"/>
          </p:cNvSpPr>
          <p:nvPr>
            <p:ph type="body" sz="quarter" idx="16"/>
          </p:nvPr>
        </p:nvSpPr>
        <p:spPr>
          <a:xfrm>
            <a:off x="323850" y="574708"/>
            <a:ext cx="8496300" cy="412866"/>
          </a:xfrm>
        </p:spPr>
        <p:txBody>
          <a:bodyPr/>
          <a:lstStyle/>
          <a:p>
            <a:r>
              <a:rPr lang="en-GB" dirty="0">
                <a:solidFill>
                  <a:schemeClr val="tx1"/>
                </a:solidFill>
              </a:rPr>
              <a:t>Claimed confidence stems from the view that their own business is strong and can deal with high levels of demand</a:t>
            </a:r>
          </a:p>
        </p:txBody>
      </p:sp>
      <p:sp>
        <p:nvSpPr>
          <p:cNvPr id="7" name="Rectangle 6"/>
          <p:cNvSpPr/>
          <p:nvPr/>
        </p:nvSpPr>
        <p:spPr bwMode="auto">
          <a:xfrm>
            <a:off x="7201232" y="1275606"/>
            <a:ext cx="909618" cy="3097245"/>
          </a:xfrm>
          <a:prstGeom prst="rect">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a:solidFill>
                  <a:srgbClr val="FFFFFF"/>
                </a:solidFill>
                <a:latin typeface="Segoe UI Semibold" pitchFamily="34" charset="0"/>
              </a:rPr>
              <a:t>Fairly / not confident</a:t>
            </a:r>
          </a:p>
        </p:txBody>
      </p:sp>
      <p:sp>
        <p:nvSpPr>
          <p:cNvPr id="8" name="Rectangle 7"/>
          <p:cNvSpPr/>
          <p:nvPr/>
        </p:nvSpPr>
        <p:spPr bwMode="auto">
          <a:xfrm>
            <a:off x="6106901" y="1275606"/>
            <a:ext cx="909618" cy="3097245"/>
          </a:xfrm>
          <a:prstGeom prst="rect">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a:solidFill>
                  <a:srgbClr val="FFFFFF"/>
                </a:solidFill>
                <a:latin typeface="Segoe UI Semibold" pitchFamily="34" charset="0"/>
              </a:rPr>
              <a:t>Very confident</a:t>
            </a:r>
          </a:p>
        </p:txBody>
      </p:sp>
      <p:graphicFrame>
        <p:nvGraphicFramePr>
          <p:cNvPr id="9" name="Group 102"/>
          <p:cNvGraphicFramePr>
            <a:graphicFrameLocks/>
          </p:cNvGraphicFramePr>
          <p:nvPr>
            <p:extLst>
              <p:ext uri="{D42A27DB-BD31-4B8C-83A1-F6EECF244321}">
                <p14:modId xmlns:p14="http://schemas.microsoft.com/office/powerpoint/2010/main" val="4244189461"/>
              </p:ext>
            </p:extLst>
          </p:nvPr>
        </p:nvGraphicFramePr>
        <p:xfrm>
          <a:off x="444636" y="1673744"/>
          <a:ext cx="8021172" cy="2702115"/>
        </p:xfrm>
        <a:graphic>
          <a:graphicData uri="http://schemas.openxmlformats.org/drawingml/2006/table">
            <a:tbl>
              <a:tblPr bandRow="1">
                <a:tableStyleId>{5202B0CA-FC54-4496-8BCA-5EF66A818D29}</a:tableStyleId>
              </a:tblPr>
              <a:tblGrid>
                <a:gridCol w="2255156">
                  <a:extLst>
                    <a:ext uri="{9D8B030D-6E8A-4147-A177-3AD203B41FA5}">
                      <a16:colId xmlns:a16="http://schemas.microsoft.com/office/drawing/2014/main" val="20000"/>
                    </a:ext>
                  </a:extLst>
                </a:gridCol>
                <a:gridCol w="3284223">
                  <a:extLst>
                    <a:ext uri="{9D8B030D-6E8A-4147-A177-3AD203B41FA5}">
                      <a16:colId xmlns:a16="http://schemas.microsoft.com/office/drawing/2014/main" val="20001"/>
                    </a:ext>
                  </a:extLst>
                </a:gridCol>
                <a:gridCol w="1159010">
                  <a:extLst>
                    <a:ext uri="{9D8B030D-6E8A-4147-A177-3AD203B41FA5}">
                      <a16:colId xmlns:a16="http://schemas.microsoft.com/office/drawing/2014/main" val="20002"/>
                    </a:ext>
                  </a:extLst>
                </a:gridCol>
                <a:gridCol w="1058226">
                  <a:extLst>
                    <a:ext uri="{9D8B030D-6E8A-4147-A177-3AD203B41FA5}">
                      <a16:colId xmlns:a16="http://schemas.microsoft.com/office/drawing/2014/main" val="20003"/>
                    </a:ext>
                  </a:extLst>
                </a:gridCol>
                <a:gridCol w="264557">
                  <a:extLst>
                    <a:ext uri="{9D8B030D-6E8A-4147-A177-3AD203B41FA5}">
                      <a16:colId xmlns:a16="http://schemas.microsoft.com/office/drawing/2014/main" val="20004"/>
                    </a:ext>
                  </a:extLst>
                </a:gridCol>
              </a:tblGrid>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000" b="0" i="0" u="none" strike="noStrike" cap="none" normalizeH="0" baseline="0" dirty="0">
                          <a:ln>
                            <a:noFill/>
                          </a:ln>
                          <a:solidFill>
                            <a:schemeClr val="tx1"/>
                          </a:solidFill>
                          <a:effectLst/>
                          <a:latin typeface="Segoe UI Semibold" pitchFamily="34" charset="0"/>
                          <a:ea typeface="ＭＳ Ｐゴシック" pitchFamily="34" charset="-128"/>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000" b="0" i="0" u="none" strike="noStrike" cap="none" normalizeH="0" baseline="0" dirty="0">
                          <a:ln>
                            <a:noFill/>
                          </a:ln>
                          <a:solidFill>
                            <a:schemeClr val="tx1"/>
                          </a:solidFill>
                          <a:effectLst/>
                          <a:latin typeface="Segoe UI Semibold" pitchFamily="34" charset="0"/>
                          <a:ea typeface="ＭＳ Ｐゴシック" pitchFamily="34" charset="-128"/>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900" b="0" i="0" u="none" strike="noStrike" cap="none" normalizeH="0" baseline="0" dirty="0">
                          <a:ln>
                            <a:noFill/>
                          </a:ln>
                          <a:solidFill>
                            <a:schemeClr val="tx1"/>
                          </a:solidFill>
                          <a:effectLst/>
                          <a:latin typeface="+mn-lt"/>
                          <a:ea typeface="ＭＳ Ｐゴシック" pitchFamily="34" charset="-128"/>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u="none" strike="noStrike" cap="none" normalizeH="0" baseline="0" dirty="0">
                          <a:ln>
                            <a:noFill/>
                          </a:ln>
                          <a:solidFill>
                            <a:schemeClr val="tx1"/>
                          </a:solidFill>
                          <a:effectLst/>
                          <a:latin typeface="Segoe UI Semibold" pitchFamily="34" charset="0"/>
                        </a:rPr>
                        <a:t>Demand for intermediaries/ advice</a:t>
                      </a:r>
                      <a:endParaRPr kumimoji="0" lang="en-GB" sz="1000" b="0" i="0" u="none" strike="noStrike" cap="none" normalizeH="0" baseline="0" dirty="0">
                        <a:ln>
                          <a:noFill/>
                        </a:ln>
                        <a:solidFill>
                          <a:schemeClr val="tx1"/>
                        </a:solidFill>
                        <a:effectLst/>
                        <a:latin typeface="Segoe UI Semibold" pitchFamily="34" charset="0"/>
                        <a:ea typeface="ＭＳ Ｐゴシック" pitchFamily="34" charset="-128"/>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More people turning to brokers/ need advice – banks reducing number of advisors, banks closing branches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423">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000" b="0" dirty="0">
                          <a:solidFill>
                            <a:schemeClr val="tx1"/>
                          </a:solidFill>
                          <a:latin typeface="Segoe UI Semibold" pitchFamily="34" charset="0"/>
                        </a:rPr>
                        <a:t>Positive market backdrop</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People will always want to buy a home, demand for re-mortgages will rise, new builds going up</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Segoe UI Semibold" pitchFamily="34" charset="0"/>
                        </a:rPr>
                        <a:t>More lender support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900" u="none" strike="noStrike" kern="1200" cap="none" normalizeH="0" baseline="0" dirty="0">
                          <a:ln>
                            <a:noFill/>
                          </a:ln>
                          <a:solidFill>
                            <a:schemeClr val="tx1"/>
                          </a:solidFill>
                          <a:effectLst/>
                          <a:latin typeface="+mn-lt"/>
                          <a:ea typeface="+mn-ea"/>
                          <a:cs typeface="+mn-cs"/>
                          <a:sym typeface="Wingdings" pitchFamily="2" charset="2"/>
                        </a:rPr>
                        <a:t>Wide range of mortgage products, lenders introducing retention products, relaxing criteria, product switches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endPar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0" name="Picture 2" descr="C:\Users\samburt\Downloads\stack-exchange-symb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62" y="177669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amburt\Downloads\qual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62" y="231669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mburt\Downloads\conversatio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62" y="286329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burt\Downloads\ascendant-bars-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62" y="341418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samburt\Downloads\list (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262" y="3891457"/>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09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Q2 2018: Negative reasons for felt confidence in own business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14</a:t>
            </a:fld>
            <a:endParaRPr lang="en-GB" dirty="0"/>
          </a:p>
        </p:txBody>
      </p:sp>
      <p:sp>
        <p:nvSpPr>
          <p:cNvPr id="6" name="Text Placeholder 5"/>
          <p:cNvSpPr>
            <a:spLocks noGrp="1"/>
          </p:cNvSpPr>
          <p:nvPr>
            <p:ph type="body" sz="quarter" idx="16"/>
          </p:nvPr>
        </p:nvSpPr>
        <p:spPr>
          <a:xfrm>
            <a:off x="323850" y="574707"/>
            <a:ext cx="8496300" cy="412867"/>
          </a:xfrm>
        </p:spPr>
        <p:txBody>
          <a:bodyPr/>
          <a:lstStyle/>
          <a:p>
            <a:r>
              <a:rPr lang="en-GB" dirty="0">
                <a:solidFill>
                  <a:schemeClr val="tx1"/>
                </a:solidFill>
              </a:rPr>
              <a:t>Brokers feeling less confident cited uncertainty, concerns regarding the negative impact from </a:t>
            </a:r>
            <a:r>
              <a:rPr lang="en-GB" dirty="0" err="1">
                <a:solidFill>
                  <a:schemeClr val="tx1"/>
                </a:solidFill>
              </a:rPr>
              <a:t>Brexit</a:t>
            </a:r>
            <a:r>
              <a:rPr lang="en-GB" dirty="0">
                <a:solidFill>
                  <a:schemeClr val="tx1"/>
                </a:solidFill>
              </a:rPr>
              <a:t> and tighter regulations as the key reasons</a:t>
            </a:r>
          </a:p>
        </p:txBody>
      </p:sp>
      <p:sp>
        <p:nvSpPr>
          <p:cNvPr id="15" name="Rectangle 14"/>
          <p:cNvSpPr/>
          <p:nvPr/>
        </p:nvSpPr>
        <p:spPr bwMode="auto">
          <a:xfrm>
            <a:off x="6101753" y="1347614"/>
            <a:ext cx="909618" cy="2160240"/>
          </a:xfrm>
          <a:prstGeom prst="rect">
            <a:avLst/>
          </a:prstGeom>
          <a:solidFill>
            <a:srgbClr val="FFC000"/>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400" dirty="0">
              <a:solidFill>
                <a:srgbClr val="FFFFFF"/>
              </a:solidFill>
              <a:latin typeface="Segoe UI Semibold" pitchFamily="34" charset="0"/>
            </a:endParaRPr>
          </a:p>
          <a:p>
            <a:pPr algn="ctr" eaLnBrk="0" fontAlgn="base" hangingPunct="0">
              <a:spcBef>
                <a:spcPct val="0"/>
              </a:spcBef>
              <a:spcAft>
                <a:spcPct val="0"/>
              </a:spcAft>
            </a:pPr>
            <a:r>
              <a:rPr lang="en-GB" sz="900" dirty="0">
                <a:solidFill>
                  <a:srgbClr val="FFFFFF"/>
                </a:solidFill>
                <a:latin typeface="Segoe UI Semibold" pitchFamily="34" charset="0"/>
              </a:rPr>
              <a:t>Fairly/ not confident</a:t>
            </a:r>
          </a:p>
        </p:txBody>
      </p:sp>
      <p:graphicFrame>
        <p:nvGraphicFramePr>
          <p:cNvPr id="16" name="Group 102"/>
          <p:cNvGraphicFramePr>
            <a:graphicFrameLocks/>
          </p:cNvGraphicFramePr>
          <p:nvPr>
            <p:extLst>
              <p:ext uri="{D42A27DB-BD31-4B8C-83A1-F6EECF244321}">
                <p14:modId xmlns:p14="http://schemas.microsoft.com/office/powerpoint/2010/main" val="343305373"/>
              </p:ext>
            </p:extLst>
          </p:nvPr>
        </p:nvGraphicFramePr>
        <p:xfrm>
          <a:off x="462221" y="1745751"/>
          <a:ext cx="6862162" cy="1621269"/>
        </p:xfrm>
        <a:graphic>
          <a:graphicData uri="http://schemas.openxmlformats.org/drawingml/2006/table">
            <a:tbl>
              <a:tblPr bandRow="1">
                <a:tableStyleId>{5202B0CA-FC54-4496-8BCA-5EF66A818D29}</a:tableStyleId>
              </a:tblPr>
              <a:tblGrid>
                <a:gridCol w="2570849">
                  <a:extLst>
                    <a:ext uri="{9D8B030D-6E8A-4147-A177-3AD203B41FA5}">
                      <a16:colId xmlns:a16="http://schemas.microsoft.com/office/drawing/2014/main" val="20000"/>
                    </a:ext>
                  </a:extLst>
                </a:gridCol>
                <a:gridCol w="2968530">
                  <a:extLst>
                    <a:ext uri="{9D8B030D-6E8A-4147-A177-3AD203B41FA5}">
                      <a16:colId xmlns:a16="http://schemas.microsoft.com/office/drawing/2014/main" val="20001"/>
                    </a:ext>
                  </a:extLst>
                </a:gridCol>
                <a:gridCol w="1058226">
                  <a:extLst>
                    <a:ext uri="{9D8B030D-6E8A-4147-A177-3AD203B41FA5}">
                      <a16:colId xmlns:a16="http://schemas.microsoft.com/office/drawing/2014/main" val="20002"/>
                    </a:ext>
                  </a:extLst>
                </a:gridCol>
                <a:gridCol w="264557">
                  <a:extLst>
                    <a:ext uri="{9D8B030D-6E8A-4147-A177-3AD203B41FA5}">
                      <a16:colId xmlns:a16="http://schemas.microsoft.com/office/drawing/2014/main" val="20003"/>
                    </a:ext>
                  </a:extLst>
                </a:gridCol>
              </a:tblGrid>
              <a:tr h="54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Semibold" pitchFamily="34" charset="0"/>
                          <a:ea typeface="+mn-ea"/>
                          <a:cs typeface="+mn-cs"/>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How will market changes impact business? What influence will </a:t>
                      </a:r>
                      <a:r>
                        <a:rPr kumimoji="0" lang="en-GB" sz="900" b="0" i="0" u="none" strike="noStrike" cap="none" normalizeH="0" baseline="0" dirty="0" err="1">
                          <a:ln>
                            <a:noFill/>
                          </a:ln>
                          <a:solidFill>
                            <a:schemeClr val="tx1"/>
                          </a:solidFill>
                          <a:effectLst/>
                          <a:latin typeface="+mn-lt"/>
                          <a:ea typeface="ＭＳ Ｐゴシック" pitchFamily="34" charset="-128"/>
                          <a:sym typeface="Wingdings" pitchFamily="2" charset="2"/>
                        </a:rPr>
                        <a:t>Robo</a:t>
                      </a: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 Advice have on future success?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err="1">
                          <a:solidFill>
                            <a:schemeClr val="tx1"/>
                          </a:solidFill>
                          <a:latin typeface="Segoe UI Semibold" pitchFamily="34" charset="0"/>
                          <a:ea typeface="+mn-ea"/>
                          <a:cs typeface="+mn-cs"/>
                        </a:rPr>
                        <a:t>Brexit</a:t>
                      </a:r>
                      <a:endParaRPr lang="en-GB" sz="1000" b="0" kern="1200" dirty="0">
                        <a:solidFill>
                          <a:schemeClr val="tx1"/>
                        </a:solidFill>
                        <a:latin typeface="Segoe UI Semibold" pitchFamily="34" charset="0"/>
                        <a:ea typeface="+mn-ea"/>
                        <a:cs typeface="+mn-cs"/>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Brokers are now more certain that </a:t>
                      </a:r>
                      <a:r>
                        <a:rPr kumimoji="0" lang="en-GB" sz="900" b="0" i="0" u="none" strike="noStrike" cap="none" normalizeH="0" baseline="0" dirty="0" err="1">
                          <a:ln>
                            <a:noFill/>
                          </a:ln>
                          <a:solidFill>
                            <a:schemeClr val="tx1"/>
                          </a:solidFill>
                          <a:effectLst/>
                          <a:latin typeface="+mn-lt"/>
                          <a:ea typeface="ＭＳ Ｐゴシック" pitchFamily="34" charset="-128"/>
                          <a:sym typeface="Wingdings" pitchFamily="2" charset="2"/>
                        </a:rPr>
                        <a:t>Brexit</a:t>
                      </a:r>
                      <a:r>
                        <a:rPr kumimoji="0" lang="en-GB" sz="900" b="0" i="0" u="none" strike="noStrike" cap="none" normalizeH="0" baseline="0" dirty="0">
                          <a:ln>
                            <a:noFill/>
                          </a:ln>
                          <a:solidFill>
                            <a:schemeClr val="tx1"/>
                          </a:solidFill>
                          <a:effectLst/>
                          <a:latin typeface="+mn-lt"/>
                          <a:ea typeface="ＭＳ Ｐゴシック" pitchFamily="34" charset="-128"/>
                          <a:sym typeface="Wingdings" pitchFamily="2" charset="2"/>
                        </a:rPr>
                        <a:t> will negatively impact their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Semibold" pitchFamily="34" charset="0"/>
                          <a:ea typeface="+mn-ea"/>
                          <a:cs typeface="+mn-cs"/>
                        </a:rPr>
                        <a:t>Tighter rules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900" u="none" strike="noStrike" kern="1200" cap="none" normalizeH="0" baseline="0" dirty="0">
                          <a:ln>
                            <a:noFill/>
                          </a:ln>
                          <a:solidFill>
                            <a:schemeClr val="tx1"/>
                          </a:solidFill>
                          <a:effectLst/>
                          <a:latin typeface="+mn-lt"/>
                          <a:ea typeface="+mn-ea"/>
                          <a:cs typeface="+mn-cs"/>
                          <a:sym typeface="Wingdings" pitchFamily="2" charset="2"/>
                        </a:rPr>
                        <a:t>New rules and regulations coming in. Lenders tightening criteria</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9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7" name="Picture 2" descr="C:\Users\samburt\Downloads\businessman-with-doub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177" y="181996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samburt\Downloads\a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04" y="293182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9552" y="2374775"/>
            <a:ext cx="360000" cy="36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2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Reasons for felt level of confidence in own business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15</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Examples of verbatim responses from intermediaries </a:t>
            </a:r>
          </a:p>
        </p:txBody>
      </p:sp>
      <p:sp>
        <p:nvSpPr>
          <p:cNvPr id="7" name="Rectangle 6"/>
          <p:cNvSpPr/>
          <p:nvPr/>
        </p:nvSpPr>
        <p:spPr>
          <a:xfrm>
            <a:off x="2467572"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Volumes have increased and we have taken on more staff, business is good.</a:t>
            </a:r>
          </a:p>
          <a:p>
            <a:pPr algn="ctr" eaLnBrk="0" fontAlgn="base" hangingPunct="0">
              <a:spcBef>
                <a:spcPct val="0"/>
              </a:spcBef>
              <a:spcAft>
                <a:spcPct val="0"/>
              </a:spcAft>
            </a:pPr>
            <a:r>
              <a:rPr lang="en-GB" sz="900" b="1" dirty="0">
                <a:solidFill>
                  <a:srgbClr val="404040"/>
                </a:solidFill>
              </a:rPr>
              <a:t>(Very Confident)</a:t>
            </a:r>
          </a:p>
        </p:txBody>
      </p:sp>
      <p:sp>
        <p:nvSpPr>
          <p:cNvPr id="8" name="Rectangle 7"/>
          <p:cNvSpPr/>
          <p:nvPr/>
        </p:nvSpPr>
        <p:spPr>
          <a:xfrm>
            <a:off x="319336"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 I feel optimistic. I’m getting good reviews from clients. I am establishing the business locally, trying to do a good job for people, so shouldn't fail.</a:t>
            </a:r>
          </a:p>
          <a:p>
            <a:pPr algn="ctr" eaLnBrk="0" fontAlgn="base" hangingPunct="0">
              <a:spcBef>
                <a:spcPct val="0"/>
              </a:spcBef>
              <a:spcAft>
                <a:spcPct val="0"/>
              </a:spcAft>
            </a:pPr>
            <a:r>
              <a:rPr lang="en-GB" sz="900" b="1" dirty="0">
                <a:solidFill>
                  <a:srgbClr val="404040"/>
                </a:solidFill>
              </a:rPr>
              <a:t>(Very Confident)</a:t>
            </a:r>
          </a:p>
        </p:txBody>
      </p:sp>
      <p:sp>
        <p:nvSpPr>
          <p:cNvPr id="9" name="Rectangle 8"/>
          <p:cNvSpPr/>
          <p:nvPr/>
        </p:nvSpPr>
        <p:spPr>
          <a:xfrm>
            <a:off x="4615808"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I think people are always going to need to speak to an advisor for their particular situations, regardless of any automated options out there.</a:t>
            </a:r>
          </a:p>
          <a:p>
            <a:pPr algn="ctr" eaLnBrk="0" fontAlgn="base" hangingPunct="0">
              <a:spcBef>
                <a:spcPct val="0"/>
              </a:spcBef>
              <a:spcAft>
                <a:spcPct val="0"/>
              </a:spcAft>
            </a:pPr>
            <a:r>
              <a:rPr lang="en-GB" sz="900" b="1" dirty="0">
                <a:solidFill>
                  <a:srgbClr val="404040"/>
                </a:solidFill>
              </a:rPr>
              <a:t>(Very Confident)</a:t>
            </a:r>
          </a:p>
        </p:txBody>
      </p:sp>
      <p:sp>
        <p:nvSpPr>
          <p:cNvPr id="10" name="Rectangle 9"/>
          <p:cNvSpPr/>
          <p:nvPr/>
        </p:nvSpPr>
        <p:spPr>
          <a:xfrm>
            <a:off x="6764043" y="1356992"/>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There seems to be a buoyancy in the market and it has been assisted by the lenders acknowledging the requirement for product transfers involving the intermediary market.</a:t>
            </a:r>
          </a:p>
          <a:p>
            <a:pPr algn="ctr" eaLnBrk="0" fontAlgn="base" hangingPunct="0">
              <a:spcBef>
                <a:spcPct val="0"/>
              </a:spcBef>
              <a:spcAft>
                <a:spcPct val="0"/>
              </a:spcAft>
            </a:pPr>
            <a:r>
              <a:rPr lang="en-GB" sz="900" b="1" dirty="0">
                <a:solidFill>
                  <a:srgbClr val="404040"/>
                </a:solidFill>
              </a:rPr>
              <a:t>(Very Confident)</a:t>
            </a:r>
          </a:p>
        </p:txBody>
      </p:sp>
      <p:sp>
        <p:nvSpPr>
          <p:cNvPr id="11" name="Rectangle 10"/>
          <p:cNvSpPr/>
          <p:nvPr/>
        </p:nvSpPr>
        <p:spPr>
          <a:xfrm>
            <a:off x="6783609" y="3097185"/>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We are heavily regulated and in such a tight spot regards regulations.</a:t>
            </a:r>
          </a:p>
          <a:p>
            <a:pPr algn="ctr" eaLnBrk="0" fontAlgn="base" hangingPunct="0">
              <a:spcBef>
                <a:spcPct val="0"/>
              </a:spcBef>
              <a:spcAft>
                <a:spcPct val="0"/>
              </a:spcAft>
            </a:pPr>
            <a:r>
              <a:rPr lang="en-GB" sz="900" b="1" dirty="0">
                <a:solidFill>
                  <a:srgbClr val="404040"/>
                </a:solidFill>
              </a:rPr>
              <a:t>(Not Very Confident)</a:t>
            </a:r>
          </a:p>
        </p:txBody>
      </p:sp>
      <p:sp>
        <p:nvSpPr>
          <p:cNvPr id="12" name="Rectangle 11"/>
          <p:cNvSpPr/>
          <p:nvPr/>
        </p:nvSpPr>
        <p:spPr>
          <a:xfrm>
            <a:off x="2474094" y="3085184"/>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There's a lot of changes in the mortgage market and there's a lot of things happening online such as </a:t>
            </a:r>
            <a:r>
              <a:rPr lang="en-GB" sz="900" i="1" dirty="0" err="1">
                <a:solidFill>
                  <a:srgbClr val="404040"/>
                </a:solidFill>
              </a:rPr>
              <a:t>Robo</a:t>
            </a:r>
            <a:r>
              <a:rPr lang="en-GB" sz="900" i="1" dirty="0">
                <a:solidFill>
                  <a:srgbClr val="404040"/>
                </a:solidFill>
              </a:rPr>
              <a:t> advice which could cause an issue.</a:t>
            </a:r>
          </a:p>
          <a:p>
            <a:pPr algn="ctr" eaLnBrk="0" fontAlgn="base" hangingPunct="0">
              <a:spcBef>
                <a:spcPct val="0"/>
              </a:spcBef>
              <a:spcAft>
                <a:spcPct val="0"/>
              </a:spcAft>
            </a:pPr>
            <a:r>
              <a:rPr lang="en-GB" sz="900" b="1" dirty="0">
                <a:solidFill>
                  <a:srgbClr val="404040"/>
                </a:solidFill>
              </a:rPr>
              <a:t>(Fairly Confident)</a:t>
            </a:r>
          </a:p>
        </p:txBody>
      </p:sp>
      <p:sp>
        <p:nvSpPr>
          <p:cNvPr id="13" name="Rectangle 12"/>
          <p:cNvSpPr/>
          <p:nvPr/>
        </p:nvSpPr>
        <p:spPr>
          <a:xfrm>
            <a:off x="4628852" y="3085184"/>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err="1">
                <a:solidFill>
                  <a:srgbClr val="404040"/>
                </a:solidFill>
              </a:rPr>
              <a:t>Brexit</a:t>
            </a:r>
            <a:r>
              <a:rPr lang="en-GB" sz="900" i="1" dirty="0">
                <a:solidFill>
                  <a:srgbClr val="404040"/>
                </a:solidFill>
              </a:rPr>
              <a:t> is coming which will be awful</a:t>
            </a:r>
            <a:endParaRPr lang="en-GB" sz="900" b="1" i="1" dirty="0">
              <a:solidFill>
                <a:srgbClr val="404040"/>
              </a:solidFill>
            </a:endParaRPr>
          </a:p>
          <a:p>
            <a:pPr algn="ctr" eaLnBrk="0" fontAlgn="base" hangingPunct="0">
              <a:spcBef>
                <a:spcPct val="0"/>
              </a:spcBef>
              <a:spcAft>
                <a:spcPct val="0"/>
              </a:spcAft>
            </a:pPr>
            <a:r>
              <a:rPr lang="en-GB" sz="900" b="1" dirty="0">
                <a:solidFill>
                  <a:srgbClr val="404040"/>
                </a:solidFill>
              </a:rPr>
              <a:t>(Fairly Confident)</a:t>
            </a:r>
          </a:p>
        </p:txBody>
      </p:sp>
      <p:sp>
        <p:nvSpPr>
          <p:cNvPr id="14" name="Rectangle 13"/>
          <p:cNvSpPr/>
          <p:nvPr/>
        </p:nvSpPr>
        <p:spPr>
          <a:xfrm>
            <a:off x="319336" y="3097185"/>
            <a:ext cx="2052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900" i="1" dirty="0">
                <a:solidFill>
                  <a:srgbClr val="404040"/>
                </a:solidFill>
              </a:rPr>
              <a:t>My lenders are recommending the public to me</a:t>
            </a:r>
          </a:p>
          <a:p>
            <a:pPr algn="ctr" eaLnBrk="0" fontAlgn="base" hangingPunct="0">
              <a:spcBef>
                <a:spcPct val="0"/>
              </a:spcBef>
              <a:spcAft>
                <a:spcPct val="0"/>
              </a:spcAft>
            </a:pPr>
            <a:r>
              <a:rPr lang="en-GB" sz="900" b="1" i="1" dirty="0">
                <a:solidFill>
                  <a:srgbClr val="404040"/>
                </a:solidFill>
              </a:rPr>
              <a:t>(</a:t>
            </a:r>
            <a:r>
              <a:rPr lang="en-GB" sz="900" b="1" dirty="0">
                <a:solidFill>
                  <a:srgbClr val="404040"/>
                </a:solidFill>
              </a:rPr>
              <a:t>Very Confident)</a:t>
            </a:r>
          </a:p>
        </p:txBody>
      </p:sp>
      <p:sp>
        <p:nvSpPr>
          <p:cNvPr id="15" name="AutoShape 13"/>
          <p:cNvSpPr>
            <a:spLocks noChangeArrowheads="1"/>
          </p:cNvSpPr>
          <p:nvPr/>
        </p:nvSpPr>
        <p:spPr bwMode="auto">
          <a:xfrm>
            <a:off x="319336"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a:t>
            </a:r>
          </a:p>
        </p:txBody>
      </p:sp>
      <p:sp>
        <p:nvSpPr>
          <p:cNvPr id="16" name="AutoShape 13"/>
          <p:cNvSpPr>
            <a:spLocks noChangeArrowheads="1"/>
          </p:cNvSpPr>
          <p:nvPr/>
        </p:nvSpPr>
        <p:spPr bwMode="auto">
          <a:xfrm>
            <a:off x="6783609" y="2737145"/>
            <a:ext cx="2052000" cy="390000"/>
          </a:xfrm>
          <a:prstGeom prst="rect">
            <a:avLst/>
          </a:prstGeom>
          <a:solidFill>
            <a:schemeClr val="accent3"/>
          </a:solidFill>
          <a:ln>
            <a:solidFill>
              <a:schemeClr val="accent3"/>
            </a:solid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Tighter rules</a:t>
            </a:r>
          </a:p>
        </p:txBody>
      </p:sp>
      <p:sp>
        <p:nvSpPr>
          <p:cNvPr id="17" name="AutoShape 13"/>
          <p:cNvSpPr>
            <a:spLocks noChangeArrowheads="1"/>
          </p:cNvSpPr>
          <p:nvPr/>
        </p:nvSpPr>
        <p:spPr bwMode="auto">
          <a:xfrm>
            <a:off x="2467572"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this business</a:t>
            </a:r>
          </a:p>
        </p:txBody>
      </p:sp>
      <p:sp>
        <p:nvSpPr>
          <p:cNvPr id="18" name="AutoShape 13"/>
          <p:cNvSpPr>
            <a:spLocks noChangeArrowheads="1"/>
          </p:cNvSpPr>
          <p:nvPr/>
        </p:nvSpPr>
        <p:spPr bwMode="auto">
          <a:xfrm>
            <a:off x="4615808"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demand for intermediaries</a:t>
            </a:r>
          </a:p>
        </p:txBody>
      </p:sp>
      <p:sp>
        <p:nvSpPr>
          <p:cNvPr id="19" name="AutoShape 13"/>
          <p:cNvSpPr>
            <a:spLocks noChangeArrowheads="1"/>
          </p:cNvSpPr>
          <p:nvPr/>
        </p:nvSpPr>
        <p:spPr bwMode="auto">
          <a:xfrm>
            <a:off x="6764043" y="987574"/>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Positive market backdrop</a:t>
            </a:r>
          </a:p>
        </p:txBody>
      </p:sp>
      <p:sp>
        <p:nvSpPr>
          <p:cNvPr id="20" name="AutoShape 13"/>
          <p:cNvSpPr>
            <a:spLocks noChangeArrowheads="1"/>
          </p:cNvSpPr>
          <p:nvPr/>
        </p:nvSpPr>
        <p:spPr bwMode="auto">
          <a:xfrm>
            <a:off x="2474094" y="2725144"/>
            <a:ext cx="2052000" cy="390000"/>
          </a:xfrm>
          <a:prstGeom prst="rect">
            <a:avLst/>
          </a:prstGeom>
          <a:solidFill>
            <a:srgbClr val="FFC00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Uncertainty</a:t>
            </a:r>
          </a:p>
        </p:txBody>
      </p:sp>
      <p:sp>
        <p:nvSpPr>
          <p:cNvPr id="21" name="AutoShape 13"/>
          <p:cNvSpPr>
            <a:spLocks noChangeArrowheads="1"/>
          </p:cNvSpPr>
          <p:nvPr/>
        </p:nvSpPr>
        <p:spPr bwMode="auto">
          <a:xfrm>
            <a:off x="4628852" y="2725144"/>
            <a:ext cx="2052000" cy="390000"/>
          </a:xfrm>
          <a:prstGeom prst="rect">
            <a:avLst/>
          </a:prstGeom>
          <a:solidFill>
            <a:srgbClr val="FFC000"/>
          </a:solidFill>
          <a:ln>
            <a:noFill/>
          </a:ln>
          <a:extLst/>
        </p:spPr>
        <p:txBody>
          <a:bodyPr wrap="square" lIns="77925" tIns="38963" rIns="77925" bIns="38963" anchor="ctr">
            <a:noAutofit/>
          </a:bodyPr>
          <a:lstStyle/>
          <a:p>
            <a:pPr algn="ctr" eaLnBrk="0" hangingPunct="0"/>
            <a:r>
              <a:rPr lang="en-GB" sz="1200" dirty="0" err="1">
                <a:solidFill>
                  <a:srgbClr val="FFFFFF"/>
                </a:solidFill>
                <a:latin typeface="Segoe UI Semibold" pitchFamily="34" charset="0"/>
              </a:rPr>
              <a:t>Brexit</a:t>
            </a:r>
            <a:endParaRPr lang="en-GB" sz="1200" dirty="0">
              <a:solidFill>
                <a:srgbClr val="FFFFFF"/>
              </a:solidFill>
              <a:latin typeface="Segoe UI Semibold" pitchFamily="34" charset="0"/>
            </a:endParaRPr>
          </a:p>
        </p:txBody>
      </p:sp>
      <p:sp>
        <p:nvSpPr>
          <p:cNvPr id="22" name="AutoShape 13"/>
          <p:cNvSpPr>
            <a:spLocks noChangeArrowheads="1"/>
          </p:cNvSpPr>
          <p:nvPr/>
        </p:nvSpPr>
        <p:spPr bwMode="auto">
          <a:xfrm>
            <a:off x="319336" y="2737145"/>
            <a:ext cx="2052000" cy="390000"/>
          </a:xfrm>
          <a:prstGeom prst="rect">
            <a:avLst/>
          </a:prstGeom>
          <a:solidFill>
            <a:srgbClr val="92D050"/>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lender support</a:t>
            </a:r>
          </a:p>
        </p:txBody>
      </p:sp>
    </p:spTree>
    <p:extLst>
      <p:ext uri="{BB962C8B-B14F-4D97-AF65-F5344CB8AC3E}">
        <p14:creationId xmlns:p14="http://schemas.microsoft.com/office/powerpoint/2010/main" val="295878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a:t>Business flow</a:t>
            </a:r>
          </a:p>
        </p:txBody>
      </p:sp>
    </p:spTree>
    <p:extLst>
      <p:ext uri="{BB962C8B-B14F-4D97-AF65-F5344CB8AC3E}">
        <p14:creationId xmlns:p14="http://schemas.microsoft.com/office/powerpoint/2010/main" val="1786243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Average number of DIPs in last 3 months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17</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average number of DIPs has decreased this quarter, with a drop across April and May</a:t>
            </a: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QHX1. In the last 3 months, approximately how many DIPs have you dealt with personally?</a:t>
            </a:r>
          </a:p>
          <a:p>
            <a:pPr defTabSz="649376" eaLnBrk="0" hangingPunct="0"/>
            <a:r>
              <a:rPr lang="en-US" kern="0" dirty="0"/>
              <a:t>Base: All Q2 respondents (300)</a:t>
            </a:r>
          </a:p>
        </p:txBody>
      </p:sp>
      <p:graphicFrame>
        <p:nvGraphicFramePr>
          <p:cNvPr id="7" name="Chart 6"/>
          <p:cNvGraphicFramePr/>
          <p:nvPr>
            <p:extLst>
              <p:ext uri="{D42A27DB-BD31-4B8C-83A1-F6EECF244321}">
                <p14:modId xmlns:p14="http://schemas.microsoft.com/office/powerpoint/2010/main" val="3064215430"/>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2483768" y="1142382"/>
            <a:ext cx="1177072"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31</a:t>
            </a:r>
          </a:p>
        </p:txBody>
      </p:sp>
      <p:cxnSp>
        <p:nvCxnSpPr>
          <p:cNvPr id="9" name="Straight Connector 8"/>
          <p:cNvCxnSpPr/>
          <p:nvPr/>
        </p:nvCxnSpPr>
        <p:spPr bwMode="auto">
          <a:xfrm>
            <a:off x="3779912"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3923928" y="1137346"/>
            <a:ext cx="1177168"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Q4 2017: 29</a:t>
            </a:r>
          </a:p>
        </p:txBody>
      </p:sp>
      <p:sp>
        <p:nvSpPr>
          <p:cNvPr id="12" name="AutoShape 13"/>
          <p:cNvSpPr>
            <a:spLocks noChangeArrowheads="1"/>
          </p:cNvSpPr>
          <p:nvPr/>
        </p:nvSpPr>
        <p:spPr bwMode="auto">
          <a:xfrm>
            <a:off x="6804248" y="1132310"/>
            <a:ext cx="124936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rPr>
              <a:t>Q2 2018: 27</a:t>
            </a:r>
          </a:p>
        </p:txBody>
      </p:sp>
      <p:cxnSp>
        <p:nvCxnSpPr>
          <p:cNvPr id="13" name="Straight Connector 12"/>
          <p:cNvCxnSpPr/>
          <p:nvPr/>
        </p:nvCxnSpPr>
        <p:spPr bwMode="auto">
          <a:xfrm>
            <a:off x="5220072"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732240"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5364088" y="1132310"/>
            <a:ext cx="1223968"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Q1 2018: 31</a:t>
            </a:r>
          </a:p>
        </p:txBody>
      </p:sp>
      <p:cxnSp>
        <p:nvCxnSpPr>
          <p:cNvPr id="18" name="Straight Connector 17"/>
          <p:cNvCxnSpPr/>
          <p:nvPr/>
        </p:nvCxnSpPr>
        <p:spPr bwMode="auto">
          <a:xfrm>
            <a:off x="2267744" y="98742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9" name="AutoShape 13"/>
          <p:cNvSpPr>
            <a:spLocks noChangeArrowheads="1"/>
          </p:cNvSpPr>
          <p:nvPr/>
        </p:nvSpPr>
        <p:spPr bwMode="auto">
          <a:xfrm>
            <a:off x="899592" y="1142382"/>
            <a:ext cx="1177072"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Q2 2017: 28</a:t>
            </a:r>
          </a:p>
        </p:txBody>
      </p:sp>
    </p:spTree>
    <p:extLst>
      <p:ext uri="{BB962C8B-B14F-4D97-AF65-F5344CB8AC3E}">
        <p14:creationId xmlns:p14="http://schemas.microsoft.com/office/powerpoint/2010/main" val="1585790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Average number of DIPs – By business</a:t>
            </a:r>
          </a:p>
        </p:txBody>
      </p:sp>
      <p:sp>
        <p:nvSpPr>
          <p:cNvPr id="3" name="Footer Placeholder 2"/>
          <p:cNvSpPr>
            <a:spLocks noGrp="1"/>
          </p:cNvSpPr>
          <p:nvPr>
            <p:ph type="ftr" sz="quarter" idx="11"/>
          </p:nvPr>
        </p:nvSpPr>
        <p:spPr/>
        <p:txBody>
          <a:bodyPr/>
          <a:lstStyle/>
          <a:p>
            <a:r>
              <a:rPr lang="en-GB" dirty="0"/>
              <a:t>QHX1. In the last 3 months, approximately how many DIPs have you dealt with personally?</a:t>
            </a:r>
          </a:p>
          <a:p>
            <a:r>
              <a:rPr lang="en-GB"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18</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Compared to last quarter there is less difference in the number of DIPs by mortgage type</a:t>
            </a:r>
          </a:p>
        </p:txBody>
      </p:sp>
      <p:graphicFrame>
        <p:nvGraphicFramePr>
          <p:cNvPr id="7" name="Chart 6"/>
          <p:cNvGraphicFramePr/>
          <p:nvPr>
            <p:extLst>
              <p:ext uri="{D42A27DB-BD31-4B8C-83A1-F6EECF244321}">
                <p14:modId xmlns:p14="http://schemas.microsoft.com/office/powerpoint/2010/main" val="1252986418"/>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87035542"/>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31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baseline="0" dirty="0">
                          <a:solidFill>
                            <a:schemeClr val="tx1"/>
                          </a:solidFill>
                          <a:latin typeface="+mn-lt"/>
                          <a:ea typeface="+mn-ea"/>
                          <a:cs typeface="+mn-cs"/>
                        </a:rPr>
                        <a:t>27 </a:t>
                      </a:r>
                      <a:r>
                        <a:rPr lang="en-GB" sz="1000" b="0" kern="1200" dirty="0">
                          <a:solidFill>
                            <a:schemeClr val="tx1"/>
                          </a:solidFill>
                          <a:latin typeface="+mn-lt"/>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33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40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baseline="0" dirty="0">
                          <a:solidFill>
                            <a:schemeClr val="tx1"/>
                          </a:solidFill>
                          <a:latin typeface="+mn-lt"/>
                          <a:ea typeface="+mn-ea"/>
                          <a:cs typeface="+mn-cs"/>
                        </a:rPr>
                        <a:t>32 </a:t>
                      </a:r>
                      <a:r>
                        <a:rPr lang="en-GB" sz="1000" b="0" kern="1200" dirty="0">
                          <a:solidFill>
                            <a:schemeClr val="tx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baseline="0" dirty="0">
                          <a:solidFill>
                            <a:schemeClr val="tx1"/>
                          </a:solidFill>
                          <a:latin typeface="+mn-lt"/>
                          <a:ea typeface="+mn-ea"/>
                          <a:cs typeface="+mn-cs"/>
                        </a:rPr>
                        <a:t>24 </a:t>
                      </a:r>
                      <a:r>
                        <a:rPr lang="en-GB" sz="1000" b="0" kern="1200" dirty="0">
                          <a:solidFill>
                            <a:schemeClr val="tx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35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24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28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31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223161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DIPs resulting in a DIP accept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19</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average number of DIPs resulting in a DIP accept has edged up slightly this quarter</a:t>
            </a: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QHX2. In the last 3 months, what proportion of these DIPs have resulted in a DIP accept?</a:t>
            </a:r>
          </a:p>
          <a:p>
            <a:pPr defTabSz="649376" eaLnBrk="0" hangingPunct="0"/>
            <a:r>
              <a:rPr lang="en-GB" kern="0" dirty="0"/>
              <a:t>Base: All Q2 respondents (300)</a:t>
            </a:r>
          </a:p>
        </p:txBody>
      </p:sp>
      <p:graphicFrame>
        <p:nvGraphicFramePr>
          <p:cNvPr id="7" name="Chart 6"/>
          <p:cNvGraphicFramePr/>
          <p:nvPr>
            <p:extLst>
              <p:ext uri="{D42A27DB-BD31-4B8C-83A1-F6EECF244321}">
                <p14:modId xmlns:p14="http://schemas.microsoft.com/office/powerpoint/2010/main" val="1190504306"/>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2483768" y="1131950"/>
            <a:ext cx="115196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82</a:t>
            </a:r>
          </a:p>
        </p:txBody>
      </p:sp>
      <p:cxnSp>
        <p:nvCxnSpPr>
          <p:cNvPr id="9" name="Straight Connector 8"/>
          <p:cNvCxnSpPr/>
          <p:nvPr/>
        </p:nvCxnSpPr>
        <p:spPr bwMode="auto">
          <a:xfrm>
            <a:off x="3779912" y="987422"/>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3923928" y="1131950"/>
            <a:ext cx="1211392"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Q4 2017: 82</a:t>
            </a:r>
          </a:p>
        </p:txBody>
      </p:sp>
      <p:sp>
        <p:nvSpPr>
          <p:cNvPr id="12" name="AutoShape 13"/>
          <p:cNvSpPr>
            <a:spLocks noChangeArrowheads="1"/>
          </p:cNvSpPr>
          <p:nvPr/>
        </p:nvSpPr>
        <p:spPr bwMode="auto">
          <a:xfrm>
            <a:off x="6876256" y="1131950"/>
            <a:ext cx="117736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rPr>
              <a:t>Q2 2018: 84</a:t>
            </a:r>
          </a:p>
        </p:txBody>
      </p:sp>
      <p:cxnSp>
        <p:nvCxnSpPr>
          <p:cNvPr id="13" name="Straight Connector 12"/>
          <p:cNvCxnSpPr/>
          <p:nvPr/>
        </p:nvCxnSpPr>
        <p:spPr bwMode="auto">
          <a:xfrm>
            <a:off x="5292080" y="98742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732240" y="987423"/>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5436096" y="1131950"/>
            <a:ext cx="1151960"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Q1 2018: 82</a:t>
            </a:r>
          </a:p>
        </p:txBody>
      </p:sp>
      <p:sp>
        <p:nvSpPr>
          <p:cNvPr id="18" name="AutoShape 13"/>
          <p:cNvSpPr>
            <a:spLocks noChangeArrowheads="1"/>
          </p:cNvSpPr>
          <p:nvPr/>
        </p:nvSpPr>
        <p:spPr bwMode="auto">
          <a:xfrm>
            <a:off x="971600" y="1131950"/>
            <a:ext cx="1223968"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Q2 2017: 82</a:t>
            </a:r>
          </a:p>
        </p:txBody>
      </p:sp>
      <p:cxnSp>
        <p:nvCxnSpPr>
          <p:cNvPr id="19" name="Straight Connector 18"/>
          <p:cNvCxnSpPr/>
          <p:nvPr/>
        </p:nvCxnSpPr>
        <p:spPr bwMode="auto">
          <a:xfrm>
            <a:off x="2267744" y="987421"/>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Tree>
    <p:extLst>
      <p:ext uri="{BB962C8B-B14F-4D97-AF65-F5344CB8AC3E}">
        <p14:creationId xmlns:p14="http://schemas.microsoft.com/office/powerpoint/2010/main" val="86187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Contents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a:t>
            </a:fld>
            <a:endParaRPr lang="en-GB" dirty="0"/>
          </a:p>
        </p:txBody>
      </p:sp>
      <p:sp>
        <p:nvSpPr>
          <p:cNvPr id="9" name="AutoShape 29"/>
          <p:cNvSpPr>
            <a:spLocks noChangeArrowheads="1"/>
          </p:cNvSpPr>
          <p:nvPr/>
        </p:nvSpPr>
        <p:spPr bwMode="auto">
          <a:xfrm>
            <a:off x="982678" y="999439"/>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GB" sz="1400" dirty="0">
                <a:solidFill>
                  <a:srgbClr val="333333"/>
                </a:solidFill>
              </a:rPr>
              <a:t>Background &amp; methodology</a:t>
            </a:r>
          </a:p>
        </p:txBody>
      </p:sp>
      <p:sp>
        <p:nvSpPr>
          <p:cNvPr id="10" name="AutoShape 29"/>
          <p:cNvSpPr>
            <a:spLocks noChangeArrowheads="1"/>
          </p:cNvSpPr>
          <p:nvPr/>
        </p:nvSpPr>
        <p:spPr bwMode="auto">
          <a:xfrm>
            <a:off x="982678" y="1542748"/>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Executive summary</a:t>
            </a:r>
          </a:p>
        </p:txBody>
      </p:sp>
      <p:sp>
        <p:nvSpPr>
          <p:cNvPr id="11" name="AutoShape 29"/>
          <p:cNvSpPr>
            <a:spLocks noChangeArrowheads="1"/>
          </p:cNvSpPr>
          <p:nvPr/>
        </p:nvSpPr>
        <p:spPr bwMode="auto">
          <a:xfrm>
            <a:off x="982678" y="2086057"/>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Business volumes and confidence</a:t>
            </a:r>
          </a:p>
        </p:txBody>
      </p:sp>
      <p:sp>
        <p:nvSpPr>
          <p:cNvPr id="12" name="AutoShape 29"/>
          <p:cNvSpPr>
            <a:spLocks noChangeArrowheads="1"/>
          </p:cNvSpPr>
          <p:nvPr/>
        </p:nvSpPr>
        <p:spPr bwMode="auto">
          <a:xfrm>
            <a:off x="982678" y="2629366"/>
            <a:ext cx="6413538" cy="281780"/>
          </a:xfrm>
          <a:prstGeom prst="roundRect">
            <a:avLst>
              <a:gd name="adj" fmla="val 16667"/>
            </a:avLst>
          </a:prstGeom>
          <a:noFill/>
          <a:ln>
            <a:noFill/>
          </a:ln>
          <a:effectLst/>
          <a:extLst/>
        </p:spPr>
        <p:txBody>
          <a:bodyPr lIns="138056" tIns="38963" rIns="77925" bIns="38963" anchor="ctr"/>
          <a:lstStyle/>
          <a:p>
            <a:pPr marL="534383" eaLnBrk="0" hangingPunct="0"/>
            <a:r>
              <a:rPr lang="en-US" sz="1400" dirty="0">
                <a:solidFill>
                  <a:srgbClr val="333333"/>
                </a:solidFill>
              </a:rPr>
              <a:t>Business flow</a:t>
            </a:r>
          </a:p>
        </p:txBody>
      </p:sp>
      <p:cxnSp>
        <p:nvCxnSpPr>
          <p:cNvPr id="13" name="Straight Connector 12"/>
          <p:cNvCxnSpPr/>
          <p:nvPr/>
        </p:nvCxnSpPr>
        <p:spPr>
          <a:xfrm>
            <a:off x="1475656" y="942329"/>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76842" y="885542"/>
            <a:ext cx="398814" cy="509574"/>
          </a:xfrm>
          <a:prstGeom prst="rect">
            <a:avLst/>
          </a:prstGeom>
          <a:noFill/>
        </p:spPr>
        <p:txBody>
          <a:bodyPr wrap="square" lIns="77925" tIns="38963" rIns="77925" bIns="38963" rtlCol="0">
            <a:spAutoFit/>
          </a:bodyPr>
          <a:lstStyle/>
          <a:p>
            <a:r>
              <a:rPr lang="en-GB" sz="2800" dirty="0">
                <a:solidFill>
                  <a:schemeClr val="accent2"/>
                </a:solidFill>
              </a:rPr>
              <a:t>1</a:t>
            </a:r>
          </a:p>
        </p:txBody>
      </p:sp>
      <p:sp>
        <p:nvSpPr>
          <p:cNvPr id="16" name="TextBox 15"/>
          <p:cNvSpPr txBox="1"/>
          <p:nvPr/>
        </p:nvSpPr>
        <p:spPr>
          <a:xfrm>
            <a:off x="1076842" y="1428851"/>
            <a:ext cx="398814" cy="509574"/>
          </a:xfrm>
          <a:prstGeom prst="rect">
            <a:avLst/>
          </a:prstGeom>
          <a:noFill/>
        </p:spPr>
        <p:txBody>
          <a:bodyPr wrap="square" lIns="77925" tIns="38963" rIns="77925" bIns="38963" rtlCol="0">
            <a:spAutoFit/>
          </a:bodyPr>
          <a:lstStyle/>
          <a:p>
            <a:r>
              <a:rPr lang="en-GB" sz="2800" dirty="0">
                <a:solidFill>
                  <a:schemeClr val="accent2"/>
                </a:solidFill>
              </a:rPr>
              <a:t>2</a:t>
            </a:r>
          </a:p>
        </p:txBody>
      </p:sp>
      <p:sp>
        <p:nvSpPr>
          <p:cNvPr id="17" name="TextBox 16"/>
          <p:cNvSpPr txBox="1"/>
          <p:nvPr/>
        </p:nvSpPr>
        <p:spPr>
          <a:xfrm>
            <a:off x="1076842" y="1972160"/>
            <a:ext cx="398814" cy="509574"/>
          </a:xfrm>
          <a:prstGeom prst="rect">
            <a:avLst/>
          </a:prstGeom>
          <a:noFill/>
        </p:spPr>
        <p:txBody>
          <a:bodyPr wrap="square" lIns="77925" tIns="38963" rIns="77925" bIns="38963" rtlCol="0">
            <a:spAutoFit/>
          </a:bodyPr>
          <a:lstStyle/>
          <a:p>
            <a:r>
              <a:rPr lang="en-GB" sz="2800" dirty="0">
                <a:solidFill>
                  <a:schemeClr val="accent2"/>
                </a:solidFill>
              </a:rPr>
              <a:t>3</a:t>
            </a:r>
          </a:p>
        </p:txBody>
      </p:sp>
      <p:sp>
        <p:nvSpPr>
          <p:cNvPr id="18" name="TextBox 17"/>
          <p:cNvSpPr txBox="1"/>
          <p:nvPr/>
        </p:nvSpPr>
        <p:spPr>
          <a:xfrm>
            <a:off x="1076842" y="2515469"/>
            <a:ext cx="398814" cy="509574"/>
          </a:xfrm>
          <a:prstGeom prst="rect">
            <a:avLst/>
          </a:prstGeom>
          <a:noFill/>
        </p:spPr>
        <p:txBody>
          <a:bodyPr wrap="square" lIns="77925" tIns="38963" rIns="77925" bIns="38963" rtlCol="0">
            <a:spAutoFit/>
          </a:bodyPr>
          <a:lstStyle/>
          <a:p>
            <a:r>
              <a:rPr lang="en-GB" sz="2800" dirty="0">
                <a:solidFill>
                  <a:schemeClr val="accent2"/>
                </a:solidFill>
              </a:rPr>
              <a:t>4</a:t>
            </a:r>
          </a:p>
        </p:txBody>
      </p:sp>
      <p:cxnSp>
        <p:nvCxnSpPr>
          <p:cNvPr id="25" name="Straight Connector 24"/>
          <p:cNvCxnSpPr/>
          <p:nvPr/>
        </p:nvCxnSpPr>
        <p:spPr>
          <a:xfrm>
            <a:off x="1475656" y="1485638"/>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75656" y="2028947"/>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475656" y="2572256"/>
            <a:ext cx="0" cy="396000"/>
          </a:xfrm>
          <a:prstGeom prst="line">
            <a:avLst/>
          </a:prstGeom>
          <a:ln w="285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0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DIPs resulting in a DIP accept (%) – By business</a:t>
            </a:r>
          </a:p>
        </p:txBody>
      </p:sp>
      <p:sp>
        <p:nvSpPr>
          <p:cNvPr id="3" name="Footer Placeholder 2"/>
          <p:cNvSpPr>
            <a:spLocks noGrp="1"/>
          </p:cNvSpPr>
          <p:nvPr>
            <p:ph type="ftr" sz="quarter" idx="11"/>
          </p:nvPr>
        </p:nvSpPr>
        <p:spPr/>
        <p:txBody>
          <a:bodyPr/>
          <a:lstStyle/>
          <a:p>
            <a:pPr defTabSz="649376" eaLnBrk="0" hangingPunct="0"/>
            <a:r>
              <a:rPr lang="en-GB" kern="0" dirty="0"/>
              <a:t>QHX2. In the last 3 months, what proportion of these DIPs have resulted in a DIP accept?</a:t>
            </a:r>
          </a:p>
          <a:p>
            <a:pPr defTabSz="649376" eaLnBrk="0" hangingPunct="0"/>
            <a:r>
              <a:rPr lang="en-GB" kern="0"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20</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uplift in conversion from DIP to DIP accept is most pronounced among those dealing with specialist mortgages</a:t>
            </a:r>
          </a:p>
        </p:txBody>
      </p:sp>
      <p:graphicFrame>
        <p:nvGraphicFramePr>
          <p:cNvPr id="7" name="Chart 6"/>
          <p:cNvGraphicFramePr/>
          <p:nvPr>
            <p:extLst>
              <p:ext uri="{D42A27DB-BD31-4B8C-83A1-F6EECF244321}">
                <p14:modId xmlns:p14="http://schemas.microsoft.com/office/powerpoint/2010/main" val="363002158"/>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973405"/>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81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235378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 accepts resulting in a full application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21</a:t>
            </a:fld>
            <a:endParaRPr lang="en-GB" dirty="0"/>
          </a:p>
        </p:txBody>
      </p:sp>
      <p:sp>
        <p:nvSpPr>
          <p:cNvPr id="6" name="Text Placeholder 5"/>
          <p:cNvSpPr>
            <a:spLocks noGrp="1"/>
          </p:cNvSpPr>
          <p:nvPr>
            <p:ph type="body" sz="quarter" idx="16"/>
          </p:nvPr>
        </p:nvSpPr>
        <p:spPr>
          <a:xfrm>
            <a:off x="264362" y="555526"/>
            <a:ext cx="8496300" cy="270000"/>
          </a:xfrm>
        </p:spPr>
        <p:txBody>
          <a:bodyPr/>
          <a:lstStyle/>
          <a:p>
            <a:r>
              <a:rPr lang="en-GB" dirty="0">
                <a:solidFill>
                  <a:schemeClr val="tx1"/>
                </a:solidFill>
              </a:rPr>
              <a:t>The level of DIP accepts resulting in a full application increased this quarter, reaching the highest level to date</a:t>
            </a: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QH3. In the last 3 months, what proportion of these DIP accepts have led to a full mortgage application?</a:t>
            </a:r>
          </a:p>
          <a:p>
            <a:pPr defTabSz="649376" eaLnBrk="0" hangingPunct="0"/>
            <a:r>
              <a:rPr lang="en-GB" kern="0" dirty="0"/>
              <a:t>Base: All Q2 respondents (300)</a:t>
            </a:r>
          </a:p>
        </p:txBody>
      </p:sp>
      <p:graphicFrame>
        <p:nvGraphicFramePr>
          <p:cNvPr id="7" name="Chart 6"/>
          <p:cNvGraphicFramePr/>
          <p:nvPr>
            <p:extLst>
              <p:ext uri="{D42A27DB-BD31-4B8C-83A1-F6EECF244321}">
                <p14:modId xmlns:p14="http://schemas.microsoft.com/office/powerpoint/2010/main" val="1561966614"/>
              </p:ext>
            </p:extLst>
          </p:nvPr>
        </p:nvGraphicFramePr>
        <p:xfrm>
          <a:off x="611560" y="1391299"/>
          <a:ext cx="7776864" cy="2765347"/>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13"/>
          <p:cNvSpPr>
            <a:spLocks noChangeArrowheads="1"/>
          </p:cNvSpPr>
          <p:nvPr/>
        </p:nvSpPr>
        <p:spPr bwMode="auto">
          <a:xfrm>
            <a:off x="2411760" y="1110632"/>
            <a:ext cx="1269832"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Q3 2017: 81</a:t>
            </a:r>
          </a:p>
        </p:txBody>
      </p:sp>
      <p:cxnSp>
        <p:nvCxnSpPr>
          <p:cNvPr id="9" name="Straight Connector 8"/>
          <p:cNvCxnSpPr/>
          <p:nvPr/>
        </p:nvCxnSpPr>
        <p:spPr bwMode="auto">
          <a:xfrm>
            <a:off x="3779912" y="987423"/>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0" name="AutoShape 13"/>
          <p:cNvSpPr>
            <a:spLocks noChangeArrowheads="1"/>
          </p:cNvSpPr>
          <p:nvPr/>
        </p:nvSpPr>
        <p:spPr bwMode="auto">
          <a:xfrm>
            <a:off x="3923928" y="1110632"/>
            <a:ext cx="1177168"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Q4 2017: 80</a:t>
            </a:r>
          </a:p>
        </p:txBody>
      </p:sp>
      <p:sp>
        <p:nvSpPr>
          <p:cNvPr id="12" name="AutoShape 13"/>
          <p:cNvSpPr>
            <a:spLocks noChangeArrowheads="1"/>
          </p:cNvSpPr>
          <p:nvPr/>
        </p:nvSpPr>
        <p:spPr bwMode="auto">
          <a:xfrm>
            <a:off x="6814834" y="1110632"/>
            <a:ext cx="124936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rPr>
              <a:t>Q2 2018: 84</a:t>
            </a:r>
          </a:p>
        </p:txBody>
      </p:sp>
      <p:cxnSp>
        <p:nvCxnSpPr>
          <p:cNvPr id="13" name="Straight Connector 12"/>
          <p:cNvCxnSpPr/>
          <p:nvPr/>
        </p:nvCxnSpPr>
        <p:spPr bwMode="auto">
          <a:xfrm>
            <a:off x="5292080" y="987424"/>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732240" y="987575"/>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
        <p:nvSpPr>
          <p:cNvPr id="15" name="AutoShape 13"/>
          <p:cNvSpPr>
            <a:spLocks noChangeArrowheads="1"/>
          </p:cNvSpPr>
          <p:nvPr/>
        </p:nvSpPr>
        <p:spPr bwMode="auto">
          <a:xfrm>
            <a:off x="5364088" y="1110632"/>
            <a:ext cx="1223968"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Q1 2018: 76</a:t>
            </a:r>
          </a:p>
        </p:txBody>
      </p:sp>
      <p:sp>
        <p:nvSpPr>
          <p:cNvPr id="18" name="AutoShape 13"/>
          <p:cNvSpPr>
            <a:spLocks noChangeArrowheads="1"/>
          </p:cNvSpPr>
          <p:nvPr/>
        </p:nvSpPr>
        <p:spPr bwMode="auto">
          <a:xfrm>
            <a:off x="899592" y="1110632"/>
            <a:ext cx="1295976" cy="396726"/>
          </a:xfrm>
          <a:prstGeom prst="rect">
            <a:avLst/>
          </a:prstGeom>
          <a:solidFill>
            <a:schemeClr val="bg1"/>
          </a:solidFill>
          <a:ln w="19050">
            <a:solidFill>
              <a:schemeClr val="tx1">
                <a:lumMod val="60000"/>
                <a:lumOff val="40000"/>
              </a:schemeClr>
            </a:solidFill>
          </a:ln>
          <a:extLst/>
        </p:spPr>
        <p:txBody>
          <a:bodyPr wrap="square" lIns="36000" rIns="36000" anchor="ctr">
            <a:noAutofit/>
          </a:bodyPr>
          <a:lstStyle/>
          <a:p>
            <a:pPr algn="ctr" eaLnBrk="0" hangingPunct="0"/>
            <a:r>
              <a:rPr lang="en-GB" sz="1400" b="1" dirty="0">
                <a:solidFill>
                  <a:schemeClr val="tx1">
                    <a:lumMod val="60000"/>
                    <a:lumOff val="40000"/>
                  </a:schemeClr>
                </a:solidFill>
              </a:rPr>
              <a:t>Q2 2017: 81</a:t>
            </a:r>
          </a:p>
        </p:txBody>
      </p:sp>
      <p:cxnSp>
        <p:nvCxnSpPr>
          <p:cNvPr id="19" name="Straight Connector 18"/>
          <p:cNvCxnSpPr/>
          <p:nvPr/>
        </p:nvCxnSpPr>
        <p:spPr bwMode="auto">
          <a:xfrm>
            <a:off x="2267744" y="987422"/>
            <a:ext cx="0" cy="3276775"/>
          </a:xfrm>
          <a:prstGeom prst="line">
            <a:avLst/>
          </a:prstGeom>
          <a:solidFill>
            <a:schemeClr val="accent1"/>
          </a:solidFill>
          <a:ln w="15875" cap="flat" cmpd="sng" algn="ctr">
            <a:solidFill>
              <a:schemeClr val="tx1">
                <a:lumMod val="60000"/>
                <a:lumOff val="40000"/>
              </a:schemeClr>
            </a:solidFill>
            <a:prstDash val="dash"/>
            <a:round/>
            <a:headEnd type="none" w="med" len="med"/>
            <a:tailEnd type="none" w="med" len="med"/>
          </a:ln>
          <a:effectLst/>
        </p:spPr>
      </p:cxnSp>
    </p:spTree>
    <p:extLst>
      <p:ext uri="{BB962C8B-B14F-4D97-AF65-F5344CB8AC3E}">
        <p14:creationId xmlns:p14="http://schemas.microsoft.com/office/powerpoint/2010/main" val="3941054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DIP accepts resulting in a full application (%) – By business</a:t>
            </a:r>
          </a:p>
        </p:txBody>
      </p:sp>
      <p:sp>
        <p:nvSpPr>
          <p:cNvPr id="3" name="Footer Placeholder 2"/>
          <p:cNvSpPr>
            <a:spLocks noGrp="1"/>
          </p:cNvSpPr>
          <p:nvPr>
            <p:ph type="ftr" sz="quarter" idx="11"/>
          </p:nvPr>
        </p:nvSpPr>
        <p:spPr/>
        <p:txBody>
          <a:bodyPr/>
          <a:lstStyle/>
          <a:p>
            <a:pPr defTabSz="649376" eaLnBrk="0" hangingPunct="0"/>
            <a:r>
              <a:rPr lang="en-GB" kern="0" dirty="0"/>
              <a:t>QH3. In the last 3 months, what proportion of these DIP accepts have led to a full mortgage application?</a:t>
            </a:r>
          </a:p>
          <a:p>
            <a:pPr defTabSz="649376" eaLnBrk="0" hangingPunct="0"/>
            <a:r>
              <a:rPr lang="en-GB" kern="0"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22</a:t>
            </a:fld>
            <a:endParaRPr lang="en-GB" dirty="0"/>
          </a:p>
        </p:txBody>
      </p:sp>
      <p:sp>
        <p:nvSpPr>
          <p:cNvPr id="6" name="Text Placeholder 5"/>
          <p:cNvSpPr>
            <a:spLocks noGrp="1"/>
          </p:cNvSpPr>
          <p:nvPr>
            <p:ph type="body" sz="quarter" idx="16"/>
          </p:nvPr>
        </p:nvSpPr>
        <p:spPr>
          <a:xfrm>
            <a:off x="323850" y="574708"/>
            <a:ext cx="8820150" cy="270000"/>
          </a:xfrm>
        </p:spPr>
        <p:txBody>
          <a:bodyPr/>
          <a:lstStyle/>
          <a:p>
            <a:r>
              <a:rPr lang="en-GB" dirty="0">
                <a:solidFill>
                  <a:schemeClr val="tx1"/>
                </a:solidFill>
              </a:rPr>
              <a:t>An increase in conversion across all mortgage types, but particularly pronounced among those dealing with specialist mortgages</a:t>
            </a:r>
          </a:p>
        </p:txBody>
      </p:sp>
      <p:graphicFrame>
        <p:nvGraphicFramePr>
          <p:cNvPr id="7" name="Chart 6"/>
          <p:cNvGraphicFramePr/>
          <p:nvPr>
            <p:extLst>
              <p:ext uri="{D42A27DB-BD31-4B8C-83A1-F6EECF244321}">
                <p14:modId xmlns:p14="http://schemas.microsoft.com/office/powerpoint/2010/main" val="4271727672"/>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68273853"/>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78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76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79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78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75 (+16)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72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77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78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78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73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12534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Full applications resulting in an offer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23</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proportion of full applications resulting in an offer remains stable for the fifth consecutive quarter</a:t>
            </a:r>
          </a:p>
        </p:txBody>
      </p:sp>
      <p:sp>
        <p:nvSpPr>
          <p:cNvPr id="5" name="Footer Placeholder 2"/>
          <p:cNvSpPr>
            <a:spLocks noGrp="1"/>
          </p:cNvSpPr>
          <p:nvPr>
            <p:ph type="ftr" sz="quarter" idx="11"/>
          </p:nvPr>
        </p:nvSpPr>
        <p:spPr>
          <a:xfrm>
            <a:off x="827584" y="4803775"/>
            <a:ext cx="7272808" cy="215900"/>
          </a:xfrm>
        </p:spPr>
        <p:txBody>
          <a:bodyPr/>
          <a:lstStyle/>
          <a:p>
            <a:pPr defTabSz="649376" eaLnBrk="0" hangingPunct="0"/>
            <a:r>
              <a:rPr lang="en-GB" kern="0" dirty="0"/>
              <a:t>QH4. In the last 3 months, what proportion of your full applications have led to an offer?</a:t>
            </a:r>
          </a:p>
          <a:p>
            <a:pPr defTabSz="649376" eaLnBrk="0" hangingPunct="0"/>
            <a:r>
              <a:rPr lang="en-GB" kern="0" dirty="0"/>
              <a:t>Base: All Q2 respondents (300)</a:t>
            </a:r>
          </a:p>
        </p:txBody>
      </p:sp>
      <p:graphicFrame>
        <p:nvGraphicFramePr>
          <p:cNvPr id="7" name="Chart 6"/>
          <p:cNvGraphicFramePr/>
          <p:nvPr>
            <p:extLst>
              <p:ext uri="{D42A27DB-BD31-4B8C-83A1-F6EECF244321}">
                <p14:modId xmlns:p14="http://schemas.microsoft.com/office/powerpoint/2010/main" val="251559174"/>
              </p:ext>
            </p:extLst>
          </p:nvPr>
        </p:nvGraphicFramePr>
        <p:xfrm>
          <a:off x="611560" y="1355557"/>
          <a:ext cx="7992888" cy="290864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498266"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4731202"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5475514"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1009642"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753954"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242578"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3986890"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219826"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6964138"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1102687"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2016: 76</a:t>
            </a:r>
          </a:p>
        </p:txBody>
      </p:sp>
      <p:sp>
        <p:nvSpPr>
          <p:cNvPr id="23" name="AutoShape 13"/>
          <p:cNvSpPr>
            <a:spLocks noChangeArrowheads="1"/>
          </p:cNvSpPr>
          <p:nvPr/>
        </p:nvSpPr>
        <p:spPr bwMode="auto">
          <a:xfrm>
            <a:off x="1845843"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75</a:t>
            </a:r>
          </a:p>
        </p:txBody>
      </p:sp>
      <p:sp>
        <p:nvSpPr>
          <p:cNvPr id="24" name="AutoShape 13"/>
          <p:cNvSpPr>
            <a:spLocks noChangeArrowheads="1"/>
          </p:cNvSpPr>
          <p:nvPr/>
        </p:nvSpPr>
        <p:spPr bwMode="auto">
          <a:xfrm>
            <a:off x="2588999"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2016: 75</a:t>
            </a:r>
          </a:p>
        </p:txBody>
      </p:sp>
      <p:sp>
        <p:nvSpPr>
          <p:cNvPr id="25" name="AutoShape 13"/>
          <p:cNvSpPr>
            <a:spLocks noChangeArrowheads="1"/>
          </p:cNvSpPr>
          <p:nvPr/>
        </p:nvSpPr>
        <p:spPr bwMode="auto">
          <a:xfrm>
            <a:off x="3332155"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81</a:t>
            </a:r>
          </a:p>
        </p:txBody>
      </p:sp>
      <p:sp>
        <p:nvSpPr>
          <p:cNvPr id="26" name="AutoShape 13"/>
          <p:cNvSpPr>
            <a:spLocks noChangeArrowheads="1"/>
          </p:cNvSpPr>
          <p:nvPr/>
        </p:nvSpPr>
        <p:spPr bwMode="auto">
          <a:xfrm>
            <a:off x="4075311"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85</a:t>
            </a:r>
          </a:p>
        </p:txBody>
      </p:sp>
      <p:sp>
        <p:nvSpPr>
          <p:cNvPr id="27" name="AutoShape 13"/>
          <p:cNvSpPr>
            <a:spLocks noChangeArrowheads="1"/>
          </p:cNvSpPr>
          <p:nvPr/>
        </p:nvSpPr>
        <p:spPr bwMode="auto">
          <a:xfrm>
            <a:off x="4818467"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88</a:t>
            </a:r>
          </a:p>
        </p:txBody>
      </p:sp>
      <p:sp>
        <p:nvSpPr>
          <p:cNvPr id="28" name="AutoShape 13"/>
          <p:cNvSpPr>
            <a:spLocks noChangeArrowheads="1"/>
          </p:cNvSpPr>
          <p:nvPr/>
        </p:nvSpPr>
        <p:spPr bwMode="auto">
          <a:xfrm>
            <a:off x="5561623"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88</a:t>
            </a:r>
          </a:p>
        </p:txBody>
      </p:sp>
      <p:sp>
        <p:nvSpPr>
          <p:cNvPr id="30" name="AutoShape 13"/>
          <p:cNvSpPr>
            <a:spLocks noChangeArrowheads="1"/>
          </p:cNvSpPr>
          <p:nvPr/>
        </p:nvSpPr>
        <p:spPr bwMode="auto">
          <a:xfrm>
            <a:off x="6304779" y="1059582"/>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2017: 88</a:t>
            </a:r>
          </a:p>
        </p:txBody>
      </p:sp>
      <p:sp>
        <p:nvSpPr>
          <p:cNvPr id="31" name="AutoShape 13"/>
          <p:cNvSpPr>
            <a:spLocks noChangeArrowheads="1"/>
          </p:cNvSpPr>
          <p:nvPr/>
        </p:nvSpPr>
        <p:spPr bwMode="auto">
          <a:xfrm>
            <a:off x="7047935" y="1059582"/>
            <a:ext cx="576000" cy="396000"/>
          </a:xfrm>
          <a:prstGeom prst="rect">
            <a:avLst/>
          </a:prstGeom>
          <a:no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2018: 88</a:t>
            </a:r>
          </a:p>
        </p:txBody>
      </p:sp>
      <p:cxnSp>
        <p:nvCxnSpPr>
          <p:cNvPr id="32" name="Straight Connector 31"/>
          <p:cNvCxnSpPr/>
          <p:nvPr/>
        </p:nvCxnSpPr>
        <p:spPr bwMode="auto">
          <a:xfrm>
            <a:off x="7708453" y="987423"/>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33" name="AutoShape 13"/>
          <p:cNvSpPr>
            <a:spLocks noChangeArrowheads="1"/>
          </p:cNvSpPr>
          <p:nvPr/>
        </p:nvSpPr>
        <p:spPr bwMode="auto">
          <a:xfrm>
            <a:off x="7791094" y="1059582"/>
            <a:ext cx="576000" cy="396000"/>
          </a:xfrm>
          <a:prstGeom prst="rect">
            <a:avLst/>
          </a:prstGeom>
          <a:noFill/>
          <a:ln w="12700">
            <a:solidFill>
              <a:schemeClr val="accent3"/>
            </a:solidFill>
          </a:ln>
          <a:extLst/>
        </p:spPr>
        <p:txBody>
          <a:bodyPr wrap="square" lIns="36000" rIns="36000" anchor="ctr">
            <a:noAutofit/>
          </a:bodyPr>
          <a:lstStyle/>
          <a:p>
            <a:pPr algn="ctr" eaLnBrk="0" hangingPunct="0"/>
            <a:r>
              <a:rPr lang="en-GB" sz="900" b="1" dirty="0">
                <a:solidFill>
                  <a:schemeClr val="accent3"/>
                </a:solidFill>
              </a:rPr>
              <a:t>Q2 2018: 88</a:t>
            </a:r>
          </a:p>
        </p:txBody>
      </p:sp>
    </p:spTree>
    <p:extLst>
      <p:ext uri="{BB962C8B-B14F-4D97-AF65-F5344CB8AC3E}">
        <p14:creationId xmlns:p14="http://schemas.microsoft.com/office/powerpoint/2010/main" val="358557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Full applications to offer (%) – By business</a:t>
            </a:r>
          </a:p>
        </p:txBody>
      </p:sp>
      <p:sp>
        <p:nvSpPr>
          <p:cNvPr id="3" name="Footer Placeholder 2"/>
          <p:cNvSpPr>
            <a:spLocks noGrp="1"/>
          </p:cNvSpPr>
          <p:nvPr>
            <p:ph type="ftr" sz="quarter" idx="11"/>
          </p:nvPr>
        </p:nvSpPr>
        <p:spPr/>
        <p:txBody>
          <a:bodyPr/>
          <a:lstStyle/>
          <a:p>
            <a:pPr defTabSz="649376" eaLnBrk="0" hangingPunct="0"/>
            <a:r>
              <a:rPr lang="en-GB" kern="0" dirty="0"/>
              <a:t>QH4. In the last 3 months, what proportion of your full applications have led to an offer?</a:t>
            </a:r>
          </a:p>
          <a:p>
            <a:pPr defTabSz="649376" eaLnBrk="0" hangingPunct="0"/>
            <a:r>
              <a:rPr lang="en-GB" kern="0"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24</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Conversion from full application to offer is similar across different mortgage types</a:t>
            </a:r>
          </a:p>
        </p:txBody>
      </p:sp>
      <p:graphicFrame>
        <p:nvGraphicFramePr>
          <p:cNvPr id="7" name="Chart 6"/>
          <p:cNvGraphicFramePr/>
          <p:nvPr>
            <p:extLst>
              <p:ext uri="{D42A27DB-BD31-4B8C-83A1-F6EECF244321}">
                <p14:modId xmlns:p14="http://schemas.microsoft.com/office/powerpoint/2010/main" val="1618728755"/>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19000597"/>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85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91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90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231587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Offers resulting in a completion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25</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Conversion from offer to completion recovered this quarter, following a drop in Q1</a:t>
            </a:r>
          </a:p>
        </p:txBody>
      </p:sp>
      <p:sp>
        <p:nvSpPr>
          <p:cNvPr id="5" name="Footer Placeholder 2"/>
          <p:cNvSpPr>
            <a:spLocks noGrp="1"/>
          </p:cNvSpPr>
          <p:nvPr>
            <p:ph type="ftr" sz="quarter" idx="11"/>
          </p:nvPr>
        </p:nvSpPr>
        <p:spPr>
          <a:xfrm>
            <a:off x="827584" y="4803775"/>
            <a:ext cx="7272808" cy="215900"/>
          </a:xfrm>
        </p:spPr>
        <p:txBody>
          <a:bodyPr/>
          <a:lstStyle/>
          <a:p>
            <a:r>
              <a:rPr lang="en-GB" dirty="0"/>
              <a:t>QH5. And in the last 3 months, what proportion of your client’s mortgage offers have led to a completion?</a:t>
            </a:r>
          </a:p>
          <a:p>
            <a:pPr defTabSz="649376" eaLnBrk="0" hangingPunct="0"/>
            <a:r>
              <a:rPr lang="en-GB" kern="0" dirty="0"/>
              <a:t>Base: All Q2 respondents (300)</a:t>
            </a:r>
          </a:p>
        </p:txBody>
      </p:sp>
      <p:graphicFrame>
        <p:nvGraphicFramePr>
          <p:cNvPr id="7" name="Chart 6"/>
          <p:cNvGraphicFramePr/>
          <p:nvPr>
            <p:extLst>
              <p:ext uri="{D42A27DB-BD31-4B8C-83A1-F6EECF244321}">
                <p14:modId xmlns:p14="http://schemas.microsoft.com/office/powerpoint/2010/main" val="1985281192"/>
              </p:ext>
            </p:extLst>
          </p:nvPr>
        </p:nvGraphicFramePr>
        <p:xfrm>
          <a:off x="467544" y="1391299"/>
          <a:ext cx="8136904" cy="276534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388517" y="994739"/>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5423427"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6171723"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884863"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640475"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151444"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3914371"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934649"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7690260"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966596"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2016: 76</a:t>
            </a:r>
          </a:p>
        </p:txBody>
      </p:sp>
      <p:sp>
        <p:nvSpPr>
          <p:cNvPr id="23" name="AutoShape 13"/>
          <p:cNvSpPr>
            <a:spLocks noChangeArrowheads="1"/>
          </p:cNvSpPr>
          <p:nvPr/>
        </p:nvSpPr>
        <p:spPr bwMode="auto">
          <a:xfrm>
            <a:off x="1723299"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75</a:t>
            </a:r>
          </a:p>
        </p:txBody>
      </p:sp>
      <p:sp>
        <p:nvSpPr>
          <p:cNvPr id="24" name="AutoShape 13"/>
          <p:cNvSpPr>
            <a:spLocks noChangeArrowheads="1"/>
          </p:cNvSpPr>
          <p:nvPr/>
        </p:nvSpPr>
        <p:spPr bwMode="auto">
          <a:xfrm>
            <a:off x="2480002"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2016: 74</a:t>
            </a:r>
          </a:p>
        </p:txBody>
      </p:sp>
      <p:sp>
        <p:nvSpPr>
          <p:cNvPr id="25" name="AutoShape 13"/>
          <p:cNvSpPr>
            <a:spLocks noChangeArrowheads="1"/>
          </p:cNvSpPr>
          <p:nvPr/>
        </p:nvSpPr>
        <p:spPr bwMode="auto">
          <a:xfrm>
            <a:off x="3244020"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80</a:t>
            </a:r>
          </a:p>
        </p:txBody>
      </p:sp>
      <p:sp>
        <p:nvSpPr>
          <p:cNvPr id="26" name="AutoShape 13"/>
          <p:cNvSpPr>
            <a:spLocks noChangeArrowheads="1"/>
          </p:cNvSpPr>
          <p:nvPr/>
        </p:nvSpPr>
        <p:spPr bwMode="auto">
          <a:xfrm>
            <a:off x="4000723"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82</a:t>
            </a:r>
          </a:p>
        </p:txBody>
      </p:sp>
      <p:sp>
        <p:nvSpPr>
          <p:cNvPr id="27" name="AutoShape 13"/>
          <p:cNvSpPr>
            <a:spLocks noChangeArrowheads="1"/>
          </p:cNvSpPr>
          <p:nvPr/>
        </p:nvSpPr>
        <p:spPr bwMode="auto">
          <a:xfrm>
            <a:off x="4757426"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81</a:t>
            </a:r>
          </a:p>
        </p:txBody>
      </p:sp>
      <p:sp>
        <p:nvSpPr>
          <p:cNvPr id="28" name="AutoShape 13"/>
          <p:cNvSpPr>
            <a:spLocks noChangeArrowheads="1"/>
          </p:cNvSpPr>
          <p:nvPr/>
        </p:nvSpPr>
        <p:spPr bwMode="auto">
          <a:xfrm>
            <a:off x="5506814"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86</a:t>
            </a:r>
          </a:p>
        </p:txBody>
      </p:sp>
      <p:sp>
        <p:nvSpPr>
          <p:cNvPr id="30" name="AutoShape 13"/>
          <p:cNvSpPr>
            <a:spLocks noChangeArrowheads="1"/>
          </p:cNvSpPr>
          <p:nvPr/>
        </p:nvSpPr>
        <p:spPr bwMode="auto">
          <a:xfrm>
            <a:off x="6263517"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2017: 86</a:t>
            </a:r>
          </a:p>
        </p:txBody>
      </p:sp>
      <p:sp>
        <p:nvSpPr>
          <p:cNvPr id="31" name="AutoShape 13"/>
          <p:cNvSpPr>
            <a:spLocks noChangeArrowheads="1"/>
          </p:cNvSpPr>
          <p:nvPr/>
        </p:nvSpPr>
        <p:spPr bwMode="auto">
          <a:xfrm>
            <a:off x="7797794" y="1049196"/>
            <a:ext cx="576000" cy="396000"/>
          </a:xfrm>
          <a:prstGeom prst="rect">
            <a:avLst/>
          </a:prstGeom>
          <a:solidFill>
            <a:schemeClr val="bg1"/>
          </a:solidFill>
          <a:ln w="12700">
            <a:solidFill>
              <a:schemeClr val="accent3"/>
            </a:solidFill>
          </a:ln>
          <a:extLst/>
        </p:spPr>
        <p:txBody>
          <a:bodyPr wrap="square" lIns="36000" rIns="36000" anchor="ctr">
            <a:noAutofit/>
          </a:bodyPr>
          <a:lstStyle/>
          <a:p>
            <a:pPr algn="ctr" eaLnBrk="0" hangingPunct="0"/>
            <a:r>
              <a:rPr lang="en-GB" sz="900" b="1" dirty="0">
                <a:solidFill>
                  <a:schemeClr val="accent3"/>
                </a:solidFill>
              </a:rPr>
              <a:t>Q2 2018: 85</a:t>
            </a:r>
          </a:p>
        </p:txBody>
      </p:sp>
      <p:cxnSp>
        <p:nvCxnSpPr>
          <p:cNvPr id="32" name="Straight Connector 31"/>
          <p:cNvCxnSpPr/>
          <p:nvPr/>
        </p:nvCxnSpPr>
        <p:spPr bwMode="auto">
          <a:xfrm>
            <a:off x="4665953" y="987424"/>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33" name="AutoShape 13"/>
          <p:cNvSpPr>
            <a:spLocks noChangeArrowheads="1"/>
          </p:cNvSpPr>
          <p:nvPr/>
        </p:nvSpPr>
        <p:spPr bwMode="auto">
          <a:xfrm>
            <a:off x="7027535" y="1049196"/>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2018: 82</a:t>
            </a:r>
          </a:p>
        </p:txBody>
      </p:sp>
    </p:spTree>
    <p:extLst>
      <p:ext uri="{BB962C8B-B14F-4D97-AF65-F5344CB8AC3E}">
        <p14:creationId xmlns:p14="http://schemas.microsoft.com/office/powerpoint/2010/main" val="223729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Offers resulting in a completion (%) – By business</a:t>
            </a:r>
          </a:p>
        </p:txBody>
      </p:sp>
      <p:sp>
        <p:nvSpPr>
          <p:cNvPr id="3" name="Footer Placeholder 2"/>
          <p:cNvSpPr>
            <a:spLocks noGrp="1"/>
          </p:cNvSpPr>
          <p:nvPr>
            <p:ph type="ftr" sz="quarter" idx="11"/>
          </p:nvPr>
        </p:nvSpPr>
        <p:spPr/>
        <p:txBody>
          <a:bodyPr/>
          <a:lstStyle/>
          <a:p>
            <a:r>
              <a:rPr lang="en-GB" dirty="0"/>
              <a:t>QH5. And in the last 3 months, what proportion of your client’s mortgage offers have led to a completion?</a:t>
            </a:r>
          </a:p>
          <a:p>
            <a:pPr defTabSz="649376" eaLnBrk="0" hangingPunct="0"/>
            <a:r>
              <a:rPr lang="en-GB" kern="0"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26</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increase in conversion from offer to completion is most pronounced among those dealing with remortgage and specialist cases</a:t>
            </a:r>
          </a:p>
        </p:txBody>
      </p:sp>
      <p:graphicFrame>
        <p:nvGraphicFramePr>
          <p:cNvPr id="7" name="Chart 6"/>
          <p:cNvGraphicFramePr/>
          <p:nvPr>
            <p:extLst>
              <p:ext uri="{D42A27DB-BD31-4B8C-83A1-F6EECF244321}">
                <p14:modId xmlns:p14="http://schemas.microsoft.com/office/powerpoint/2010/main" val="1448149921"/>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6618423"/>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80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80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80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225946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08870" y="992376"/>
            <a:ext cx="4323914" cy="345638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r>
              <a:rPr lang="en-GB" dirty="0"/>
              <a:t>Conversion from DIP to completion</a:t>
            </a:r>
          </a:p>
        </p:txBody>
      </p:sp>
      <p:sp>
        <p:nvSpPr>
          <p:cNvPr id="3" name="Footer Placeholder 2"/>
          <p:cNvSpPr>
            <a:spLocks noGrp="1"/>
          </p:cNvSpPr>
          <p:nvPr>
            <p:ph type="ftr" sz="quarter" idx="11"/>
          </p:nvPr>
        </p:nvSpPr>
        <p:spPr>
          <a:xfrm>
            <a:off x="827584" y="4659982"/>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27</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Conversion from DIP to completion has increased this quarter, with the highest uplift between DIP accept and full application</a:t>
            </a:r>
          </a:p>
        </p:txBody>
      </p:sp>
      <p:grpSp>
        <p:nvGrpSpPr>
          <p:cNvPr id="7" name="Group 6"/>
          <p:cNvGrpSpPr/>
          <p:nvPr/>
        </p:nvGrpSpPr>
        <p:grpSpPr>
          <a:xfrm>
            <a:off x="2159920" y="1120220"/>
            <a:ext cx="1692000" cy="3175299"/>
            <a:chOff x="2462912" y="1489348"/>
            <a:chExt cx="1692000" cy="3175299"/>
          </a:xfrm>
        </p:grpSpPr>
        <p:grpSp>
          <p:nvGrpSpPr>
            <p:cNvPr id="8" name="Group 7"/>
            <p:cNvGrpSpPr/>
            <p:nvPr/>
          </p:nvGrpSpPr>
          <p:grpSpPr>
            <a:xfrm>
              <a:off x="2462912" y="1489348"/>
              <a:ext cx="1692000" cy="3175299"/>
              <a:chOff x="2462912" y="1489348"/>
              <a:chExt cx="1692000" cy="3175299"/>
            </a:xfrm>
          </p:grpSpPr>
          <p:sp>
            <p:nvSpPr>
              <p:cNvPr id="14" name="Rectangle 13"/>
              <p:cNvSpPr/>
              <p:nvPr/>
            </p:nvSpPr>
            <p:spPr bwMode="auto">
              <a:xfrm>
                <a:off x="2462912" y="1489348"/>
                <a:ext cx="1692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27</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5" name="Rectangle 14"/>
              <p:cNvSpPr/>
              <p:nvPr/>
            </p:nvSpPr>
            <p:spPr bwMode="auto">
              <a:xfrm>
                <a:off x="2624912" y="2193172"/>
                <a:ext cx="1368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23</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6" name="Rectangle 15"/>
              <p:cNvSpPr/>
              <p:nvPr/>
            </p:nvSpPr>
            <p:spPr bwMode="auto">
              <a:xfrm>
                <a:off x="2786912" y="2896996"/>
                <a:ext cx="1044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19</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7" name="Rectangle 16"/>
              <p:cNvSpPr/>
              <p:nvPr/>
            </p:nvSpPr>
            <p:spPr bwMode="auto">
              <a:xfrm>
                <a:off x="2840912" y="3600820"/>
                <a:ext cx="93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17</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8" name="Rectangle 17"/>
              <p:cNvSpPr/>
              <p:nvPr/>
            </p:nvSpPr>
            <p:spPr bwMode="auto">
              <a:xfrm>
                <a:off x="2930912" y="4304647"/>
                <a:ext cx="75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ea typeface="ＭＳ Ｐゴシック" pitchFamily="1" charset="-128"/>
                  </a:rPr>
                  <a:t>14</a:t>
                </a:r>
              </a:p>
            </p:txBody>
          </p:sp>
        </p:grpSp>
        <p:grpSp>
          <p:nvGrpSpPr>
            <p:cNvPr id="9" name="Group 8"/>
            <p:cNvGrpSpPr/>
            <p:nvPr/>
          </p:nvGrpSpPr>
          <p:grpSpPr>
            <a:xfrm>
              <a:off x="3686912" y="1669348"/>
              <a:ext cx="468000" cy="2815299"/>
              <a:chOff x="3686912" y="1669348"/>
              <a:chExt cx="468000" cy="2815299"/>
            </a:xfrm>
          </p:grpSpPr>
          <p:cxnSp>
            <p:nvCxnSpPr>
              <p:cNvPr id="10" name="Curved Connector 9"/>
              <p:cNvCxnSpPr>
                <a:stCxn id="14" idx="3"/>
                <a:endCxn id="15" idx="3"/>
              </p:cNvCxnSpPr>
              <p:nvPr/>
            </p:nvCxnSpPr>
            <p:spPr>
              <a:xfrm flipH="1">
                <a:off x="3992912" y="1669348"/>
                <a:ext cx="162000" cy="703824"/>
              </a:xfrm>
              <a:prstGeom prst="curvedConnector3">
                <a:avLst>
                  <a:gd name="adj1" fmla="val -141111"/>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15" idx="3"/>
                <a:endCxn id="16" idx="3"/>
              </p:cNvCxnSpPr>
              <p:nvPr/>
            </p:nvCxnSpPr>
            <p:spPr>
              <a:xfrm flipH="1">
                <a:off x="3830912" y="2373172"/>
                <a:ext cx="162000" cy="703824"/>
              </a:xfrm>
              <a:prstGeom prst="curvedConnector3">
                <a:avLst>
                  <a:gd name="adj1" fmla="val -141111"/>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16" idx="3"/>
                <a:endCxn id="17" idx="3"/>
              </p:cNvCxnSpPr>
              <p:nvPr/>
            </p:nvCxnSpPr>
            <p:spPr>
              <a:xfrm flipH="1">
                <a:off x="3776912" y="3076996"/>
                <a:ext cx="54000" cy="703824"/>
              </a:xfrm>
              <a:prstGeom prst="curvedConnector3">
                <a:avLst>
                  <a:gd name="adj1" fmla="val -423333"/>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17" idx="3"/>
                <a:endCxn id="18" idx="3"/>
              </p:cNvCxnSpPr>
              <p:nvPr/>
            </p:nvCxnSpPr>
            <p:spPr>
              <a:xfrm flipH="1">
                <a:off x="3686912" y="3780820"/>
                <a:ext cx="90000" cy="703827"/>
              </a:xfrm>
              <a:prstGeom prst="curvedConnector3">
                <a:avLst>
                  <a:gd name="adj1" fmla="val -254000"/>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87155" y="1131590"/>
            <a:ext cx="1664565" cy="3175299"/>
            <a:chOff x="611560" y="1489348"/>
            <a:chExt cx="1664565" cy="3175299"/>
          </a:xfrm>
        </p:grpSpPr>
        <p:sp>
          <p:nvSpPr>
            <p:cNvPr id="20" name="Rectangle 19"/>
            <p:cNvSpPr/>
            <p:nvPr/>
          </p:nvSpPr>
          <p:spPr bwMode="auto">
            <a:xfrm>
              <a:off x="611560" y="1489348"/>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Initial pool of DIPs</a:t>
              </a:r>
            </a:p>
            <a:p>
              <a:pPr algn="r" defTabSz="914400" eaLnBrk="0" fontAlgn="base" hangingPunct="0">
                <a:spcBef>
                  <a:spcPct val="0"/>
                </a:spcBef>
                <a:spcAft>
                  <a:spcPct val="0"/>
                </a:spcAft>
              </a:pPr>
              <a:r>
                <a:rPr lang="en-GB" sz="900" dirty="0">
                  <a:ea typeface="ＭＳ Ｐゴシック" pitchFamily="1" charset="-128"/>
                </a:rPr>
                <a:t>(average number of DIPs in last 3 months)</a:t>
              </a:r>
            </a:p>
          </p:txBody>
        </p:sp>
        <p:sp>
          <p:nvSpPr>
            <p:cNvPr id="21" name="Rectangle 20"/>
            <p:cNvSpPr/>
            <p:nvPr/>
          </p:nvSpPr>
          <p:spPr bwMode="auto">
            <a:xfrm>
              <a:off x="611560" y="219317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DIP accepts</a:t>
              </a:r>
            </a:p>
          </p:txBody>
        </p:sp>
        <p:sp>
          <p:nvSpPr>
            <p:cNvPr id="22" name="Rectangle 21"/>
            <p:cNvSpPr/>
            <p:nvPr/>
          </p:nvSpPr>
          <p:spPr bwMode="auto">
            <a:xfrm>
              <a:off x="611560" y="2905084"/>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full applications</a:t>
              </a:r>
            </a:p>
          </p:txBody>
        </p:sp>
        <p:sp>
          <p:nvSpPr>
            <p:cNvPr id="23" name="Rectangle 22"/>
            <p:cNvSpPr/>
            <p:nvPr/>
          </p:nvSpPr>
          <p:spPr bwMode="auto">
            <a:xfrm>
              <a:off x="613789" y="359273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offers</a:t>
              </a:r>
            </a:p>
          </p:txBody>
        </p:sp>
        <p:sp>
          <p:nvSpPr>
            <p:cNvPr id="24" name="Rectangle 23"/>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completions</a:t>
              </a:r>
            </a:p>
          </p:txBody>
        </p:sp>
      </p:grpSp>
      <p:cxnSp>
        <p:nvCxnSpPr>
          <p:cNvPr id="25" name="Curved Connector 24"/>
          <p:cNvCxnSpPr>
            <a:stCxn id="27" idx="3"/>
            <a:endCxn id="30" idx="3"/>
          </p:cNvCxnSpPr>
          <p:nvPr/>
        </p:nvCxnSpPr>
        <p:spPr>
          <a:xfrm>
            <a:off x="6434941" y="1671630"/>
            <a:ext cx="12700" cy="2111472"/>
          </a:xfrm>
          <a:prstGeom prst="curvedConnector3">
            <a:avLst>
              <a:gd name="adj1" fmla="val 8356102"/>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202693" y="1491630"/>
            <a:ext cx="2232248" cy="2471472"/>
            <a:chOff x="4211960" y="1841260"/>
            <a:chExt cx="2232248" cy="2471472"/>
          </a:xfrm>
        </p:grpSpPr>
        <p:sp>
          <p:nvSpPr>
            <p:cNvPr id="27" name="Rectangle 26"/>
            <p:cNvSpPr/>
            <p:nvPr/>
          </p:nvSpPr>
          <p:spPr bwMode="auto">
            <a:xfrm>
              <a:off x="4211960" y="184126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DIPs to DIP accepts: 84% </a:t>
              </a:r>
              <a:r>
                <a:rPr lang="en-GB" sz="1050" dirty="0">
                  <a:ea typeface="ＭＳ Ｐゴシック" pitchFamily="1" charset="-128"/>
                </a:rPr>
                <a:t>(vs. 82% in Q1)</a:t>
              </a:r>
            </a:p>
          </p:txBody>
        </p:sp>
        <p:sp>
          <p:nvSpPr>
            <p:cNvPr id="28" name="Rectangle 27"/>
            <p:cNvSpPr/>
            <p:nvPr/>
          </p:nvSpPr>
          <p:spPr bwMode="auto">
            <a:xfrm>
              <a:off x="4211960" y="254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DIP accepts to full applications: 84% </a:t>
              </a:r>
              <a:r>
                <a:rPr lang="en-GB" sz="1050" dirty="0">
                  <a:ea typeface="ＭＳ Ｐゴシック" pitchFamily="1" charset="-128"/>
                </a:rPr>
                <a:t>(vs. 76% in Q1)</a:t>
              </a:r>
            </a:p>
          </p:txBody>
        </p:sp>
        <p:sp>
          <p:nvSpPr>
            <p:cNvPr id="29" name="Rectangle 28"/>
            <p:cNvSpPr/>
            <p:nvPr/>
          </p:nvSpPr>
          <p:spPr bwMode="auto">
            <a:xfrm>
              <a:off x="4211960" y="326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full applications to offers: 88% </a:t>
              </a:r>
              <a:r>
                <a:rPr lang="en-GB" sz="1050" dirty="0">
                  <a:ea typeface="ＭＳ Ｐゴシック" pitchFamily="1" charset="-128"/>
                </a:rPr>
                <a:t>(vs. 88% in Q1)</a:t>
              </a:r>
            </a:p>
          </p:txBody>
        </p:sp>
        <p:sp>
          <p:nvSpPr>
            <p:cNvPr id="30" name="Rectangle 29"/>
            <p:cNvSpPr/>
            <p:nvPr/>
          </p:nvSpPr>
          <p:spPr bwMode="auto">
            <a:xfrm>
              <a:off x="4211960" y="395273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offers to </a:t>
              </a:r>
            </a:p>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completions: 85% </a:t>
              </a:r>
              <a:r>
                <a:rPr lang="en-GB" sz="1050" dirty="0">
                  <a:ea typeface="ＭＳ Ｐゴシック" pitchFamily="1" charset="-128"/>
                </a:rPr>
                <a:t>(vs. 82% in Q1)</a:t>
              </a:r>
            </a:p>
          </p:txBody>
        </p:sp>
      </p:grpSp>
      <p:sp>
        <p:nvSpPr>
          <p:cNvPr id="31" name="Rectangle 30"/>
          <p:cNvSpPr/>
          <p:nvPr/>
        </p:nvSpPr>
        <p:spPr bwMode="auto">
          <a:xfrm>
            <a:off x="6804248" y="2289497"/>
            <a:ext cx="1368152" cy="875737"/>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r>
              <a:rPr lang="en-GB" sz="1050" b="1" dirty="0">
                <a:solidFill>
                  <a:schemeClr val="bg1"/>
                </a:solidFill>
                <a:ea typeface="ＭＳ Ｐゴシック" pitchFamily="1" charset="-128"/>
              </a:rPr>
              <a:t>Conversion of DIPs to completions: 53%</a:t>
            </a:r>
          </a:p>
          <a:p>
            <a:pPr algn="ctr" defTabSz="914400" eaLnBrk="0" fontAlgn="base" hangingPunct="0">
              <a:spcBef>
                <a:spcPct val="0"/>
              </a:spcBef>
              <a:spcAft>
                <a:spcPct val="0"/>
              </a:spcAft>
            </a:pPr>
            <a:r>
              <a:rPr lang="en-GB" sz="1050" dirty="0">
                <a:solidFill>
                  <a:schemeClr val="bg1"/>
                </a:solidFill>
                <a:ea typeface="ＭＳ Ｐゴシック" pitchFamily="1" charset="-128"/>
              </a:rPr>
              <a:t>(vs. 45% in Q1)</a:t>
            </a:r>
          </a:p>
        </p:txBody>
      </p:sp>
    </p:spTree>
    <p:extLst>
      <p:ext uri="{BB962C8B-B14F-4D97-AF65-F5344CB8AC3E}">
        <p14:creationId xmlns:p14="http://schemas.microsoft.com/office/powerpoint/2010/main" val="316359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DIP to completion by business</a:t>
            </a:r>
          </a:p>
        </p:txBody>
      </p:sp>
      <p:sp>
        <p:nvSpPr>
          <p:cNvPr id="3" name="Footer Placeholder 2"/>
          <p:cNvSpPr>
            <a:spLocks noGrp="1"/>
          </p:cNvSpPr>
          <p:nvPr>
            <p:ph type="ftr" sz="quarter" idx="11"/>
          </p:nvPr>
        </p:nvSpPr>
        <p:spPr>
          <a:xfrm>
            <a:off x="827584" y="4719414"/>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28</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Overall conversion is highest among those dealing with mover or remortgage cases</a:t>
            </a:r>
          </a:p>
        </p:txBody>
      </p:sp>
      <p:graphicFrame>
        <p:nvGraphicFramePr>
          <p:cNvPr id="7" name="Chart 6"/>
          <p:cNvGraphicFramePr/>
          <p:nvPr>
            <p:extLst>
              <p:ext uri="{D42A27DB-BD31-4B8C-83A1-F6EECF244321}">
                <p14:modId xmlns:p14="http://schemas.microsoft.com/office/powerpoint/2010/main" val="371413438"/>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73010129"/>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45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42 (+15)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51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46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43 (+22)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45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45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46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37 (+16)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Tree>
    <p:extLst>
      <p:ext uri="{BB962C8B-B14F-4D97-AF65-F5344CB8AC3E}">
        <p14:creationId xmlns:p14="http://schemas.microsoft.com/office/powerpoint/2010/main" val="322973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108870" y="1563638"/>
            <a:ext cx="4323914" cy="209303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fontScale="90000"/>
          </a:bodyPr>
          <a:lstStyle/>
          <a:p>
            <a:r>
              <a:rPr lang="en-GB" dirty="0"/>
              <a:t>Conversion from full application to completion</a:t>
            </a:r>
          </a:p>
        </p:txBody>
      </p:sp>
      <p:sp>
        <p:nvSpPr>
          <p:cNvPr id="3" name="Footer Placeholder 2"/>
          <p:cNvSpPr>
            <a:spLocks noGrp="1"/>
          </p:cNvSpPr>
          <p:nvPr>
            <p:ph type="ftr" sz="quarter" idx="11"/>
          </p:nvPr>
        </p:nvSpPr>
        <p:spPr>
          <a:xfrm>
            <a:off x="827584" y="4659982"/>
            <a:ext cx="7272808" cy="215900"/>
          </a:xfrm>
        </p:spPr>
        <p:txBody>
          <a:bodyPr/>
          <a:lstStyle/>
          <a:p>
            <a:r>
              <a:rPr lang="en-GB" dirty="0"/>
              <a:t>QHX1. In the last 3 months, approximately how many DIPs have you dealt with personally?</a:t>
            </a:r>
          </a:p>
          <a:p>
            <a:r>
              <a:rPr lang="en-GB" dirty="0"/>
              <a:t>QHX2. In the last 3 months, what proportion of these DIPs have resulted in a DIP accept? </a:t>
            </a:r>
          </a:p>
          <a:p>
            <a:r>
              <a:rPr lang="en-GB" dirty="0"/>
              <a:t>QH3. In the last 3 months, what proportion of these DIP accepts have led to a full mortgage application?</a:t>
            </a:r>
          </a:p>
          <a:p>
            <a:r>
              <a:rPr lang="en-GB" dirty="0"/>
              <a:t>QH4. In the last 3 months, what proportion of your full applications have led to an offer?</a:t>
            </a:r>
          </a:p>
          <a:p>
            <a:r>
              <a:rPr lang="en-GB" dirty="0"/>
              <a:t>QH5. And in the last 3 months, what proportion of your client’s mortgage offers have led to a completion?</a:t>
            </a:r>
          </a:p>
          <a:p>
            <a:r>
              <a:rPr lang="en-GB" dirty="0"/>
              <a:t>Base: All Q2 respondents (300)</a:t>
            </a:r>
          </a:p>
        </p:txBody>
      </p:sp>
      <p:sp>
        <p:nvSpPr>
          <p:cNvPr id="4" name="Slide Number Placeholder 3"/>
          <p:cNvSpPr>
            <a:spLocks noGrp="1"/>
          </p:cNvSpPr>
          <p:nvPr>
            <p:ph type="sldNum" sz="quarter" idx="12"/>
          </p:nvPr>
        </p:nvSpPr>
        <p:spPr/>
        <p:txBody>
          <a:bodyPr/>
          <a:lstStyle/>
          <a:p>
            <a:fld id="{63515CFE-468B-A645-8B8D-335FF48585A6}" type="slidenum">
              <a:rPr lang="en-GB" smtClean="0"/>
              <a:pPr/>
              <a:t>29</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There is a small increase in conversion from full application to completion this quarter</a:t>
            </a:r>
          </a:p>
        </p:txBody>
      </p:sp>
      <p:grpSp>
        <p:nvGrpSpPr>
          <p:cNvPr id="7" name="Group 6"/>
          <p:cNvGrpSpPr/>
          <p:nvPr/>
        </p:nvGrpSpPr>
        <p:grpSpPr>
          <a:xfrm>
            <a:off x="2483920" y="1735780"/>
            <a:ext cx="1044000" cy="1767651"/>
            <a:chOff x="2786912" y="2896996"/>
            <a:chExt cx="1044000" cy="1767651"/>
          </a:xfrm>
        </p:grpSpPr>
        <p:grpSp>
          <p:nvGrpSpPr>
            <p:cNvPr id="8" name="Group 7"/>
            <p:cNvGrpSpPr/>
            <p:nvPr/>
          </p:nvGrpSpPr>
          <p:grpSpPr>
            <a:xfrm>
              <a:off x="2786912" y="2896996"/>
              <a:ext cx="1044000" cy="1767651"/>
              <a:chOff x="2786912" y="2896996"/>
              <a:chExt cx="1044000" cy="1767651"/>
            </a:xfrm>
          </p:grpSpPr>
          <p:sp>
            <p:nvSpPr>
              <p:cNvPr id="16" name="Rectangle 15"/>
              <p:cNvSpPr/>
              <p:nvPr/>
            </p:nvSpPr>
            <p:spPr bwMode="auto">
              <a:xfrm>
                <a:off x="2786912" y="2896996"/>
                <a:ext cx="1044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19</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7" name="Rectangle 16"/>
              <p:cNvSpPr/>
              <p:nvPr/>
            </p:nvSpPr>
            <p:spPr bwMode="auto">
              <a:xfrm>
                <a:off x="2840912" y="3600820"/>
                <a:ext cx="93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ea typeface="ＭＳ Ｐゴシック" pitchFamily="1" charset="-128"/>
                  </a:rPr>
                  <a:t>17</a:t>
                </a:r>
                <a:endParaRPr kumimoji="0" lang="en-GB" sz="1400" b="0" i="0" u="none" strike="noStrike" cap="none" normalizeH="0" baseline="0" dirty="0">
                  <a:ln>
                    <a:noFill/>
                  </a:ln>
                  <a:solidFill>
                    <a:schemeClr val="bg1"/>
                  </a:solidFill>
                  <a:effectLst/>
                  <a:ea typeface="ＭＳ Ｐゴシック" pitchFamily="1" charset="-128"/>
                </a:endParaRPr>
              </a:p>
            </p:txBody>
          </p:sp>
          <p:sp>
            <p:nvSpPr>
              <p:cNvPr id="18" name="Rectangle 17"/>
              <p:cNvSpPr/>
              <p:nvPr/>
            </p:nvSpPr>
            <p:spPr bwMode="auto">
              <a:xfrm>
                <a:off x="2930912" y="4304647"/>
                <a:ext cx="756000" cy="360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ea typeface="ＭＳ Ｐゴシック" pitchFamily="1" charset="-128"/>
                  </a:rPr>
                  <a:t>14</a:t>
                </a:r>
              </a:p>
            </p:txBody>
          </p:sp>
        </p:grpSp>
        <p:grpSp>
          <p:nvGrpSpPr>
            <p:cNvPr id="9" name="Group 8"/>
            <p:cNvGrpSpPr/>
            <p:nvPr/>
          </p:nvGrpSpPr>
          <p:grpSpPr>
            <a:xfrm>
              <a:off x="3686912" y="3076996"/>
              <a:ext cx="144000" cy="1407651"/>
              <a:chOff x="3686912" y="3076996"/>
              <a:chExt cx="144000" cy="1407651"/>
            </a:xfrm>
          </p:grpSpPr>
          <p:cxnSp>
            <p:nvCxnSpPr>
              <p:cNvPr id="12" name="Curved Connector 11"/>
              <p:cNvCxnSpPr>
                <a:stCxn id="16" idx="3"/>
                <a:endCxn id="17" idx="3"/>
              </p:cNvCxnSpPr>
              <p:nvPr/>
            </p:nvCxnSpPr>
            <p:spPr>
              <a:xfrm flipH="1">
                <a:off x="3776912" y="3076996"/>
                <a:ext cx="54000" cy="703824"/>
              </a:xfrm>
              <a:prstGeom prst="curvedConnector3">
                <a:avLst>
                  <a:gd name="adj1" fmla="val -423333"/>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17" idx="3"/>
                <a:endCxn id="18" idx="3"/>
              </p:cNvCxnSpPr>
              <p:nvPr/>
            </p:nvCxnSpPr>
            <p:spPr>
              <a:xfrm flipH="1">
                <a:off x="3686912" y="3780820"/>
                <a:ext cx="90000" cy="703827"/>
              </a:xfrm>
              <a:prstGeom prst="curvedConnector3">
                <a:avLst>
                  <a:gd name="adj1" fmla="val -254000"/>
                </a:avLst>
              </a:prstGeom>
              <a:ln w="12700">
                <a:solidFill>
                  <a:schemeClr val="tx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387155" y="1755238"/>
            <a:ext cx="1664565" cy="1759563"/>
            <a:chOff x="611560" y="2905084"/>
            <a:chExt cx="1664565" cy="1759563"/>
          </a:xfrm>
        </p:grpSpPr>
        <p:sp>
          <p:nvSpPr>
            <p:cNvPr id="22" name="Rectangle 21"/>
            <p:cNvSpPr/>
            <p:nvPr/>
          </p:nvSpPr>
          <p:spPr bwMode="auto">
            <a:xfrm>
              <a:off x="611560" y="2905084"/>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full applications</a:t>
              </a:r>
            </a:p>
          </p:txBody>
        </p:sp>
        <p:sp>
          <p:nvSpPr>
            <p:cNvPr id="23" name="Rectangle 22"/>
            <p:cNvSpPr/>
            <p:nvPr/>
          </p:nvSpPr>
          <p:spPr bwMode="auto">
            <a:xfrm>
              <a:off x="613789" y="3592732"/>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offers</a:t>
              </a:r>
            </a:p>
          </p:txBody>
        </p:sp>
        <p:sp>
          <p:nvSpPr>
            <p:cNvPr id="24" name="Rectangle 23"/>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050" b="1" dirty="0">
                  <a:ea typeface="ＭＳ Ｐゴシック" pitchFamily="1" charset="-128"/>
                </a:rPr>
                <a:t>Pool of completions</a:t>
              </a:r>
            </a:p>
          </p:txBody>
        </p:sp>
      </p:grpSp>
      <p:cxnSp>
        <p:nvCxnSpPr>
          <p:cNvPr id="25" name="Curved Connector 24"/>
          <p:cNvCxnSpPr>
            <a:stCxn id="29" idx="3"/>
            <a:endCxn id="30" idx="3"/>
          </p:cNvCxnSpPr>
          <p:nvPr/>
        </p:nvCxnSpPr>
        <p:spPr>
          <a:xfrm>
            <a:off x="6434941" y="2303366"/>
            <a:ext cx="12700" cy="687648"/>
          </a:xfrm>
          <a:prstGeom prst="curvedConnector3">
            <a:avLst>
              <a:gd name="adj1" fmla="val 180000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202693" y="2123366"/>
            <a:ext cx="2232248" cy="1047648"/>
            <a:chOff x="4211960" y="3265084"/>
            <a:chExt cx="2232248" cy="1047648"/>
          </a:xfrm>
        </p:grpSpPr>
        <p:sp>
          <p:nvSpPr>
            <p:cNvPr id="29" name="Rectangle 28"/>
            <p:cNvSpPr/>
            <p:nvPr/>
          </p:nvSpPr>
          <p:spPr bwMode="auto">
            <a:xfrm>
              <a:off x="4211960" y="326508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full applications to offers: 88% </a:t>
              </a:r>
              <a:r>
                <a:rPr lang="en-GB" sz="1050" dirty="0">
                  <a:ea typeface="ＭＳ Ｐゴシック" pitchFamily="1" charset="-128"/>
                </a:rPr>
                <a:t>(vs. 88% in Q1)</a:t>
              </a:r>
            </a:p>
          </p:txBody>
        </p:sp>
        <p:sp>
          <p:nvSpPr>
            <p:cNvPr id="30" name="Rectangle 29"/>
            <p:cNvSpPr/>
            <p:nvPr/>
          </p:nvSpPr>
          <p:spPr bwMode="auto">
            <a:xfrm>
              <a:off x="4211960" y="395273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Conversion of offers to </a:t>
              </a:r>
            </a:p>
            <a:p>
              <a:pPr defTabSz="914400" eaLnBrk="0" fontAlgn="base" hangingPunct="0">
                <a:spcBef>
                  <a:spcPct val="0"/>
                </a:spcBef>
                <a:spcAft>
                  <a:spcPct val="0"/>
                </a:spcAft>
              </a:pPr>
              <a:r>
                <a:rPr lang="en-GB" sz="1050" b="1" dirty="0">
                  <a:solidFill>
                    <a:schemeClr val="tx1">
                      <a:lumMod val="60000"/>
                      <a:lumOff val="40000"/>
                    </a:schemeClr>
                  </a:solidFill>
                  <a:ea typeface="ＭＳ Ｐゴシック" pitchFamily="1" charset="-128"/>
                </a:rPr>
                <a:t>completions: 85% </a:t>
              </a:r>
              <a:r>
                <a:rPr lang="en-GB" sz="1050" dirty="0">
                  <a:ea typeface="ＭＳ Ｐゴシック" pitchFamily="1" charset="-128"/>
                </a:rPr>
                <a:t>(vs. 82% in Q1)</a:t>
              </a:r>
            </a:p>
          </p:txBody>
        </p:sp>
      </p:grpSp>
      <p:sp>
        <p:nvSpPr>
          <p:cNvPr id="31" name="Rectangle 30"/>
          <p:cNvSpPr/>
          <p:nvPr/>
        </p:nvSpPr>
        <p:spPr bwMode="auto">
          <a:xfrm>
            <a:off x="6804248" y="2209321"/>
            <a:ext cx="1368152" cy="875737"/>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r>
              <a:rPr lang="en-GB" sz="1050" b="1" dirty="0">
                <a:solidFill>
                  <a:schemeClr val="bg1"/>
                </a:solidFill>
                <a:ea typeface="ＭＳ Ｐゴシック" pitchFamily="1" charset="-128"/>
              </a:rPr>
              <a:t>Conversion of full application to completion: 75%</a:t>
            </a:r>
          </a:p>
          <a:p>
            <a:pPr algn="ctr" defTabSz="914400" eaLnBrk="0" fontAlgn="base" hangingPunct="0">
              <a:spcBef>
                <a:spcPct val="0"/>
              </a:spcBef>
              <a:spcAft>
                <a:spcPct val="0"/>
              </a:spcAft>
            </a:pPr>
            <a:r>
              <a:rPr lang="en-GB" sz="1050" dirty="0">
                <a:solidFill>
                  <a:schemeClr val="bg1"/>
                </a:solidFill>
                <a:ea typeface="ＭＳ Ｐゴシック" pitchFamily="1" charset="-128"/>
              </a:rPr>
              <a:t>(vs. 72% in Q1)</a:t>
            </a:r>
          </a:p>
        </p:txBody>
      </p:sp>
    </p:spTree>
    <p:extLst>
      <p:ext uri="{BB962C8B-B14F-4D97-AF65-F5344CB8AC3E}">
        <p14:creationId xmlns:p14="http://schemas.microsoft.com/office/powerpoint/2010/main" val="331505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a:t>Background &amp; methodology</a:t>
            </a:r>
          </a:p>
        </p:txBody>
      </p:sp>
    </p:spTree>
    <p:extLst>
      <p:ext uri="{BB962C8B-B14F-4D97-AF65-F5344CB8AC3E}">
        <p14:creationId xmlns:p14="http://schemas.microsoft.com/office/powerpoint/2010/main" val="224653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full application to completion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30</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The proportion of full applications resulting in a completion has increased slightly, mirroring the levels seen in Q4 2017</a:t>
            </a:r>
          </a:p>
        </p:txBody>
      </p:sp>
      <p:sp>
        <p:nvSpPr>
          <p:cNvPr id="5" name="Footer Placeholder 2"/>
          <p:cNvSpPr>
            <a:spLocks noGrp="1"/>
          </p:cNvSpPr>
          <p:nvPr>
            <p:ph type="ftr" sz="quarter" idx="11"/>
          </p:nvPr>
        </p:nvSpPr>
        <p:spPr>
          <a:xfrm>
            <a:off x="827584" y="4803775"/>
            <a:ext cx="7272808" cy="215900"/>
          </a:xfrm>
        </p:spPr>
        <p:txBody>
          <a:bodyPr/>
          <a:lstStyle/>
          <a:p>
            <a:r>
              <a:rPr lang="en-GB" dirty="0"/>
              <a:t>QH4. In the last 3 months, what proportion of your full applications have led to an offer?</a:t>
            </a:r>
          </a:p>
          <a:p>
            <a:r>
              <a:rPr lang="en-GB" dirty="0"/>
              <a:t>QH5. And in the last 3 months, what proportion of your client’s mortgage offers have led to a completion?</a:t>
            </a:r>
          </a:p>
          <a:p>
            <a:pPr defTabSz="649376" eaLnBrk="0" hangingPunct="0"/>
            <a:r>
              <a:rPr lang="en-GB" kern="0" dirty="0"/>
              <a:t>Base: All Q2 respondents (300)</a:t>
            </a:r>
          </a:p>
        </p:txBody>
      </p:sp>
      <p:graphicFrame>
        <p:nvGraphicFramePr>
          <p:cNvPr id="7" name="Chart 6"/>
          <p:cNvGraphicFramePr/>
          <p:nvPr>
            <p:extLst>
              <p:ext uri="{D42A27DB-BD31-4B8C-83A1-F6EECF244321}">
                <p14:modId xmlns:p14="http://schemas.microsoft.com/office/powerpoint/2010/main" val="713874561"/>
              </p:ext>
            </p:extLst>
          </p:nvPr>
        </p:nvGraphicFramePr>
        <p:xfrm>
          <a:off x="611560" y="1391299"/>
          <a:ext cx="8064896" cy="28729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bwMode="auto">
          <a:xfrm>
            <a:off x="252071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3" name="Straight Connector 12"/>
          <p:cNvCxnSpPr/>
          <p:nvPr/>
        </p:nvCxnSpPr>
        <p:spPr bwMode="auto">
          <a:xfrm>
            <a:off x="477137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4" name="Straight Connector 13"/>
          <p:cNvCxnSpPr/>
          <p:nvPr/>
        </p:nvCxnSpPr>
        <p:spPr bwMode="auto">
          <a:xfrm>
            <a:off x="552159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6" name="Straight Connector 15"/>
          <p:cNvCxnSpPr/>
          <p:nvPr/>
        </p:nvCxnSpPr>
        <p:spPr bwMode="auto">
          <a:xfrm>
            <a:off x="102027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7" name="Straight Connector 16"/>
          <p:cNvCxnSpPr/>
          <p:nvPr/>
        </p:nvCxnSpPr>
        <p:spPr bwMode="auto">
          <a:xfrm>
            <a:off x="177049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8" name="Straight Connector 17"/>
          <p:cNvCxnSpPr/>
          <p:nvPr/>
        </p:nvCxnSpPr>
        <p:spPr bwMode="auto">
          <a:xfrm>
            <a:off x="327093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19" name="Straight Connector 18"/>
          <p:cNvCxnSpPr/>
          <p:nvPr/>
        </p:nvCxnSpPr>
        <p:spPr bwMode="auto">
          <a:xfrm>
            <a:off x="402115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0" name="Straight Connector 19"/>
          <p:cNvCxnSpPr/>
          <p:nvPr/>
        </p:nvCxnSpPr>
        <p:spPr bwMode="auto">
          <a:xfrm>
            <a:off x="627181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cxnSp>
        <p:nvCxnSpPr>
          <p:cNvPr id="21" name="Straight Connector 20"/>
          <p:cNvCxnSpPr/>
          <p:nvPr/>
        </p:nvCxnSpPr>
        <p:spPr bwMode="auto">
          <a:xfrm>
            <a:off x="7022035"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22" name="AutoShape 13"/>
          <p:cNvSpPr>
            <a:spLocks noChangeArrowheads="1"/>
          </p:cNvSpPr>
          <p:nvPr/>
        </p:nvSpPr>
        <p:spPr bwMode="auto">
          <a:xfrm>
            <a:off x="1115616"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2016: 58</a:t>
            </a:r>
          </a:p>
        </p:txBody>
      </p:sp>
      <p:sp>
        <p:nvSpPr>
          <p:cNvPr id="23" name="AutoShape 13"/>
          <p:cNvSpPr>
            <a:spLocks noChangeArrowheads="1"/>
          </p:cNvSpPr>
          <p:nvPr/>
        </p:nvSpPr>
        <p:spPr bwMode="auto">
          <a:xfrm>
            <a:off x="1865052"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2016: 56</a:t>
            </a:r>
          </a:p>
        </p:txBody>
      </p:sp>
      <p:sp>
        <p:nvSpPr>
          <p:cNvPr id="24" name="AutoShape 13"/>
          <p:cNvSpPr>
            <a:spLocks noChangeArrowheads="1"/>
          </p:cNvSpPr>
          <p:nvPr/>
        </p:nvSpPr>
        <p:spPr bwMode="auto">
          <a:xfrm>
            <a:off x="2614488"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2016: 56</a:t>
            </a:r>
          </a:p>
        </p:txBody>
      </p:sp>
      <p:sp>
        <p:nvSpPr>
          <p:cNvPr id="25" name="AutoShape 13"/>
          <p:cNvSpPr>
            <a:spLocks noChangeArrowheads="1"/>
          </p:cNvSpPr>
          <p:nvPr/>
        </p:nvSpPr>
        <p:spPr bwMode="auto">
          <a:xfrm>
            <a:off x="3363924"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2016: 65</a:t>
            </a:r>
          </a:p>
        </p:txBody>
      </p:sp>
      <p:sp>
        <p:nvSpPr>
          <p:cNvPr id="26" name="AutoShape 13"/>
          <p:cNvSpPr>
            <a:spLocks noChangeArrowheads="1"/>
          </p:cNvSpPr>
          <p:nvPr/>
        </p:nvSpPr>
        <p:spPr bwMode="auto">
          <a:xfrm>
            <a:off x="4113360"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2017: 69</a:t>
            </a:r>
          </a:p>
        </p:txBody>
      </p:sp>
      <p:sp>
        <p:nvSpPr>
          <p:cNvPr id="27" name="AutoShape 13"/>
          <p:cNvSpPr>
            <a:spLocks noChangeArrowheads="1"/>
          </p:cNvSpPr>
          <p:nvPr/>
        </p:nvSpPr>
        <p:spPr bwMode="auto">
          <a:xfrm>
            <a:off x="4862796"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Q2 2017: 71</a:t>
            </a:r>
          </a:p>
        </p:txBody>
      </p:sp>
      <p:sp>
        <p:nvSpPr>
          <p:cNvPr id="28" name="AutoShape 13"/>
          <p:cNvSpPr>
            <a:spLocks noChangeArrowheads="1"/>
          </p:cNvSpPr>
          <p:nvPr/>
        </p:nvSpPr>
        <p:spPr bwMode="auto">
          <a:xfrm>
            <a:off x="5612232"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Q3 2017: 76</a:t>
            </a:r>
          </a:p>
        </p:txBody>
      </p:sp>
      <p:sp>
        <p:nvSpPr>
          <p:cNvPr id="30" name="AutoShape 13"/>
          <p:cNvSpPr>
            <a:spLocks noChangeArrowheads="1"/>
          </p:cNvSpPr>
          <p:nvPr/>
        </p:nvSpPr>
        <p:spPr bwMode="auto">
          <a:xfrm>
            <a:off x="6361668" y="1058714"/>
            <a:ext cx="576000" cy="396000"/>
          </a:xfrm>
          <a:prstGeom prst="rect">
            <a:avLst/>
          </a:prstGeom>
          <a:solidFill>
            <a:schemeClr val="bg1"/>
          </a:solid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Q4 2017: 75</a:t>
            </a:r>
          </a:p>
        </p:txBody>
      </p:sp>
      <p:sp>
        <p:nvSpPr>
          <p:cNvPr id="31" name="AutoShape 13"/>
          <p:cNvSpPr>
            <a:spLocks noChangeArrowheads="1"/>
          </p:cNvSpPr>
          <p:nvPr/>
        </p:nvSpPr>
        <p:spPr bwMode="auto">
          <a:xfrm>
            <a:off x="7111104" y="1058714"/>
            <a:ext cx="576000" cy="396000"/>
          </a:xfrm>
          <a:prstGeom prst="rect">
            <a:avLst/>
          </a:prstGeom>
          <a:noFill/>
          <a:ln w="12700">
            <a:solidFill>
              <a:schemeClr val="tx1">
                <a:lumMod val="60000"/>
                <a:lumOff val="40000"/>
              </a:schemeClr>
            </a:solidFill>
          </a:ln>
          <a:extLst/>
        </p:spPr>
        <p:txBody>
          <a:bodyPr wrap="square" lIns="36000" rIns="36000" anchor="ctr">
            <a:noAutofit/>
          </a:bodyPr>
          <a:lstStyle/>
          <a:p>
            <a:pPr algn="ctr" eaLnBrk="0" hangingPunct="0"/>
            <a:r>
              <a:rPr lang="en-GB" sz="900" b="1" dirty="0">
                <a:solidFill>
                  <a:schemeClr val="tx1">
                    <a:lumMod val="60000"/>
                    <a:lumOff val="40000"/>
                  </a:schemeClr>
                </a:solidFill>
              </a:rPr>
              <a:t>Q1 2018: 72</a:t>
            </a:r>
          </a:p>
        </p:txBody>
      </p:sp>
      <p:cxnSp>
        <p:nvCxnSpPr>
          <p:cNvPr id="32" name="Straight Connector 31"/>
          <p:cNvCxnSpPr/>
          <p:nvPr/>
        </p:nvCxnSpPr>
        <p:spPr bwMode="auto">
          <a:xfrm>
            <a:off x="7772251" y="987417"/>
            <a:ext cx="0" cy="3276775"/>
          </a:xfrm>
          <a:prstGeom prst="line">
            <a:avLst/>
          </a:prstGeom>
          <a:solidFill>
            <a:schemeClr val="accent1"/>
          </a:solidFill>
          <a:ln w="12700" cap="flat" cmpd="sng" algn="ctr">
            <a:solidFill>
              <a:schemeClr val="tx1">
                <a:lumMod val="60000"/>
                <a:lumOff val="40000"/>
              </a:schemeClr>
            </a:solidFill>
            <a:prstDash val="dash"/>
            <a:round/>
            <a:headEnd type="none" w="med" len="med"/>
            <a:tailEnd type="none" w="med" len="med"/>
          </a:ln>
          <a:effectLst/>
        </p:spPr>
      </p:cxnSp>
      <p:sp>
        <p:nvSpPr>
          <p:cNvPr id="33" name="AutoShape 13"/>
          <p:cNvSpPr>
            <a:spLocks noChangeArrowheads="1"/>
          </p:cNvSpPr>
          <p:nvPr/>
        </p:nvSpPr>
        <p:spPr bwMode="auto">
          <a:xfrm>
            <a:off x="7860543" y="1058714"/>
            <a:ext cx="576000" cy="396000"/>
          </a:xfrm>
          <a:prstGeom prst="rect">
            <a:avLst/>
          </a:prstGeom>
          <a:noFill/>
          <a:ln w="12700">
            <a:solidFill>
              <a:schemeClr val="accent3"/>
            </a:solidFill>
          </a:ln>
          <a:extLst/>
        </p:spPr>
        <p:txBody>
          <a:bodyPr wrap="square" lIns="36000" rIns="36000" anchor="ctr">
            <a:noAutofit/>
          </a:bodyPr>
          <a:lstStyle/>
          <a:p>
            <a:pPr algn="ctr" eaLnBrk="0" hangingPunct="0"/>
            <a:r>
              <a:rPr lang="en-GB" sz="900" b="1" dirty="0">
                <a:solidFill>
                  <a:schemeClr val="accent3"/>
                </a:solidFill>
              </a:rPr>
              <a:t>Q2 2018: 75</a:t>
            </a:r>
          </a:p>
        </p:txBody>
      </p:sp>
    </p:spTree>
    <p:extLst>
      <p:ext uri="{BB962C8B-B14F-4D97-AF65-F5344CB8AC3E}">
        <p14:creationId xmlns:p14="http://schemas.microsoft.com/office/powerpoint/2010/main" val="744650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Conversion from full application to completion by business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31</a:t>
            </a:fld>
            <a:endParaRPr lang="en-GB" dirty="0"/>
          </a:p>
        </p:txBody>
      </p:sp>
      <p:sp>
        <p:nvSpPr>
          <p:cNvPr id="6" name="Text Placeholder 5"/>
          <p:cNvSpPr>
            <a:spLocks noGrp="1"/>
          </p:cNvSpPr>
          <p:nvPr>
            <p:ph type="body" sz="quarter" idx="16"/>
          </p:nvPr>
        </p:nvSpPr>
        <p:spPr/>
        <p:txBody>
          <a:bodyPr/>
          <a:lstStyle/>
          <a:p>
            <a:r>
              <a:rPr lang="en-GB" dirty="0">
                <a:solidFill>
                  <a:schemeClr val="tx1"/>
                </a:solidFill>
              </a:rPr>
              <a:t>Conversion from full application to completion is highest among those dealing with mover or remortgage cases</a:t>
            </a:r>
          </a:p>
        </p:txBody>
      </p:sp>
      <p:graphicFrame>
        <p:nvGraphicFramePr>
          <p:cNvPr id="7" name="Chart 6"/>
          <p:cNvGraphicFramePr/>
          <p:nvPr>
            <p:extLst>
              <p:ext uri="{D42A27DB-BD31-4B8C-83A1-F6EECF244321}">
                <p14:modId xmlns:p14="http://schemas.microsoft.com/office/powerpoint/2010/main" val="1044468700"/>
              </p:ext>
            </p:extLst>
          </p:nvPr>
        </p:nvGraphicFramePr>
        <p:xfrm>
          <a:off x="323850" y="987425"/>
          <a:ext cx="6618343"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4791859"/>
              </p:ext>
            </p:extLst>
          </p:nvPr>
        </p:nvGraphicFramePr>
        <p:xfrm>
          <a:off x="6948264" y="843558"/>
          <a:ext cx="805182" cy="3528392"/>
        </p:xfrm>
        <a:graphic>
          <a:graphicData uri="http://schemas.openxmlformats.org/drawingml/2006/table">
            <a:tbl>
              <a:tblPr firstRow="1" bandRow="1">
                <a:tableStyleId>{5C22544A-7EE6-4342-B048-85BDC9FD1C3A}</a:tableStyleId>
              </a:tblPr>
              <a:tblGrid>
                <a:gridCol w="805182">
                  <a:extLst>
                    <a:ext uri="{9D8B030D-6E8A-4147-A177-3AD203B41FA5}">
                      <a16:colId xmlns:a16="http://schemas.microsoft.com/office/drawing/2014/main" val="20000"/>
                    </a:ext>
                  </a:extLst>
                </a:gridCol>
              </a:tblGrid>
              <a:tr h="288032">
                <a:tc>
                  <a:txBody>
                    <a:bodyPr/>
                    <a:lstStyle/>
                    <a:p>
                      <a:pPr marL="0" algn="ctr" defTabSz="914296" rtl="0" eaLnBrk="0" latinLnBrk="0" hangingPunct="0"/>
                      <a:r>
                        <a:rPr lang="en-GB" sz="1000" b="1" kern="1200" dirty="0">
                          <a:solidFill>
                            <a:schemeClr val="tx1"/>
                          </a:solidFill>
                          <a:latin typeface="+mn-lt"/>
                          <a:ea typeface="+mn-ea"/>
                          <a:cs typeface="+mn-cs"/>
                        </a:rPr>
                        <a:t>Q1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68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70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6024">
                <a:tc>
                  <a:txBody>
                    <a:bodyPr/>
                    <a:lstStyle/>
                    <a:p>
                      <a:pPr marL="0" algn="ctr" defTabSz="914296" rtl="0" eaLnBrk="0" fontAlgn="b" latinLnBrk="0" hangingPunct="0"/>
                      <a:endParaRPr lang="en-GB" sz="1000" b="0"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76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72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6024">
                <a:tc>
                  <a:txBody>
                    <a:bodyPr/>
                    <a:lstStyle/>
                    <a:p>
                      <a:pPr marL="0" algn="ctr" defTabSz="914296" rtl="0" eaLnBrk="0" fontAlgn="b" latinLnBrk="0" hangingPunct="0"/>
                      <a:r>
                        <a:rPr lang="en-GB" sz="1000" b="0" kern="1200" dirty="0">
                          <a:solidFill>
                            <a:schemeClr val="tx1"/>
                          </a:solidFill>
                          <a:latin typeface="+mn-lt"/>
                          <a:ea typeface="+mn-ea"/>
                          <a:cs typeface="+mn-cs"/>
                        </a:rPr>
                        <a:t>67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9" name="Straight Connector 8"/>
          <p:cNvCxnSpPr/>
          <p:nvPr/>
        </p:nvCxnSpPr>
        <p:spPr>
          <a:xfrm>
            <a:off x="323528" y="145053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3528" y="21080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528" y="3196580"/>
            <a:ext cx="8064000"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52120" y="4517678"/>
            <a:ext cx="2842445" cy="461665"/>
          </a:xfrm>
          <a:prstGeom prst="rect">
            <a:avLst/>
          </a:prstGeom>
        </p:spPr>
        <p:txBody>
          <a:bodyPr wrap="none">
            <a:spAutoFit/>
          </a:bodyPr>
          <a:lstStyle/>
          <a:p>
            <a:r>
              <a:rPr lang="en-GB" sz="800" dirty="0"/>
              <a:t>* At least 4 out of every 10 residential mortgages placed</a:t>
            </a:r>
          </a:p>
          <a:p>
            <a:r>
              <a:rPr lang="en-GB" sz="800" dirty="0"/>
              <a:t>** At least 2 out of 10 mortgaged placed</a:t>
            </a:r>
          </a:p>
          <a:p>
            <a:r>
              <a:rPr lang="en-GB" sz="800" dirty="0"/>
              <a:t>*** Any mortgages placed</a:t>
            </a:r>
          </a:p>
        </p:txBody>
      </p:sp>
      <p:sp>
        <p:nvSpPr>
          <p:cNvPr id="13" name="Footer Placeholder 2"/>
          <p:cNvSpPr>
            <a:spLocks noGrp="1"/>
          </p:cNvSpPr>
          <p:nvPr>
            <p:ph type="ftr" sz="quarter" idx="11"/>
          </p:nvPr>
        </p:nvSpPr>
        <p:spPr>
          <a:xfrm>
            <a:off x="827584" y="4803775"/>
            <a:ext cx="7272808" cy="215900"/>
          </a:xfrm>
        </p:spPr>
        <p:txBody>
          <a:bodyPr/>
          <a:lstStyle/>
          <a:p>
            <a:r>
              <a:rPr lang="en-GB" dirty="0"/>
              <a:t>QH4. In the last 3 months, what proportion of your full applications have led to an offer?</a:t>
            </a:r>
          </a:p>
          <a:p>
            <a:r>
              <a:rPr lang="en-GB" dirty="0"/>
              <a:t>QH5. And in the last 3 months, what proportion of your client’s mortgage offers have led to a completion?</a:t>
            </a:r>
          </a:p>
          <a:p>
            <a:pPr defTabSz="649376" eaLnBrk="0" hangingPunct="0"/>
            <a:r>
              <a:rPr lang="en-GB" kern="0" dirty="0"/>
              <a:t>Base: All Q2 respondents (300)</a:t>
            </a:r>
          </a:p>
        </p:txBody>
      </p:sp>
    </p:spTree>
    <p:extLst>
      <p:ext uri="{BB962C8B-B14F-4D97-AF65-F5344CB8AC3E}">
        <p14:creationId xmlns:p14="http://schemas.microsoft.com/office/powerpoint/2010/main" val="211684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Any questions</a:t>
            </a:r>
          </a:p>
        </p:txBody>
      </p:sp>
      <p:sp>
        <p:nvSpPr>
          <p:cNvPr id="4" name="Slide Number Placeholder 3"/>
          <p:cNvSpPr>
            <a:spLocks noGrp="1"/>
          </p:cNvSpPr>
          <p:nvPr>
            <p:ph type="sldNum" sz="quarter" idx="12"/>
          </p:nvPr>
        </p:nvSpPr>
        <p:spPr/>
        <p:txBody>
          <a:bodyPr/>
          <a:lstStyle/>
          <a:p>
            <a:fld id="{63515CFE-468B-A645-8B8D-335FF48585A6}" type="slidenum">
              <a:rPr lang="en-GB" smtClean="0"/>
              <a:pPr/>
              <a:t>32</a:t>
            </a:fld>
            <a:endParaRPr lang="en-GB" dirty="0"/>
          </a:p>
        </p:txBody>
      </p:sp>
      <p:sp>
        <p:nvSpPr>
          <p:cNvPr id="7" name="TextBox 6"/>
          <p:cNvSpPr txBox="1"/>
          <p:nvPr/>
        </p:nvSpPr>
        <p:spPr>
          <a:xfrm>
            <a:off x="1424894" y="1438709"/>
            <a:ext cx="2952000" cy="2355011"/>
          </a:xfrm>
          <a:prstGeom prst="rect">
            <a:avLst/>
          </a:prstGeom>
          <a:solidFill>
            <a:schemeClr val="bg1">
              <a:lumMod val="95000"/>
            </a:schemeClr>
          </a:solidFill>
          <a:ln>
            <a:solidFill>
              <a:schemeClr val="tx1"/>
            </a:solidFill>
          </a:ln>
        </p:spPr>
        <p:txBody>
          <a:bodyPr wrap="square" rtlCol="0" anchor="ctr">
            <a:noAutofit/>
          </a:bodyPr>
          <a:lstStyle/>
          <a:p>
            <a:endParaRPr lang="en-GB" sz="1400" dirty="0">
              <a:latin typeface="Segoe UI" pitchFamily="34" charset="0"/>
              <a:ea typeface="Segoe UI" pitchFamily="34" charset="0"/>
              <a:cs typeface="Segoe UI" pitchFamily="34" charset="0"/>
            </a:endParaRPr>
          </a:p>
        </p:txBody>
      </p:sp>
      <p:sp>
        <p:nvSpPr>
          <p:cNvPr id="8" name="TextBox 7"/>
          <p:cNvSpPr txBox="1"/>
          <p:nvPr/>
        </p:nvSpPr>
        <p:spPr>
          <a:xfrm>
            <a:off x="4557164" y="1438708"/>
            <a:ext cx="2952000" cy="2355011"/>
          </a:xfrm>
          <a:prstGeom prst="rect">
            <a:avLst/>
          </a:prstGeom>
          <a:solidFill>
            <a:schemeClr val="bg1">
              <a:lumMod val="95000"/>
            </a:schemeClr>
          </a:solidFill>
          <a:ln>
            <a:solidFill>
              <a:schemeClr val="tx1"/>
            </a:solidFill>
          </a:ln>
        </p:spPr>
        <p:txBody>
          <a:bodyPr wrap="square" rtlCol="0" anchor="ctr">
            <a:noAutofit/>
          </a:bodyPr>
          <a:lstStyle/>
          <a:p>
            <a:endParaRPr lang="en-GB" sz="1400" dirty="0">
              <a:latin typeface="Segoe UI" pitchFamily="34" charset="0"/>
              <a:ea typeface="Segoe UI" pitchFamily="34" charset="0"/>
              <a:cs typeface="Segoe UI" pitchFamily="34" charset="0"/>
            </a:endParaRPr>
          </a:p>
        </p:txBody>
      </p:sp>
      <p:sp>
        <p:nvSpPr>
          <p:cNvPr id="9" name="Rectangle 8"/>
          <p:cNvSpPr/>
          <p:nvPr/>
        </p:nvSpPr>
        <p:spPr>
          <a:xfrm>
            <a:off x="1424894" y="1715094"/>
            <a:ext cx="2952000" cy="525872"/>
          </a:xfrm>
          <a:prstGeom prst="rect">
            <a:avLst/>
          </a:prstGeom>
          <a:solidFill>
            <a:schemeClr val="tx1"/>
          </a:solidFill>
        </p:spPr>
        <p:txBody>
          <a:bodyPr wrap="square" anchor="ctr">
            <a:noAutofit/>
          </a:bodyPr>
          <a:lstStyle/>
          <a:p>
            <a:pPr lvl="0">
              <a:lnSpc>
                <a:spcPct val="115000"/>
              </a:lnSpc>
            </a:pPr>
            <a:r>
              <a:rPr lang="en-GB" sz="1200" b="1" dirty="0">
                <a:solidFill>
                  <a:schemeClr val="bg1"/>
                </a:solidFill>
                <a:latin typeface="Segoe UI" pitchFamily="34" charset="0"/>
                <a:ea typeface="Segoe UI" pitchFamily="34" charset="0"/>
                <a:cs typeface="Segoe UI" pitchFamily="34" charset="0"/>
              </a:rPr>
              <a:t>Mark Long, Director</a:t>
            </a:r>
          </a:p>
        </p:txBody>
      </p:sp>
      <p:sp>
        <p:nvSpPr>
          <p:cNvPr id="10" name="Rectangle 9"/>
          <p:cNvSpPr/>
          <p:nvPr/>
        </p:nvSpPr>
        <p:spPr>
          <a:xfrm>
            <a:off x="4557164" y="1715093"/>
            <a:ext cx="2952000" cy="525872"/>
          </a:xfrm>
          <a:prstGeom prst="rect">
            <a:avLst/>
          </a:prstGeom>
          <a:solidFill>
            <a:schemeClr val="tx1"/>
          </a:solidFill>
        </p:spPr>
        <p:txBody>
          <a:bodyPr wrap="square" anchor="ctr">
            <a:noAutofit/>
          </a:bodyPr>
          <a:lstStyle/>
          <a:p>
            <a:pPr lvl="0">
              <a:lnSpc>
                <a:spcPct val="115000"/>
              </a:lnSpc>
            </a:pPr>
            <a:r>
              <a:rPr lang="en-GB" sz="1200" b="1" dirty="0">
                <a:solidFill>
                  <a:schemeClr val="bg1"/>
                </a:solidFill>
                <a:latin typeface="Segoe UI" pitchFamily="34" charset="0"/>
                <a:ea typeface="Segoe UI" pitchFamily="34" charset="0"/>
                <a:cs typeface="Segoe UI" pitchFamily="34" charset="0"/>
              </a:rPr>
              <a:t>Sam Burton, Research Director</a:t>
            </a:r>
          </a:p>
        </p:txBody>
      </p:sp>
      <p:sp>
        <p:nvSpPr>
          <p:cNvPr id="11" name="TextBox 10"/>
          <p:cNvSpPr txBox="1"/>
          <p:nvPr/>
        </p:nvSpPr>
        <p:spPr>
          <a:xfrm>
            <a:off x="1403648" y="2330139"/>
            <a:ext cx="3137140" cy="1107996"/>
          </a:xfrm>
          <a:prstGeom prst="rect">
            <a:avLst/>
          </a:prstGeom>
          <a:noFill/>
        </p:spPr>
        <p:txBody>
          <a:bodyPr wrap="square" rtlCol="0">
            <a:spAutoFit/>
          </a:bodyPr>
          <a:lstStyle/>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20 7400 1016</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7966 454 958</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mark.long@bdrc-continental.com</a:t>
            </a:r>
          </a:p>
        </p:txBody>
      </p:sp>
      <p:sp>
        <p:nvSpPr>
          <p:cNvPr id="12" name="TextBox 11"/>
          <p:cNvSpPr txBox="1"/>
          <p:nvPr/>
        </p:nvSpPr>
        <p:spPr>
          <a:xfrm>
            <a:off x="4540788" y="2330139"/>
            <a:ext cx="3137140" cy="692497"/>
          </a:xfrm>
          <a:prstGeom prst="rect">
            <a:avLst/>
          </a:prstGeom>
          <a:noFill/>
        </p:spPr>
        <p:txBody>
          <a:bodyPr wrap="square" rtlCol="0">
            <a:spAutoFit/>
          </a:bodyPr>
          <a:lstStyle/>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+44 (0) 20 7400 0396</a:t>
            </a:r>
          </a:p>
          <a:p>
            <a:pPr marL="450850">
              <a:spcAft>
                <a:spcPts val="1800"/>
              </a:spcAft>
            </a:pPr>
            <a:r>
              <a:rPr lang="en-GB" sz="1200" dirty="0">
                <a:latin typeface="Segoe UI" panose="020B0502040204020203" pitchFamily="34" charset="0"/>
                <a:ea typeface="Segoe UI" panose="020B0502040204020203" pitchFamily="34" charset="0"/>
                <a:cs typeface="Segoe UI" panose="020B0502040204020203" pitchFamily="34" charset="0"/>
              </a:rPr>
              <a:t>sam.burton@bdrc-continental.com</a:t>
            </a:r>
          </a:p>
        </p:txBody>
      </p:sp>
      <p:pic>
        <p:nvPicPr>
          <p:cNvPr id="13" name="Picture 2" descr="C:\Users\samburt\Downloads\phone-rece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163" y="2338388"/>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amburt\Downloads\phone-recei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821" y="2338387"/>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amburt\Downloads\smart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389" y="2758914"/>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samburt\Downloads\email-with-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232" y="3186791"/>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amburt\Downloads\email-with-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90" y="2765757"/>
            <a:ext cx="236760" cy="23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a:t>Background &amp; methodology</a:t>
            </a:r>
          </a:p>
        </p:txBody>
      </p:sp>
      <p:sp>
        <p:nvSpPr>
          <p:cNvPr id="4" name="Slide Number Placeholder 3"/>
          <p:cNvSpPr>
            <a:spLocks noGrp="1"/>
          </p:cNvSpPr>
          <p:nvPr>
            <p:ph type="sldNum" sz="quarter" idx="12"/>
          </p:nvPr>
        </p:nvSpPr>
        <p:spPr/>
        <p:txBody>
          <a:bodyPr/>
          <a:lstStyle/>
          <a:p>
            <a:fld id="{63515CFE-468B-A645-8B8D-335FF48585A6}" type="slidenum">
              <a:rPr lang="en-GB" smtClean="0"/>
              <a:pPr/>
              <a:t>4</a:t>
            </a:fld>
            <a:endParaRPr lang="en-GB" dirty="0"/>
          </a:p>
        </p:txBody>
      </p:sp>
      <p:sp>
        <p:nvSpPr>
          <p:cNvPr id="5" name="Content Placeholder 4"/>
          <p:cNvSpPr>
            <a:spLocks noGrp="1"/>
          </p:cNvSpPr>
          <p:nvPr>
            <p:ph sz="quarter" idx="13"/>
          </p:nvPr>
        </p:nvSpPr>
        <p:spPr>
          <a:xfrm>
            <a:off x="323850" y="987425"/>
            <a:ext cx="8496299" cy="1800350"/>
          </a:xfrm>
        </p:spPr>
        <p:txBody>
          <a:bodyPr>
            <a:normAutofit fontScale="85000" lnSpcReduction="10000"/>
          </a:bodyPr>
          <a:lstStyle/>
          <a:p>
            <a:pPr>
              <a:lnSpc>
                <a:spcPct val="160000"/>
              </a:lnSpc>
            </a:pPr>
            <a:r>
              <a:rPr lang="en-GB" sz="1300" dirty="0"/>
              <a:t>The Intermediary Mortgage Lenders Association (IMLA) launched the </a:t>
            </a:r>
            <a:r>
              <a:rPr lang="en-GB" sz="1300" b="1" dirty="0"/>
              <a:t>Mortgage Market Tracker </a:t>
            </a:r>
            <a:r>
              <a:rPr lang="en-GB" sz="1300" dirty="0"/>
              <a:t>in November 2015. The Tracker uses data provided by BDRC’s Project Mercury. Project Mercury is a continuous monitor of intermediary lender marketing effectiveness and broker sentiment, launched in 2007.</a:t>
            </a:r>
          </a:p>
          <a:p>
            <a:pPr>
              <a:lnSpc>
                <a:spcPct val="160000"/>
              </a:lnSpc>
            </a:pPr>
            <a:r>
              <a:rPr lang="en-GB" sz="1300" dirty="0"/>
              <a:t>Existing business confidence questions on the survey are supplemented by additional questions measuring the conversion of Decision In Principle (DIP) to completion.</a:t>
            </a:r>
          </a:p>
          <a:p>
            <a:pPr>
              <a:lnSpc>
                <a:spcPct val="160000"/>
              </a:lnSpc>
            </a:pPr>
            <a:r>
              <a:rPr lang="en-GB" sz="1300" dirty="0"/>
              <a:t>This report  contains the results for </a:t>
            </a:r>
            <a:r>
              <a:rPr lang="en-GB" sz="1300" b="1" dirty="0"/>
              <a:t>Q2 2018</a:t>
            </a:r>
            <a:r>
              <a:rPr lang="en-GB" sz="1300" dirty="0"/>
              <a:t>.</a:t>
            </a:r>
          </a:p>
          <a:p>
            <a:endParaRPr lang="en-GB" dirty="0"/>
          </a:p>
        </p:txBody>
      </p:sp>
      <p:grpSp>
        <p:nvGrpSpPr>
          <p:cNvPr id="7" name="Group 6"/>
          <p:cNvGrpSpPr/>
          <p:nvPr/>
        </p:nvGrpSpPr>
        <p:grpSpPr>
          <a:xfrm>
            <a:off x="772868" y="2872549"/>
            <a:ext cx="2268569" cy="1587633"/>
            <a:chOff x="525217" y="3567845"/>
            <a:chExt cx="2789867" cy="1587633"/>
          </a:xfrm>
        </p:grpSpPr>
        <p:sp>
          <p:nvSpPr>
            <p:cNvPr id="8" name="Rectangle 7"/>
            <p:cNvSpPr/>
            <p:nvPr/>
          </p:nvSpPr>
          <p:spPr>
            <a:xfrm>
              <a:off x="525217" y="3567845"/>
              <a:ext cx="2789867" cy="1587633"/>
            </a:xfrm>
            <a:prstGeom prst="rect">
              <a:avLst/>
            </a:prstGeom>
            <a:solidFill>
              <a:schemeClr val="bg1"/>
            </a:solidFill>
            <a:ln w="19050">
              <a:solidFill>
                <a:schemeClr val="accent1"/>
              </a:solidFill>
            </a:ln>
          </p:spPr>
          <p:txBody>
            <a:bodyPr wrap="square" lIns="36000" tIns="432000" rIns="36000" bIns="36000" anchor="t">
              <a:noAutofit/>
            </a:bodyPr>
            <a:lstStyle/>
            <a:p>
              <a:r>
                <a:rPr lang="en-GB" sz="1100" b="1" dirty="0">
                  <a:solidFill>
                    <a:schemeClr val="accent1"/>
                  </a:solidFill>
                </a:rPr>
                <a:t>Mortgage Intermediaries </a:t>
              </a:r>
              <a:r>
                <a:rPr lang="en-GB" sz="1100" dirty="0"/>
                <a:t>– advise customers on which lender to use, 24+ mortgages pa, not tied wholly to one lender, GB based. Sample sourced from Matrix Solutions (data provider)</a:t>
              </a:r>
            </a:p>
          </p:txBody>
        </p:sp>
        <p:sp>
          <p:nvSpPr>
            <p:cNvPr id="9" name="AutoShape 15"/>
            <p:cNvSpPr>
              <a:spLocks noChangeArrowheads="1"/>
            </p:cNvSpPr>
            <p:nvPr/>
          </p:nvSpPr>
          <p:spPr bwMode="auto">
            <a:xfrm>
              <a:off x="535188" y="3572076"/>
              <a:ext cx="1440000" cy="396000"/>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a:solidFill>
                    <a:schemeClr val="bg1"/>
                  </a:solidFill>
                  <a:ea typeface="ＭＳ Ｐゴシック" pitchFamily="1" charset="-128"/>
                </a:rPr>
                <a:t>WHO?</a:t>
              </a:r>
              <a:endParaRPr lang="en-US" sz="1400" b="1" dirty="0">
                <a:solidFill>
                  <a:schemeClr val="bg1"/>
                </a:solidFill>
                <a:ea typeface="ＭＳ Ｐゴシック" pitchFamily="1" charset="-128"/>
              </a:endParaRPr>
            </a:p>
          </p:txBody>
        </p:sp>
      </p:grpSp>
      <p:grpSp>
        <p:nvGrpSpPr>
          <p:cNvPr id="10" name="Group 9"/>
          <p:cNvGrpSpPr/>
          <p:nvPr/>
        </p:nvGrpSpPr>
        <p:grpSpPr>
          <a:xfrm>
            <a:off x="3374352" y="2859782"/>
            <a:ext cx="2268570" cy="1588306"/>
            <a:chOff x="3573641" y="3567172"/>
            <a:chExt cx="2789867" cy="1588306"/>
          </a:xfrm>
        </p:grpSpPr>
        <p:sp>
          <p:nvSpPr>
            <p:cNvPr id="11" name="Rectangle 10"/>
            <p:cNvSpPr/>
            <p:nvPr/>
          </p:nvSpPr>
          <p:spPr>
            <a:xfrm>
              <a:off x="3573641" y="3567845"/>
              <a:ext cx="2789867" cy="1587633"/>
            </a:xfrm>
            <a:prstGeom prst="rect">
              <a:avLst/>
            </a:prstGeom>
            <a:solidFill>
              <a:schemeClr val="bg1"/>
            </a:solidFill>
            <a:ln w="19050">
              <a:solidFill>
                <a:schemeClr val="accent3"/>
              </a:solidFill>
            </a:ln>
          </p:spPr>
          <p:txBody>
            <a:bodyPr wrap="square" lIns="36000" tIns="432000" rIns="36000" bIns="36000" anchor="t">
              <a:noAutofit/>
            </a:bodyPr>
            <a:lstStyle/>
            <a:p>
              <a:r>
                <a:rPr lang="en-GB" sz="1100" b="1" dirty="0">
                  <a:solidFill>
                    <a:schemeClr val="accent3"/>
                  </a:solidFill>
                </a:rPr>
                <a:t>Monthly telephone interviews </a:t>
              </a:r>
              <a:br>
                <a:rPr lang="en-GB" sz="1100" b="1" dirty="0">
                  <a:solidFill>
                    <a:schemeClr val="accent3"/>
                  </a:solidFill>
                </a:rPr>
              </a:br>
              <a:r>
                <a:rPr lang="en-GB" sz="1100" dirty="0"/>
                <a:t>(100 per month), average interview </a:t>
              </a:r>
              <a:br>
                <a:rPr lang="en-GB" sz="1100" dirty="0"/>
              </a:br>
              <a:r>
                <a:rPr lang="en-GB" sz="1100" dirty="0"/>
                <a:t>c.30 minutes. Fieldwork by PRS (our sister company) </a:t>
              </a:r>
            </a:p>
          </p:txBody>
        </p:sp>
        <p:sp>
          <p:nvSpPr>
            <p:cNvPr id="12" name="AutoShape 15"/>
            <p:cNvSpPr>
              <a:spLocks noChangeArrowheads="1"/>
            </p:cNvSpPr>
            <p:nvPr/>
          </p:nvSpPr>
          <p:spPr bwMode="auto">
            <a:xfrm>
              <a:off x="3581178" y="3567172"/>
              <a:ext cx="1440000" cy="39600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a:solidFill>
                    <a:schemeClr val="bg1"/>
                  </a:solidFill>
                  <a:ea typeface="ＭＳ Ｐゴシック" pitchFamily="1" charset="-128"/>
                </a:rPr>
                <a:t>HOW?</a:t>
              </a:r>
              <a:endParaRPr lang="en-US" sz="1400" b="1" dirty="0">
                <a:solidFill>
                  <a:schemeClr val="bg1"/>
                </a:solidFill>
                <a:ea typeface="ＭＳ Ｐゴシック" pitchFamily="1" charset="-128"/>
              </a:endParaRPr>
            </a:p>
          </p:txBody>
        </p:sp>
      </p:grpSp>
      <p:grpSp>
        <p:nvGrpSpPr>
          <p:cNvPr id="13" name="Group 12"/>
          <p:cNvGrpSpPr/>
          <p:nvPr/>
        </p:nvGrpSpPr>
        <p:grpSpPr>
          <a:xfrm>
            <a:off x="5975838" y="2859782"/>
            <a:ext cx="2268570" cy="1588306"/>
            <a:chOff x="6519639" y="3567172"/>
            <a:chExt cx="2789867" cy="1588306"/>
          </a:xfrm>
        </p:grpSpPr>
        <p:sp>
          <p:nvSpPr>
            <p:cNvPr id="14" name="Rectangle 13"/>
            <p:cNvSpPr/>
            <p:nvPr/>
          </p:nvSpPr>
          <p:spPr>
            <a:xfrm>
              <a:off x="6519639" y="3567845"/>
              <a:ext cx="2789867" cy="1587633"/>
            </a:xfrm>
            <a:prstGeom prst="rect">
              <a:avLst/>
            </a:prstGeom>
            <a:solidFill>
              <a:schemeClr val="bg1"/>
            </a:solidFill>
            <a:ln w="19050">
              <a:solidFill>
                <a:schemeClr val="accent4"/>
              </a:solidFill>
            </a:ln>
          </p:spPr>
          <p:txBody>
            <a:bodyPr wrap="square" lIns="36000" tIns="432000" rIns="36000" bIns="36000" anchor="t">
              <a:noAutofit/>
            </a:bodyPr>
            <a:lstStyle/>
            <a:p>
              <a:r>
                <a:rPr lang="en-GB" sz="1100" dirty="0"/>
                <a:t>Total of </a:t>
              </a:r>
              <a:r>
                <a:rPr lang="en-GB" sz="1100" b="1" dirty="0">
                  <a:solidFill>
                    <a:schemeClr val="accent4"/>
                  </a:solidFill>
                </a:rPr>
                <a:t>300</a:t>
              </a:r>
              <a:r>
                <a:rPr lang="en-GB" sz="1100" dirty="0"/>
                <a:t>. Achieved sample weighted by firm size &amp; type to be representative of Matrix Solutions universe profile</a:t>
              </a:r>
            </a:p>
          </p:txBody>
        </p:sp>
        <p:sp>
          <p:nvSpPr>
            <p:cNvPr id="15" name="AutoShape 15"/>
            <p:cNvSpPr>
              <a:spLocks noChangeArrowheads="1"/>
            </p:cNvSpPr>
            <p:nvPr/>
          </p:nvSpPr>
          <p:spPr bwMode="auto">
            <a:xfrm>
              <a:off x="6519639" y="3567172"/>
              <a:ext cx="1440000" cy="396000"/>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sz="1200" b="1" dirty="0">
                  <a:solidFill>
                    <a:schemeClr val="bg1"/>
                  </a:solidFill>
                  <a:ea typeface="ＭＳ Ｐゴシック" pitchFamily="1" charset="-128"/>
                </a:rPr>
                <a:t>HOW MANY?</a:t>
              </a:r>
              <a:endParaRPr lang="en-US" sz="1400" b="1" dirty="0">
                <a:solidFill>
                  <a:schemeClr val="bg1"/>
                </a:solidFill>
                <a:ea typeface="ＭＳ Ｐゴシック" pitchFamily="1" charset="-128"/>
              </a:endParaRPr>
            </a:p>
          </p:txBody>
        </p:sp>
      </p:grpSp>
    </p:spTree>
    <p:extLst>
      <p:ext uri="{BB962C8B-B14F-4D97-AF65-F5344CB8AC3E}">
        <p14:creationId xmlns:p14="http://schemas.microsoft.com/office/powerpoint/2010/main" val="34413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a:t>Reminder of the updated business categorisation (Q4 2017)</a:t>
            </a:r>
          </a:p>
        </p:txBody>
      </p:sp>
      <p:sp>
        <p:nvSpPr>
          <p:cNvPr id="4" name="Slide Number Placeholder 3"/>
          <p:cNvSpPr>
            <a:spLocks noGrp="1"/>
          </p:cNvSpPr>
          <p:nvPr>
            <p:ph type="sldNum" sz="quarter" idx="12"/>
          </p:nvPr>
        </p:nvSpPr>
        <p:spPr/>
        <p:txBody>
          <a:bodyPr/>
          <a:lstStyle/>
          <a:p>
            <a:fld id="{63515CFE-468B-A645-8B8D-335FF48585A6}" type="slidenum">
              <a:rPr lang="en-GB" smtClean="0"/>
              <a:pPr/>
              <a:t>5</a:t>
            </a:fld>
            <a:endParaRPr lang="en-GB" dirty="0"/>
          </a:p>
        </p:txBody>
      </p:sp>
      <p:sp>
        <p:nvSpPr>
          <p:cNvPr id="5" name="Content Placeholder 4"/>
          <p:cNvSpPr>
            <a:spLocks noGrp="1"/>
          </p:cNvSpPr>
          <p:nvPr>
            <p:ph sz="quarter" idx="13"/>
          </p:nvPr>
        </p:nvSpPr>
        <p:spPr>
          <a:xfrm>
            <a:off x="323850" y="987424"/>
            <a:ext cx="8496299" cy="3744565"/>
          </a:xfrm>
        </p:spPr>
        <p:txBody>
          <a:bodyPr/>
          <a:lstStyle/>
          <a:p>
            <a:r>
              <a:rPr lang="en-GB" dirty="0"/>
              <a:t>As part of a wider review of the Project Mercury questionnaire we updated our business categories in Q4 2017. The main change was that BTL was pulled out as a lending category in its own right, not a sub-category of specialist lending. </a:t>
            </a:r>
          </a:p>
        </p:txBody>
      </p:sp>
      <p:graphicFrame>
        <p:nvGraphicFramePr>
          <p:cNvPr id="7" name="Table 6"/>
          <p:cNvGraphicFramePr>
            <a:graphicFrameLocks noGrp="1"/>
          </p:cNvGraphicFramePr>
          <p:nvPr>
            <p:extLst>
              <p:ext uri="{D42A27DB-BD31-4B8C-83A1-F6EECF244321}">
                <p14:modId xmlns:p14="http://schemas.microsoft.com/office/powerpoint/2010/main" val="2336120576"/>
              </p:ext>
            </p:extLst>
          </p:nvPr>
        </p:nvGraphicFramePr>
        <p:xfrm>
          <a:off x="1511821" y="1473294"/>
          <a:ext cx="6696422" cy="3108960"/>
        </p:xfrm>
        <a:graphic>
          <a:graphicData uri="http://schemas.openxmlformats.org/drawingml/2006/table">
            <a:tbl>
              <a:tblPr firstRow="1" bandRow="1">
                <a:tableStyleId>{5C22544A-7EE6-4342-B048-85BDC9FD1C3A}</a:tableStyleId>
              </a:tblPr>
              <a:tblGrid>
                <a:gridCol w="3348211">
                  <a:extLst>
                    <a:ext uri="{9D8B030D-6E8A-4147-A177-3AD203B41FA5}">
                      <a16:colId xmlns:a16="http://schemas.microsoft.com/office/drawing/2014/main" val="20000"/>
                    </a:ext>
                  </a:extLst>
                </a:gridCol>
                <a:gridCol w="3348211">
                  <a:extLst>
                    <a:ext uri="{9D8B030D-6E8A-4147-A177-3AD203B41FA5}">
                      <a16:colId xmlns:a16="http://schemas.microsoft.com/office/drawing/2014/main" val="20001"/>
                    </a:ext>
                  </a:extLst>
                </a:gridCol>
              </a:tblGrid>
              <a:tr h="447521">
                <a:tc>
                  <a:txBody>
                    <a:bodyPr/>
                    <a:lstStyle/>
                    <a:p>
                      <a:r>
                        <a:rPr lang="en-GB" sz="1200" dirty="0">
                          <a:solidFill>
                            <a:schemeClr val="accent1"/>
                          </a:solidFill>
                        </a:rPr>
                        <a:t>Previous business categorisation</a:t>
                      </a:r>
                      <a:r>
                        <a:rPr lang="en-GB" sz="1200" baseline="0" dirty="0">
                          <a:solidFill>
                            <a:schemeClr val="accent1"/>
                          </a:solidFill>
                        </a:rPr>
                        <a:t> </a:t>
                      </a:r>
                    </a:p>
                    <a:p>
                      <a:r>
                        <a:rPr lang="en-GB" sz="1200" dirty="0">
                          <a:solidFill>
                            <a:schemeClr val="accent1"/>
                          </a:solidFill>
                        </a:rPr>
                        <a:t>(pre</a:t>
                      </a:r>
                      <a:r>
                        <a:rPr lang="en-GB" sz="1200" baseline="0" dirty="0">
                          <a:solidFill>
                            <a:schemeClr val="accent1"/>
                          </a:solidFill>
                        </a:rPr>
                        <a:t> Q4 2017)</a:t>
                      </a:r>
                      <a:endParaRPr lang="en-GB" sz="1200" dirty="0">
                        <a:solidFill>
                          <a:schemeClr val="accent1"/>
                        </a:solidFill>
                      </a:endParaRPr>
                    </a:p>
                  </a:txBody>
                  <a:tcPr>
                    <a:noFill/>
                  </a:tcPr>
                </a:tc>
                <a:tc>
                  <a:txBody>
                    <a:bodyPr/>
                    <a:lstStyle/>
                    <a:p>
                      <a:r>
                        <a:rPr lang="en-GB" sz="1200" dirty="0">
                          <a:solidFill>
                            <a:schemeClr val="accent3"/>
                          </a:solidFill>
                        </a:rPr>
                        <a:t>New business categorisation</a:t>
                      </a:r>
                    </a:p>
                    <a:p>
                      <a:r>
                        <a:rPr lang="en-GB" sz="1200" dirty="0">
                          <a:solidFill>
                            <a:schemeClr val="accent3"/>
                          </a:solidFill>
                        </a:rPr>
                        <a:t>(from Q4 2017)</a:t>
                      </a:r>
                    </a:p>
                  </a:txBody>
                  <a:tcPr>
                    <a:noFill/>
                  </a:tcPr>
                </a:tc>
                <a:extLst>
                  <a:ext uri="{0D108BD9-81ED-4DB2-BD59-A6C34878D82A}">
                    <a16:rowId xmlns:a16="http://schemas.microsoft.com/office/drawing/2014/main" val="10000"/>
                  </a:ext>
                </a:extLst>
              </a:tr>
              <a:tr h="2595623">
                <a:tc>
                  <a:txBody>
                    <a:bodyPr/>
                    <a:lstStyle/>
                    <a:p>
                      <a:pPr marL="342900" indent="-342900">
                        <a:buClr>
                          <a:schemeClr val="accent1"/>
                        </a:buClr>
                        <a:buAutoNum type="arabicPeriod"/>
                      </a:pPr>
                      <a:r>
                        <a:rPr lang="en-GB" sz="1050" dirty="0">
                          <a:solidFill>
                            <a:schemeClr val="accent1"/>
                          </a:solidFill>
                        </a:rPr>
                        <a:t>Mainstream</a:t>
                      </a:r>
                      <a:r>
                        <a:rPr lang="en-GB" sz="1050" baseline="0" dirty="0">
                          <a:solidFill>
                            <a:schemeClr val="accent1"/>
                          </a:solidFill>
                        </a:rPr>
                        <a:t> mortgages</a:t>
                      </a:r>
                    </a:p>
                    <a:p>
                      <a:pPr marL="457049" lvl="1" indent="0">
                        <a:buFont typeface="+mj-lt"/>
                        <a:buNone/>
                      </a:pPr>
                      <a:r>
                        <a:rPr lang="en-GB" sz="1050" baseline="0" dirty="0"/>
                        <a:t>Remortgagers</a:t>
                      </a:r>
                    </a:p>
                    <a:p>
                      <a:pPr marL="457049" lvl="1" indent="0">
                        <a:buFont typeface="+mj-lt"/>
                        <a:buNone/>
                      </a:pPr>
                      <a:r>
                        <a:rPr lang="en-GB" sz="1050" baseline="0" dirty="0"/>
                        <a:t>First time buyers</a:t>
                      </a:r>
                    </a:p>
                    <a:p>
                      <a:pPr marL="457049" lvl="1" indent="0">
                        <a:buFont typeface="+mj-lt"/>
                        <a:buNone/>
                      </a:pPr>
                      <a:r>
                        <a:rPr lang="en-GB" sz="1050" baseline="0" dirty="0"/>
                        <a:t>Movers</a:t>
                      </a:r>
                    </a:p>
                    <a:p>
                      <a:pPr marL="342900" indent="-342900">
                        <a:buClr>
                          <a:schemeClr val="accent1"/>
                        </a:buClr>
                        <a:buAutoNum type="arabicPeriod"/>
                      </a:pPr>
                      <a:r>
                        <a:rPr lang="en-GB" sz="1050" baseline="0" dirty="0">
                          <a:solidFill>
                            <a:schemeClr val="accent1"/>
                          </a:solidFill>
                        </a:rPr>
                        <a:t>Specialist mortgages</a:t>
                      </a:r>
                    </a:p>
                    <a:p>
                      <a:pPr marL="457049" lvl="1" indent="0">
                        <a:buFont typeface="+mj-lt"/>
                        <a:buNone/>
                      </a:pPr>
                      <a:r>
                        <a:rPr lang="en-GB" sz="1050" baseline="0" dirty="0"/>
                        <a:t>BTL</a:t>
                      </a:r>
                    </a:p>
                    <a:p>
                      <a:pPr marL="457049" lvl="1" indent="0">
                        <a:buFont typeface="+mj-lt"/>
                        <a:buNone/>
                      </a:pPr>
                      <a:r>
                        <a:rPr lang="en-GB" sz="1050" baseline="0" dirty="0"/>
                        <a:t>Adverse</a:t>
                      </a:r>
                    </a:p>
                    <a:p>
                      <a:pPr marL="457049" lvl="1" indent="0">
                        <a:buFont typeface="+mj-lt"/>
                        <a:buNone/>
                      </a:pPr>
                      <a:r>
                        <a:rPr lang="en-GB" sz="1050" baseline="0" dirty="0"/>
                        <a:t>Equity release</a:t>
                      </a:r>
                    </a:p>
                    <a:p>
                      <a:pPr marL="457049" lvl="1" indent="0">
                        <a:buFont typeface="+mj-lt"/>
                        <a:buNone/>
                      </a:pPr>
                      <a:r>
                        <a:rPr lang="en-GB" sz="1050" baseline="0" dirty="0"/>
                        <a:t>Self-build</a:t>
                      </a:r>
                    </a:p>
                    <a:p>
                      <a:pPr marL="457049" lvl="1" indent="0">
                        <a:buFont typeface="+mj-lt"/>
                        <a:buNone/>
                      </a:pPr>
                      <a:r>
                        <a:rPr lang="en-GB" sz="1050" baseline="0" dirty="0"/>
                        <a:t>Other</a:t>
                      </a:r>
                    </a:p>
                    <a:p>
                      <a:pPr marL="457049" lvl="1" indent="0">
                        <a:buFont typeface="+mj-lt"/>
                        <a:buNone/>
                      </a:pPr>
                      <a:endParaRPr lang="en-GB" sz="1050" baseline="0" dirty="0"/>
                    </a:p>
                    <a:p>
                      <a:pPr marL="0" indent="0">
                        <a:buNone/>
                      </a:pPr>
                      <a:endParaRPr lang="en-GB" sz="1050" dirty="0"/>
                    </a:p>
                  </a:txBody>
                  <a:tcPr>
                    <a:noFill/>
                  </a:tcPr>
                </a:tc>
                <a:tc>
                  <a:txBody>
                    <a:bodyPr/>
                    <a:lstStyle/>
                    <a:p>
                      <a:pPr marL="342900" indent="-342900">
                        <a:buClr>
                          <a:schemeClr val="accent3"/>
                        </a:buClr>
                        <a:buAutoNum type="arabicPeriod"/>
                      </a:pPr>
                      <a:r>
                        <a:rPr lang="en-GB" sz="1050" dirty="0">
                          <a:solidFill>
                            <a:schemeClr val="accent3"/>
                          </a:solidFill>
                        </a:rPr>
                        <a:t>Residential mortgages</a:t>
                      </a:r>
                    </a:p>
                    <a:p>
                      <a:pPr marL="457049" lvl="1" indent="0">
                        <a:buFont typeface="+mj-lt"/>
                        <a:buNone/>
                      </a:pPr>
                      <a:r>
                        <a:rPr lang="en-GB" sz="1050" baseline="0" dirty="0"/>
                        <a:t>Remortgagers</a:t>
                      </a:r>
                    </a:p>
                    <a:p>
                      <a:pPr marL="457049" lvl="1" indent="0">
                        <a:buFont typeface="+mj-lt"/>
                        <a:buNone/>
                      </a:pPr>
                      <a:r>
                        <a:rPr lang="en-GB" sz="1050" baseline="0" dirty="0"/>
                        <a:t>First time buyers</a:t>
                      </a:r>
                    </a:p>
                    <a:p>
                      <a:pPr marL="457049" lvl="1" indent="0">
                        <a:buFont typeface="+mj-lt"/>
                        <a:buNone/>
                      </a:pPr>
                      <a:r>
                        <a:rPr lang="en-GB" sz="1050" baseline="0" dirty="0"/>
                        <a:t>Movers</a:t>
                      </a:r>
                    </a:p>
                    <a:p>
                      <a:pPr marL="342900" indent="-342900">
                        <a:buClr>
                          <a:schemeClr val="accent3"/>
                        </a:buClr>
                        <a:buAutoNum type="arabicPeriod"/>
                      </a:pPr>
                      <a:r>
                        <a:rPr lang="en-GB" sz="1050" dirty="0">
                          <a:solidFill>
                            <a:schemeClr val="accent3"/>
                          </a:solidFill>
                        </a:rPr>
                        <a:t>BTL mortgages</a:t>
                      </a:r>
                    </a:p>
                    <a:p>
                      <a:pPr marL="457049" lvl="1" indent="0">
                        <a:buFont typeface="+mj-lt"/>
                        <a:buNone/>
                      </a:pPr>
                      <a:r>
                        <a:rPr lang="en-GB" sz="1050" baseline="0" dirty="0"/>
                        <a:t>1-3 properties</a:t>
                      </a:r>
                    </a:p>
                    <a:p>
                      <a:pPr marL="457049" lvl="1" indent="0">
                        <a:buFont typeface="+mj-lt"/>
                        <a:buNone/>
                      </a:pPr>
                      <a:r>
                        <a:rPr lang="en-GB" sz="1050" baseline="0" dirty="0"/>
                        <a:t>4+ properties</a:t>
                      </a:r>
                    </a:p>
                    <a:p>
                      <a:pPr marL="457049" lvl="1" indent="0">
                        <a:buFont typeface="+mj-lt"/>
                        <a:buNone/>
                      </a:pPr>
                      <a:r>
                        <a:rPr lang="en-GB" sz="1050" baseline="0" dirty="0"/>
                        <a:t>Limited company</a:t>
                      </a:r>
                    </a:p>
                    <a:p>
                      <a:pPr marL="342900" indent="-342900">
                        <a:buClr>
                          <a:schemeClr val="accent3"/>
                        </a:buClr>
                        <a:buAutoNum type="arabicPeriod"/>
                      </a:pPr>
                      <a:r>
                        <a:rPr lang="en-GB" sz="1050" dirty="0">
                          <a:solidFill>
                            <a:schemeClr val="accent3"/>
                          </a:solidFill>
                        </a:rPr>
                        <a:t>Specialist</a:t>
                      </a:r>
                      <a:r>
                        <a:rPr lang="en-GB" sz="1050" baseline="0" dirty="0">
                          <a:solidFill>
                            <a:schemeClr val="accent3"/>
                          </a:solidFill>
                        </a:rPr>
                        <a:t> mortgages</a:t>
                      </a:r>
                    </a:p>
                    <a:p>
                      <a:pPr marL="457049" lvl="1" indent="0">
                        <a:buFont typeface="+mj-lt"/>
                        <a:buNone/>
                      </a:pPr>
                      <a:r>
                        <a:rPr lang="en-GB" sz="1050" baseline="0" dirty="0"/>
                        <a:t>Adverse</a:t>
                      </a:r>
                    </a:p>
                    <a:p>
                      <a:pPr marL="457049" lvl="1" indent="0">
                        <a:buFont typeface="+mj-lt"/>
                        <a:buNone/>
                      </a:pPr>
                      <a:r>
                        <a:rPr lang="en-GB" sz="1050" baseline="0" dirty="0"/>
                        <a:t>Equity release</a:t>
                      </a:r>
                    </a:p>
                    <a:p>
                      <a:pPr marL="457049" lvl="1" indent="0">
                        <a:buFont typeface="+mj-lt"/>
                        <a:buNone/>
                      </a:pPr>
                      <a:r>
                        <a:rPr lang="en-GB" sz="1050" baseline="0" dirty="0"/>
                        <a:t>Self-build</a:t>
                      </a:r>
                    </a:p>
                    <a:p>
                      <a:pPr marL="457049" lvl="1" indent="0">
                        <a:buFont typeface="+mj-lt"/>
                        <a:buNone/>
                      </a:pPr>
                      <a:r>
                        <a:rPr lang="en-GB" sz="1050" baseline="0" dirty="0"/>
                        <a:t>Second charge</a:t>
                      </a:r>
                    </a:p>
                    <a:p>
                      <a:pPr marL="457049" lvl="1" indent="0">
                        <a:buFont typeface="+mj-lt"/>
                        <a:buNone/>
                      </a:pPr>
                      <a:r>
                        <a:rPr lang="en-GB" sz="1050" baseline="0" dirty="0"/>
                        <a:t>Bridging loans</a:t>
                      </a:r>
                    </a:p>
                    <a:p>
                      <a:pPr marL="457049" lvl="1" indent="0">
                        <a:buFont typeface="+mj-lt"/>
                        <a:buNone/>
                      </a:pPr>
                      <a:r>
                        <a:rPr lang="en-GB" sz="1050" baseline="0" dirty="0"/>
                        <a:t>Other</a:t>
                      </a:r>
                    </a:p>
                    <a:p>
                      <a:pPr marL="342900" indent="-342900">
                        <a:buAutoNum type="arabicPeriod"/>
                      </a:pPr>
                      <a:endParaRPr lang="en-GB" sz="1050" dirty="0"/>
                    </a:p>
                  </a:txBody>
                  <a:tcPr>
                    <a:noFill/>
                  </a:tcPr>
                </a:tc>
                <a:extLst>
                  <a:ext uri="{0D108BD9-81ED-4DB2-BD59-A6C34878D82A}">
                    <a16:rowId xmlns:a16="http://schemas.microsoft.com/office/drawing/2014/main" val="10001"/>
                  </a:ext>
                </a:extLst>
              </a:tr>
            </a:tbl>
          </a:graphicData>
        </a:graphic>
      </p:graphicFrame>
      <p:sp>
        <p:nvSpPr>
          <p:cNvPr id="8" name="Rectangle 7"/>
          <p:cNvSpPr/>
          <p:nvPr/>
        </p:nvSpPr>
        <p:spPr>
          <a:xfrm>
            <a:off x="1475656" y="1419622"/>
            <a:ext cx="2736304" cy="309681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4788024" y="1419622"/>
            <a:ext cx="2736304" cy="3096816"/>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29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850322225"/>
              </p:ext>
            </p:extLst>
          </p:nvPr>
        </p:nvGraphicFramePr>
        <p:xfrm>
          <a:off x="1475655" y="1491630"/>
          <a:ext cx="6048675" cy="2878038"/>
        </p:xfrm>
        <a:graphic>
          <a:graphicData uri="http://schemas.openxmlformats.org/drawingml/2006/table">
            <a:tbl>
              <a:tblPr firstRow="1" bandRow="1">
                <a:tableStyleId>{5C22544A-7EE6-4342-B048-85BDC9FD1C3A}</a:tableStyleId>
              </a:tblPr>
              <a:tblGrid>
                <a:gridCol w="2736305">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736306">
                  <a:extLst>
                    <a:ext uri="{9D8B030D-6E8A-4147-A177-3AD203B41FA5}">
                      <a16:colId xmlns:a16="http://schemas.microsoft.com/office/drawing/2014/main" val="20002"/>
                    </a:ext>
                  </a:extLst>
                </a:gridCol>
              </a:tblGrid>
              <a:tr h="479673">
                <a:tc>
                  <a:txBody>
                    <a:bodyPr/>
                    <a:lstStyle/>
                    <a:p>
                      <a:r>
                        <a:rPr lang="en-GB" sz="1200" dirty="0">
                          <a:solidFill>
                            <a:schemeClr val="accent1"/>
                          </a:solidFill>
                        </a:rPr>
                        <a:t>Previous business flow (pre</a:t>
                      </a:r>
                      <a:r>
                        <a:rPr lang="en-GB" sz="1200" baseline="0" dirty="0">
                          <a:solidFill>
                            <a:schemeClr val="accent1"/>
                          </a:solidFill>
                        </a:rPr>
                        <a:t> Q2 2017)</a:t>
                      </a:r>
                      <a:endParaRPr lang="en-GB" sz="1200" dirty="0">
                        <a:solidFill>
                          <a:schemeClr val="accent1"/>
                        </a:solidFill>
                      </a:endParaRPr>
                    </a:p>
                  </a:txBody>
                  <a:tcPr>
                    <a:noFill/>
                  </a:tcPr>
                </a:tc>
                <a:tc>
                  <a:txBody>
                    <a:bodyPr/>
                    <a:lstStyle/>
                    <a:p>
                      <a:endParaRPr lang="en-GB" sz="1200" dirty="0">
                        <a:solidFill>
                          <a:schemeClr val="accent1"/>
                        </a:solidFill>
                      </a:endParaRPr>
                    </a:p>
                  </a:txBody>
                  <a:tcPr>
                    <a:noFill/>
                  </a:tcPr>
                </a:tc>
                <a:tc>
                  <a:txBody>
                    <a:bodyPr/>
                    <a:lstStyle/>
                    <a:p>
                      <a:r>
                        <a:rPr lang="en-GB" sz="1200" dirty="0">
                          <a:solidFill>
                            <a:schemeClr val="accent3"/>
                          </a:solidFill>
                        </a:rPr>
                        <a:t>New business flow (from Q2 2017)</a:t>
                      </a:r>
                    </a:p>
                  </a:txBody>
                  <a:tcPr>
                    <a:noFill/>
                  </a:tcPr>
                </a:tc>
                <a:extLst>
                  <a:ext uri="{0D108BD9-81ED-4DB2-BD59-A6C34878D82A}">
                    <a16:rowId xmlns:a16="http://schemas.microsoft.com/office/drawing/2014/main" val="10000"/>
                  </a:ext>
                </a:extLst>
              </a:tr>
              <a:tr h="479673">
                <a:tc>
                  <a:txBody>
                    <a:bodyPr/>
                    <a:lstStyle/>
                    <a:p>
                      <a:r>
                        <a:rPr lang="en-GB" sz="1050" b="1" dirty="0">
                          <a:solidFill>
                            <a:schemeClr val="accent1"/>
                          </a:solidFill>
                        </a:rPr>
                        <a:t>1.</a:t>
                      </a:r>
                      <a:r>
                        <a:rPr lang="en-GB" sz="1050" b="1" dirty="0">
                          <a:solidFill>
                            <a:schemeClr val="accent2"/>
                          </a:solidFill>
                        </a:rPr>
                        <a:t> </a:t>
                      </a:r>
                      <a:r>
                        <a:rPr lang="en-GB" sz="1050" dirty="0"/>
                        <a:t>Number of enquiries</a:t>
                      </a:r>
                    </a:p>
                  </a:txBody>
                  <a:tcPr>
                    <a:noFill/>
                  </a:tcPr>
                </a:tc>
                <a:tc>
                  <a:txBody>
                    <a:bodyPr/>
                    <a:lstStyle/>
                    <a:p>
                      <a:endParaRPr lang="en-GB" sz="1050" dirty="0"/>
                    </a:p>
                  </a:txBody>
                  <a:tcPr>
                    <a:noFill/>
                  </a:tcPr>
                </a:tc>
                <a:tc>
                  <a:txBody>
                    <a:bodyPr/>
                    <a:lstStyle/>
                    <a:p>
                      <a:r>
                        <a:rPr lang="en-GB" sz="1050" b="1" dirty="0">
                          <a:solidFill>
                            <a:schemeClr val="accent3"/>
                          </a:solidFill>
                        </a:rPr>
                        <a:t>1.</a:t>
                      </a:r>
                      <a:r>
                        <a:rPr lang="en-GB" sz="1050" b="1" dirty="0">
                          <a:solidFill>
                            <a:schemeClr val="accent1"/>
                          </a:solidFill>
                        </a:rPr>
                        <a:t> </a:t>
                      </a:r>
                      <a:r>
                        <a:rPr lang="en-GB" sz="1050" dirty="0"/>
                        <a:t>Number of DIPs</a:t>
                      </a:r>
                    </a:p>
                  </a:txBody>
                  <a:tcPr>
                    <a:noFill/>
                  </a:tcPr>
                </a:tc>
                <a:extLst>
                  <a:ext uri="{0D108BD9-81ED-4DB2-BD59-A6C34878D82A}">
                    <a16:rowId xmlns:a16="http://schemas.microsoft.com/office/drawing/2014/main" val="10001"/>
                  </a:ext>
                </a:extLst>
              </a:tr>
              <a:tr h="479673">
                <a:tc>
                  <a:txBody>
                    <a:bodyPr/>
                    <a:lstStyle/>
                    <a:p>
                      <a:r>
                        <a:rPr lang="en-GB" sz="1050" b="1" kern="1200" dirty="0">
                          <a:solidFill>
                            <a:schemeClr val="accent1"/>
                          </a:solidFill>
                          <a:latin typeface="+mn-lt"/>
                          <a:ea typeface="+mn-ea"/>
                          <a:cs typeface="+mn-cs"/>
                        </a:rPr>
                        <a:t>2.</a:t>
                      </a:r>
                      <a:r>
                        <a:rPr lang="en-GB" sz="1050" dirty="0"/>
                        <a:t> Enquiries resulting in an AIP</a:t>
                      </a:r>
                    </a:p>
                  </a:txBody>
                  <a:tcPr>
                    <a:noFill/>
                  </a:tcPr>
                </a:tc>
                <a:tc>
                  <a:txBody>
                    <a:bodyPr/>
                    <a:lstStyle/>
                    <a:p>
                      <a:endParaRPr lang="en-GB" sz="1050" dirty="0"/>
                    </a:p>
                  </a:txBody>
                  <a:tcPr>
                    <a:noFill/>
                  </a:tcPr>
                </a:tc>
                <a:tc>
                  <a:txBody>
                    <a:bodyPr/>
                    <a:lstStyle/>
                    <a:p>
                      <a:r>
                        <a:rPr lang="en-GB" sz="1050" b="1" kern="1200" dirty="0">
                          <a:solidFill>
                            <a:schemeClr val="accent3"/>
                          </a:solidFill>
                          <a:latin typeface="+mn-lt"/>
                          <a:ea typeface="+mn-ea"/>
                          <a:cs typeface="+mn-cs"/>
                        </a:rPr>
                        <a:t>2.</a:t>
                      </a:r>
                      <a:r>
                        <a:rPr lang="en-GB" sz="1050" dirty="0"/>
                        <a:t> DIPs</a:t>
                      </a:r>
                      <a:r>
                        <a:rPr lang="en-GB" sz="1050" baseline="0" dirty="0"/>
                        <a:t> resulting in a DIP accept</a:t>
                      </a:r>
                      <a:endParaRPr lang="en-GB" sz="1050" dirty="0"/>
                    </a:p>
                  </a:txBody>
                  <a:tcPr>
                    <a:noFill/>
                  </a:tcPr>
                </a:tc>
                <a:extLst>
                  <a:ext uri="{0D108BD9-81ED-4DB2-BD59-A6C34878D82A}">
                    <a16:rowId xmlns:a16="http://schemas.microsoft.com/office/drawing/2014/main" val="10002"/>
                  </a:ext>
                </a:extLst>
              </a:tr>
              <a:tr h="479673">
                <a:tc>
                  <a:txBody>
                    <a:bodyPr/>
                    <a:lstStyle/>
                    <a:p>
                      <a:r>
                        <a:rPr lang="en-GB" sz="1050" b="1" kern="1200" dirty="0">
                          <a:solidFill>
                            <a:schemeClr val="accent1"/>
                          </a:solidFill>
                          <a:latin typeface="+mn-lt"/>
                          <a:ea typeface="+mn-ea"/>
                          <a:cs typeface="+mn-cs"/>
                        </a:rPr>
                        <a:t>3.</a:t>
                      </a:r>
                      <a:r>
                        <a:rPr lang="en-GB" sz="1050" baseline="0" dirty="0"/>
                        <a:t> </a:t>
                      </a:r>
                      <a:r>
                        <a:rPr lang="en-GB" sz="1050" dirty="0"/>
                        <a:t>AIP resulting</a:t>
                      </a:r>
                      <a:r>
                        <a:rPr lang="en-GB" sz="1050" baseline="0" dirty="0"/>
                        <a:t> in a full application</a:t>
                      </a:r>
                      <a:endParaRPr lang="en-GB" sz="1050" dirty="0"/>
                    </a:p>
                  </a:txBody>
                  <a:tcPr>
                    <a:noFill/>
                  </a:tcPr>
                </a:tc>
                <a:tc>
                  <a:txBody>
                    <a:bodyPr/>
                    <a:lstStyle/>
                    <a:p>
                      <a:endParaRPr lang="en-GB" sz="1050" dirty="0"/>
                    </a:p>
                  </a:txBody>
                  <a:tcPr>
                    <a:noFill/>
                  </a:tcPr>
                </a:tc>
                <a:tc>
                  <a:txBody>
                    <a:bodyPr/>
                    <a:lstStyle/>
                    <a:p>
                      <a:r>
                        <a:rPr lang="en-GB" sz="1050" b="1" kern="1200" dirty="0">
                          <a:solidFill>
                            <a:schemeClr val="accent3"/>
                          </a:solidFill>
                          <a:latin typeface="+mn-lt"/>
                          <a:ea typeface="+mn-ea"/>
                          <a:cs typeface="+mn-cs"/>
                        </a:rPr>
                        <a:t>3.</a:t>
                      </a:r>
                      <a:r>
                        <a:rPr lang="en-GB" sz="1050" dirty="0"/>
                        <a:t> DIP accepts resulting in a full application</a:t>
                      </a:r>
                    </a:p>
                  </a:txBody>
                  <a:tcPr>
                    <a:noFill/>
                  </a:tcPr>
                </a:tc>
                <a:extLst>
                  <a:ext uri="{0D108BD9-81ED-4DB2-BD59-A6C34878D82A}">
                    <a16:rowId xmlns:a16="http://schemas.microsoft.com/office/drawing/2014/main" val="10003"/>
                  </a:ext>
                </a:extLst>
              </a:tr>
              <a:tr h="479673">
                <a:tc>
                  <a:txBody>
                    <a:bodyPr/>
                    <a:lstStyle/>
                    <a:p>
                      <a:r>
                        <a:rPr lang="en-GB" sz="1050" b="1" kern="1200" dirty="0">
                          <a:solidFill>
                            <a:schemeClr val="accent1"/>
                          </a:solidFill>
                          <a:latin typeface="+mn-lt"/>
                          <a:ea typeface="+mn-ea"/>
                          <a:cs typeface="+mn-cs"/>
                        </a:rPr>
                        <a:t>4.</a:t>
                      </a:r>
                      <a:r>
                        <a:rPr lang="en-GB" sz="1050" dirty="0"/>
                        <a:t> Full application</a:t>
                      </a:r>
                      <a:r>
                        <a:rPr lang="en-GB" sz="1050" baseline="0" dirty="0"/>
                        <a:t> resulting in an offer</a:t>
                      </a:r>
                      <a:endParaRPr lang="en-GB" sz="1050" dirty="0"/>
                    </a:p>
                  </a:txBody>
                  <a:tcPr>
                    <a:noFill/>
                  </a:tcPr>
                </a:tc>
                <a:tc>
                  <a:txBody>
                    <a:bodyPr/>
                    <a:lstStyle/>
                    <a:p>
                      <a:endParaRPr lang="en-GB" sz="1050" dirty="0"/>
                    </a:p>
                  </a:txBody>
                  <a:tcPr>
                    <a:noFill/>
                  </a:tcPr>
                </a:tc>
                <a:tc>
                  <a:txBody>
                    <a:bodyPr/>
                    <a:lstStyle/>
                    <a:p>
                      <a:r>
                        <a:rPr lang="en-GB" sz="1050" b="1" kern="1200" dirty="0">
                          <a:solidFill>
                            <a:schemeClr val="accent3"/>
                          </a:solidFill>
                          <a:latin typeface="+mn-lt"/>
                          <a:ea typeface="+mn-ea"/>
                          <a:cs typeface="+mn-cs"/>
                        </a:rPr>
                        <a:t>4.</a:t>
                      </a:r>
                      <a:r>
                        <a:rPr lang="en-GB" sz="1050" dirty="0"/>
                        <a:t> Full application</a:t>
                      </a:r>
                      <a:r>
                        <a:rPr lang="en-GB" sz="1050" baseline="0" dirty="0"/>
                        <a:t> resulting in an offer</a:t>
                      </a:r>
                      <a:endParaRPr lang="en-GB" sz="1050" dirty="0"/>
                    </a:p>
                  </a:txBody>
                  <a:tcPr>
                    <a:noFill/>
                  </a:tcPr>
                </a:tc>
                <a:extLst>
                  <a:ext uri="{0D108BD9-81ED-4DB2-BD59-A6C34878D82A}">
                    <a16:rowId xmlns:a16="http://schemas.microsoft.com/office/drawing/2014/main" val="10004"/>
                  </a:ext>
                </a:extLst>
              </a:tr>
              <a:tr h="479673">
                <a:tc>
                  <a:txBody>
                    <a:bodyPr/>
                    <a:lstStyle/>
                    <a:p>
                      <a:r>
                        <a:rPr lang="en-GB" sz="1050" b="1" kern="1200" dirty="0">
                          <a:solidFill>
                            <a:schemeClr val="accent1"/>
                          </a:solidFill>
                          <a:latin typeface="+mn-lt"/>
                          <a:ea typeface="+mn-ea"/>
                          <a:cs typeface="+mn-cs"/>
                        </a:rPr>
                        <a:t>5.</a:t>
                      </a:r>
                      <a:r>
                        <a:rPr lang="en-GB" sz="1050" b="1" kern="1200" dirty="0">
                          <a:solidFill>
                            <a:schemeClr val="accent2"/>
                          </a:solidFill>
                          <a:latin typeface="+mn-lt"/>
                          <a:ea typeface="+mn-ea"/>
                          <a:cs typeface="+mn-cs"/>
                        </a:rPr>
                        <a:t> </a:t>
                      </a:r>
                      <a:r>
                        <a:rPr lang="en-GB" sz="1050" dirty="0"/>
                        <a:t>Offers resulting in a completion</a:t>
                      </a:r>
                    </a:p>
                  </a:txBody>
                  <a:tcPr>
                    <a:noFill/>
                  </a:tcPr>
                </a:tc>
                <a:tc>
                  <a:txBody>
                    <a:bodyPr/>
                    <a:lstStyle/>
                    <a:p>
                      <a:endParaRPr lang="en-GB" sz="1050" dirty="0"/>
                    </a:p>
                  </a:txBody>
                  <a:tcPr>
                    <a:noFill/>
                  </a:tcPr>
                </a:tc>
                <a:tc>
                  <a:txBody>
                    <a:bodyPr/>
                    <a:lstStyle/>
                    <a:p>
                      <a:r>
                        <a:rPr lang="en-GB" sz="1050" b="1" kern="1200" dirty="0">
                          <a:solidFill>
                            <a:schemeClr val="accent3"/>
                          </a:solidFill>
                          <a:latin typeface="+mn-lt"/>
                          <a:ea typeface="+mn-ea"/>
                          <a:cs typeface="+mn-cs"/>
                        </a:rPr>
                        <a:t>5.</a:t>
                      </a:r>
                      <a:r>
                        <a:rPr lang="en-GB" sz="1050" b="1" kern="1200" dirty="0">
                          <a:solidFill>
                            <a:schemeClr val="accent1"/>
                          </a:solidFill>
                          <a:latin typeface="+mn-lt"/>
                          <a:ea typeface="+mn-ea"/>
                          <a:cs typeface="+mn-cs"/>
                        </a:rPr>
                        <a:t> </a:t>
                      </a:r>
                      <a:r>
                        <a:rPr lang="en-GB" sz="1050" dirty="0"/>
                        <a:t>Offers resulting in a completion</a:t>
                      </a:r>
                    </a:p>
                  </a:txBody>
                  <a:tcPr>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323850" y="267493"/>
            <a:ext cx="8496300" cy="575469"/>
          </a:xfrm>
        </p:spPr>
        <p:txBody>
          <a:bodyPr>
            <a:normAutofit/>
          </a:bodyPr>
          <a:lstStyle/>
          <a:p>
            <a:r>
              <a:rPr lang="en-GB" dirty="0"/>
              <a:t>Reminder of updated business flow (Q2 2017) </a:t>
            </a:r>
          </a:p>
        </p:txBody>
      </p:sp>
      <p:sp>
        <p:nvSpPr>
          <p:cNvPr id="4" name="Slide Number Placeholder 3"/>
          <p:cNvSpPr>
            <a:spLocks noGrp="1"/>
          </p:cNvSpPr>
          <p:nvPr>
            <p:ph type="sldNum" sz="quarter" idx="12"/>
          </p:nvPr>
        </p:nvSpPr>
        <p:spPr/>
        <p:txBody>
          <a:bodyPr/>
          <a:lstStyle/>
          <a:p>
            <a:fld id="{63515CFE-468B-A645-8B8D-335FF48585A6}" type="slidenum">
              <a:rPr lang="en-GB" smtClean="0"/>
              <a:pPr/>
              <a:t>6</a:t>
            </a:fld>
            <a:endParaRPr lang="en-GB" dirty="0"/>
          </a:p>
        </p:txBody>
      </p:sp>
      <p:sp>
        <p:nvSpPr>
          <p:cNvPr id="5" name="Content Placeholder 4"/>
          <p:cNvSpPr>
            <a:spLocks noGrp="1"/>
          </p:cNvSpPr>
          <p:nvPr>
            <p:ph sz="quarter" idx="13"/>
          </p:nvPr>
        </p:nvSpPr>
        <p:spPr>
          <a:xfrm>
            <a:off x="323850" y="987424"/>
            <a:ext cx="8496299" cy="3744565"/>
          </a:xfrm>
        </p:spPr>
        <p:txBody>
          <a:bodyPr/>
          <a:lstStyle/>
          <a:p>
            <a:r>
              <a:rPr lang="en-GB" dirty="0"/>
              <a:t>The business flow question set was updated in Q2 2017. This is the fourth quarter for which we have data for the new business flow tracking Decision In Principle (DIP) to completion.</a:t>
            </a:r>
          </a:p>
        </p:txBody>
      </p:sp>
      <p:sp>
        <p:nvSpPr>
          <p:cNvPr id="8" name="Rectangle 7"/>
          <p:cNvSpPr/>
          <p:nvPr/>
        </p:nvSpPr>
        <p:spPr>
          <a:xfrm>
            <a:off x="1475656" y="1491630"/>
            <a:ext cx="2736304" cy="2880320"/>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4788024" y="1491630"/>
            <a:ext cx="2736304" cy="2880320"/>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176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a:t>Executive summary</a:t>
            </a:r>
          </a:p>
        </p:txBody>
      </p:sp>
    </p:spTree>
    <p:extLst>
      <p:ext uri="{BB962C8B-B14F-4D97-AF65-F5344CB8AC3E}">
        <p14:creationId xmlns:p14="http://schemas.microsoft.com/office/powerpoint/2010/main" val="97238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7493"/>
            <a:ext cx="8496300" cy="575469"/>
          </a:xfrm>
        </p:spPr>
        <p:txBody>
          <a:bodyPr>
            <a:normAutofit/>
          </a:bodyPr>
          <a:lstStyle/>
          <a:p>
            <a:r>
              <a:rPr lang="en-GB" dirty="0"/>
              <a:t>Executive summary</a:t>
            </a:r>
          </a:p>
        </p:txBody>
      </p:sp>
      <p:sp>
        <p:nvSpPr>
          <p:cNvPr id="4" name="Slide Number Placeholder 3"/>
          <p:cNvSpPr>
            <a:spLocks noGrp="1"/>
          </p:cNvSpPr>
          <p:nvPr>
            <p:ph type="sldNum" sz="quarter" idx="12"/>
          </p:nvPr>
        </p:nvSpPr>
        <p:spPr/>
        <p:txBody>
          <a:bodyPr/>
          <a:lstStyle/>
          <a:p>
            <a:fld id="{63515CFE-468B-A645-8B8D-335FF48585A6}" type="slidenum">
              <a:rPr lang="en-GB" smtClean="0"/>
              <a:pPr/>
              <a:t>8</a:t>
            </a:fld>
            <a:endParaRPr lang="en-GB" dirty="0"/>
          </a:p>
        </p:txBody>
      </p:sp>
      <p:sp>
        <p:nvSpPr>
          <p:cNvPr id="6" name="Rectangle 9"/>
          <p:cNvSpPr>
            <a:spLocks noChangeArrowheads="1"/>
          </p:cNvSpPr>
          <p:nvPr/>
        </p:nvSpPr>
        <p:spPr bwMode="auto">
          <a:xfrm>
            <a:off x="983139" y="1178093"/>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Broker busin</a:t>
            </a:r>
            <a:r>
              <a:rPr lang="en-GB" sz="1200" dirty="0"/>
              <a:t>ess volumes have reached an historic high (90 cases p/a). </a:t>
            </a:r>
            <a:r>
              <a:rPr lang="en-GB" sz="1200" dirty="0">
                <a:solidFill>
                  <a:schemeClr val="tx1"/>
                </a:solidFill>
              </a:rPr>
              <a:t>Whilst there has been a dip in confidence for the intermediary sector this quarter, intermediaries remain confident in the outlook for their own firm.</a:t>
            </a:r>
            <a:endParaRPr lang="en-GB" sz="1200" dirty="0"/>
          </a:p>
        </p:txBody>
      </p:sp>
      <p:sp>
        <p:nvSpPr>
          <p:cNvPr id="7" name="Rectangle 9"/>
          <p:cNvSpPr>
            <a:spLocks noChangeArrowheads="1"/>
          </p:cNvSpPr>
          <p:nvPr/>
        </p:nvSpPr>
        <p:spPr bwMode="auto">
          <a:xfrm>
            <a:off x="4602018" y="1178093"/>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a:t>
            </a:r>
            <a:r>
              <a:rPr lang="en-GB" sz="1200" dirty="0"/>
              <a:t>Just over half (53%) of all DIPs resulted in a completion this quarter, up from 45% in Q1. Conversion has increased across all mortgage types dealt with this quarter.</a:t>
            </a:r>
          </a:p>
        </p:txBody>
      </p:sp>
      <p:sp>
        <p:nvSpPr>
          <p:cNvPr id="8" name="Rectangle 9"/>
          <p:cNvSpPr>
            <a:spLocks noChangeArrowheads="1"/>
          </p:cNvSpPr>
          <p:nvPr/>
        </p:nvSpPr>
        <p:spPr bwMode="auto">
          <a:xfrm>
            <a:off x="983139" y="3007818"/>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a:t>
            </a:r>
            <a:r>
              <a:rPr lang="en-GB" sz="1200" dirty="0"/>
              <a:t>Looking across the full business flow, the most notable change this quarter is  the conversion from DIP accept to full application which has increased from 76% to 84%.</a:t>
            </a:r>
          </a:p>
        </p:txBody>
      </p:sp>
      <p:sp>
        <p:nvSpPr>
          <p:cNvPr id="9" name="Rectangle 9"/>
          <p:cNvSpPr>
            <a:spLocks noChangeArrowheads="1"/>
          </p:cNvSpPr>
          <p:nvPr/>
        </p:nvSpPr>
        <p:spPr bwMode="auto">
          <a:xfrm>
            <a:off x="4602018" y="3007818"/>
            <a:ext cx="3276000" cy="1508148"/>
          </a:xfrm>
          <a:prstGeom prst="rect">
            <a:avLst/>
          </a:prstGeom>
          <a:solidFill>
            <a:schemeClr val="bg1"/>
          </a:solidFill>
          <a:ln w="19050">
            <a:solidFill>
              <a:schemeClr val="tx1"/>
            </a:solidFill>
          </a:ln>
          <a:effectLst/>
          <a:extLst/>
        </p:spPr>
        <p:txBody>
          <a:bodyPr anchor="ctr"/>
          <a:lstStyle/>
          <a:p>
            <a:r>
              <a:rPr lang="en-GB" sz="1200" dirty="0">
                <a:solidFill>
                  <a:schemeClr val="tx1"/>
                </a:solidFill>
              </a:rPr>
              <a:t>	Focussing </a:t>
            </a:r>
            <a:r>
              <a:rPr lang="en-GB" sz="1200" dirty="0"/>
              <a:t>on the final stages</a:t>
            </a:r>
            <a:r>
              <a:rPr lang="en-GB" sz="1200" dirty="0">
                <a:solidFill>
                  <a:schemeClr val="tx1"/>
                </a:solidFill>
              </a:rPr>
              <a:t>, 75% of full applications resulted in a completion this quarter, up slightly on last quarter. Conversion is highest among those dealing with home mover and remortgage cases.</a:t>
            </a:r>
            <a:endParaRPr lang="en-GB" sz="1200" dirty="0"/>
          </a:p>
        </p:txBody>
      </p:sp>
      <p:sp>
        <p:nvSpPr>
          <p:cNvPr id="10" name="AutoShape 15"/>
          <p:cNvSpPr>
            <a:spLocks noChangeArrowheads="1"/>
          </p:cNvSpPr>
          <p:nvPr/>
        </p:nvSpPr>
        <p:spPr bwMode="auto">
          <a:xfrm>
            <a:off x="971600" y="980093"/>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a:solidFill>
                  <a:schemeClr val="bg1"/>
                </a:solidFill>
                <a:ea typeface="ＭＳ Ｐゴシック" pitchFamily="1" charset="-128"/>
              </a:rPr>
              <a:t>1.</a:t>
            </a:r>
          </a:p>
        </p:txBody>
      </p:sp>
      <p:sp>
        <p:nvSpPr>
          <p:cNvPr id="11" name="AutoShape 15"/>
          <p:cNvSpPr>
            <a:spLocks noChangeArrowheads="1"/>
          </p:cNvSpPr>
          <p:nvPr/>
        </p:nvSpPr>
        <p:spPr bwMode="auto">
          <a:xfrm>
            <a:off x="4581838" y="980093"/>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a:solidFill>
                  <a:schemeClr val="bg1"/>
                </a:solidFill>
                <a:ea typeface="ＭＳ Ｐゴシック" pitchFamily="1" charset="-128"/>
              </a:rPr>
              <a:t>2.</a:t>
            </a:r>
          </a:p>
        </p:txBody>
      </p:sp>
      <p:sp>
        <p:nvSpPr>
          <p:cNvPr id="12" name="AutoShape 15"/>
          <p:cNvSpPr>
            <a:spLocks noChangeArrowheads="1"/>
          </p:cNvSpPr>
          <p:nvPr/>
        </p:nvSpPr>
        <p:spPr bwMode="auto">
          <a:xfrm>
            <a:off x="971600" y="2809818"/>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a:solidFill>
                  <a:schemeClr val="bg1"/>
                </a:solidFill>
                <a:ea typeface="ＭＳ Ｐゴシック" pitchFamily="1" charset="-128"/>
              </a:rPr>
              <a:t>3.</a:t>
            </a:r>
          </a:p>
        </p:txBody>
      </p:sp>
      <p:sp>
        <p:nvSpPr>
          <p:cNvPr id="13" name="AutoShape 15"/>
          <p:cNvSpPr>
            <a:spLocks noChangeArrowheads="1"/>
          </p:cNvSpPr>
          <p:nvPr/>
        </p:nvSpPr>
        <p:spPr bwMode="auto">
          <a:xfrm>
            <a:off x="4581838" y="2809818"/>
            <a:ext cx="612000" cy="396000"/>
          </a:xfrm>
          <a:prstGeom prst="homePlat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b="1" dirty="0">
                <a:solidFill>
                  <a:schemeClr val="bg1"/>
                </a:solidFill>
                <a:ea typeface="ＭＳ Ｐゴシック" pitchFamily="1" charset="-128"/>
              </a:rPr>
              <a:t>4.</a:t>
            </a:r>
          </a:p>
        </p:txBody>
      </p:sp>
    </p:spTree>
    <p:extLst>
      <p:ext uri="{BB962C8B-B14F-4D97-AF65-F5344CB8AC3E}">
        <p14:creationId xmlns:p14="http://schemas.microsoft.com/office/powerpoint/2010/main" val="306851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850" y="915988"/>
            <a:ext cx="5112246" cy="1125140"/>
          </a:xfrm>
        </p:spPr>
        <p:txBody>
          <a:bodyPr/>
          <a:lstStyle/>
          <a:p>
            <a:r>
              <a:rPr lang="en-GB" dirty="0"/>
              <a:t>Business volumes and confidence</a:t>
            </a:r>
          </a:p>
        </p:txBody>
      </p:sp>
    </p:spTree>
    <p:extLst>
      <p:ext uri="{BB962C8B-B14F-4D97-AF65-F5344CB8AC3E}">
        <p14:creationId xmlns:p14="http://schemas.microsoft.com/office/powerpoint/2010/main" val="1081595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DRC Report Template_2017_FINAL">
  <a:themeElements>
    <a:clrScheme name="BDRC Report Theme">
      <a:dk1>
        <a:srgbClr val="4A5B73"/>
      </a:dk1>
      <a:lt1>
        <a:srgbClr val="FFFFFF"/>
      </a:lt1>
      <a:dk2>
        <a:srgbClr val="808080"/>
      </a:dk2>
      <a:lt2>
        <a:srgbClr val="E7E6E6"/>
      </a:lt2>
      <a:accent1>
        <a:srgbClr val="3BC3FF"/>
      </a:accent1>
      <a:accent2>
        <a:srgbClr val="6B9FC9"/>
      </a:accent2>
      <a:accent3>
        <a:srgbClr val="EB174F"/>
      </a:accent3>
      <a:accent4>
        <a:srgbClr val="7A5CEA"/>
      </a:accent4>
      <a:accent5>
        <a:srgbClr val="058BAA"/>
      </a:accent5>
      <a:accent6>
        <a:srgbClr val="1CDFBE"/>
      </a:accent6>
      <a:hlink>
        <a:srgbClr val="7DA9E8"/>
      </a:hlink>
      <a:folHlink>
        <a:srgbClr val="000000"/>
      </a:folHlink>
    </a:clrScheme>
    <a:fontScheme name="BDRC Report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6611</TotalTime>
  <Words>3054</Words>
  <Application>Microsoft Macintosh PowerPoint</Application>
  <PresentationFormat>On-screen Show (16:9)</PresentationFormat>
  <Paragraphs>506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Segoe UI</vt:lpstr>
      <vt:lpstr>Segoe UI Light</vt:lpstr>
      <vt:lpstr>Segoe UI Semibold</vt:lpstr>
      <vt:lpstr>Wingdings</vt:lpstr>
      <vt:lpstr>BDRC Report Template_2017_FINAL</vt:lpstr>
      <vt:lpstr>PowerPoint Presentation</vt:lpstr>
      <vt:lpstr>Contents</vt:lpstr>
      <vt:lpstr>PowerPoint Presentation</vt:lpstr>
      <vt:lpstr>Background &amp; methodology</vt:lpstr>
      <vt:lpstr>Reminder of the updated business categorisation (Q4 2017)</vt:lpstr>
      <vt:lpstr>Reminder of updated business flow (Q2 2017) </vt:lpstr>
      <vt:lpstr>PowerPoint Presentation</vt:lpstr>
      <vt:lpstr>Executive summary</vt:lpstr>
      <vt:lpstr>PowerPoint Presentation</vt:lpstr>
      <vt:lpstr>Claimed volumes of mortgage cases, per year</vt:lpstr>
      <vt:lpstr>Confidence in business outlook…</vt:lpstr>
      <vt:lpstr>Net* intermediary confidence trends</vt:lpstr>
      <vt:lpstr>Q2 2018: Positive reasons for felt level of confidence</vt:lpstr>
      <vt:lpstr>Q2 2018: Negative reasons for felt confidence in own business</vt:lpstr>
      <vt:lpstr>Reasons for felt level of confidence in own business</vt:lpstr>
      <vt:lpstr>PowerPoint Presentation</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to offer (%) – By business</vt:lpstr>
      <vt:lpstr>Offers resulting in a completion (%)</vt:lpstr>
      <vt:lpstr>Offers resulting in a completion (%) – By business</vt:lpstr>
      <vt:lpstr>Conversion from DIP to completion</vt:lpstr>
      <vt:lpstr>Conversion from DIP to completion by business</vt:lpstr>
      <vt:lpstr>Conversion from full application to completion</vt:lpstr>
      <vt:lpstr>Conversion from full application to completion (%)</vt:lpstr>
      <vt:lpstr>Conversion from full application to completion by business</vt:lpstr>
      <vt:lpstr>Any questions</vt:lpstr>
    </vt:vector>
  </TitlesOfParts>
  <Company>Hewlett-Packard Company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Juan-Mei Banh</dc:creator>
  <cp:lastModifiedBy>Microsoft Office User</cp:lastModifiedBy>
  <cp:revision>822</cp:revision>
  <cp:lastPrinted>2018-04-25T08:37:44Z</cp:lastPrinted>
  <dcterms:created xsi:type="dcterms:W3CDTF">2017-09-04T09:59:04Z</dcterms:created>
  <dcterms:modified xsi:type="dcterms:W3CDTF">2018-07-30T07:29:15Z</dcterms:modified>
</cp:coreProperties>
</file>