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827" r:id="rId5"/>
    <p:sldId id="847" r:id="rId6"/>
    <p:sldId id="829" r:id="rId7"/>
    <p:sldId id="848" r:id="rId8"/>
    <p:sldId id="849" r:id="rId9"/>
    <p:sldId id="850" r:id="rId10"/>
    <p:sldId id="851" r:id="rId11"/>
    <p:sldId id="877" r:id="rId12"/>
    <p:sldId id="891" r:id="rId13"/>
    <p:sldId id="892" r:id="rId14"/>
    <p:sldId id="893" r:id="rId15"/>
    <p:sldId id="894" r:id="rId16"/>
    <p:sldId id="895" r:id="rId17"/>
    <p:sldId id="858" r:id="rId18"/>
    <p:sldId id="879" r:id="rId19"/>
    <p:sldId id="860" r:id="rId20"/>
    <p:sldId id="880" r:id="rId21"/>
    <p:sldId id="862" r:id="rId22"/>
    <p:sldId id="881" r:id="rId23"/>
    <p:sldId id="864" r:id="rId24"/>
    <p:sldId id="882" r:id="rId25"/>
    <p:sldId id="866" r:id="rId26"/>
    <p:sldId id="883" r:id="rId27"/>
    <p:sldId id="868" r:id="rId28"/>
    <p:sldId id="884" r:id="rId29"/>
    <p:sldId id="870" r:id="rId30"/>
    <p:sldId id="885" r:id="rId31"/>
    <p:sldId id="876" r:id="rId32"/>
    <p:sldId id="873" r:id="rId33"/>
    <p:sldId id="874"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364" userDrawn="1">
          <p15:clr>
            <a:srgbClr val="A4A3A4"/>
          </p15:clr>
        </p15:guide>
        <p15:guide id="4" pos="3505">
          <p15:clr>
            <a:srgbClr val="A4A3A4"/>
          </p15:clr>
        </p15:guide>
        <p15:guide id="5" orient="horz" pos="1003" userDrawn="1">
          <p15:clr>
            <a:srgbClr val="A4A3A4"/>
          </p15:clr>
        </p15:guide>
        <p15:guide id="6" orient="horz" pos="747">
          <p15:clr>
            <a:srgbClr val="A4A3A4"/>
          </p15:clr>
        </p15:guide>
        <p15:guide id="7" orient="horz" pos="3883">
          <p15:clr>
            <a:srgbClr val="A4A3A4"/>
          </p15:clr>
        </p15:guide>
        <p15:guide id="8" orient="horz" pos="663" userDrawn="1">
          <p15:clr>
            <a:srgbClr val="A4A3A4"/>
          </p15:clr>
        </p15:guide>
        <p15:guide id="9" pos="7083" userDrawn="1">
          <p15:clr>
            <a:srgbClr val="A4A3A4"/>
          </p15:clr>
        </p15:guide>
        <p15:guide id="10" pos="267">
          <p15:clr>
            <a:srgbClr val="A4A3A4"/>
          </p15:clr>
        </p15:guide>
        <p15:guide id="11" pos="259">
          <p15:clr>
            <a:srgbClr val="A4A3A4"/>
          </p15:clr>
        </p15:guide>
        <p15:guide id="12" pos="66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7F7F7F"/>
    <a:srgbClr val="404040"/>
    <a:srgbClr val="57585A"/>
    <a:srgbClr val="F84A04"/>
    <a:srgbClr val="FB6B00"/>
    <a:srgbClr val="FB6500"/>
    <a:srgbClr val="F75704"/>
    <a:srgbClr val="EF2E0A"/>
    <a:srgbClr val="FB6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5" autoAdjust="0"/>
    <p:restoredTop sz="94434" autoAdjust="0"/>
  </p:normalViewPr>
  <p:slideViewPr>
    <p:cSldViewPr snapToGrid="0" showGuides="1">
      <p:cViewPr>
        <p:scale>
          <a:sx n="150" d="100"/>
          <a:sy n="150" d="100"/>
        </p:scale>
        <p:origin x="108" y="-2544"/>
      </p:cViewPr>
      <p:guideLst>
        <p:guide orient="horz" pos="2137"/>
        <p:guide pos="3840"/>
        <p:guide orient="horz" pos="2364"/>
        <p:guide pos="3505"/>
        <p:guide orient="horz" pos="1003"/>
        <p:guide orient="horz" pos="747"/>
        <p:guide orient="horz" pos="3883"/>
        <p:guide orient="horz" pos="663"/>
        <p:guide pos="7083"/>
        <p:guide pos="267"/>
        <p:guide pos="259"/>
        <p:guide pos="6607"/>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Chason" userId="35e2d6b9-50ac-489f-9cb3-2d704f920436" providerId="ADAL" clId="{C00B990C-0FDD-45FB-AE44-A5A9C8FE8BE1}"/>
    <pc:docChg chg="modSld">
      <pc:chgData name="Max Chason" userId="35e2d6b9-50ac-489f-9cb3-2d704f920436" providerId="ADAL" clId="{C00B990C-0FDD-45FB-AE44-A5A9C8FE8BE1}" dt="2020-02-07T10:35:59.393" v="7" actId="27918"/>
      <pc:docMkLst>
        <pc:docMk/>
      </pc:docMkLst>
      <pc:sldChg chg="mod">
        <pc:chgData name="Max Chason" userId="35e2d6b9-50ac-489f-9cb3-2d704f920436" providerId="ADAL" clId="{C00B990C-0FDD-45FB-AE44-A5A9C8FE8BE1}" dt="2020-02-07T10:35:59.393" v="7" actId="27918"/>
        <pc:sldMkLst>
          <pc:docMk/>
          <pc:sldMk cId="375789463" sldId="877"/>
        </pc:sldMkLst>
      </pc:sldChg>
      <pc:sldChg chg="mod">
        <pc:chgData name="Max Chason" userId="35e2d6b9-50ac-489f-9cb3-2d704f920436" providerId="ADAL" clId="{C00B990C-0FDD-45FB-AE44-A5A9C8FE8BE1}" dt="2020-02-07T10:15:51.507" v="5" actId="27918"/>
        <pc:sldMkLst>
          <pc:docMk/>
          <pc:sldMk cId="1498004677" sldId="891"/>
        </pc:sldMkLst>
      </pc:sldChg>
      <pc:sldChg chg="mod">
        <pc:chgData name="Max Chason" userId="35e2d6b9-50ac-489f-9cb3-2d704f920436" providerId="ADAL" clId="{C00B990C-0FDD-45FB-AE44-A5A9C8FE8BE1}" dt="2020-02-05T10:29:35.921" v="3" actId="27918"/>
        <pc:sldMkLst>
          <pc:docMk/>
          <pc:sldMk cId="1632810551" sldId="89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spPr>
            <a:solidFill>
              <a:schemeClr val="accent3"/>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1D-4E27-8ED5-18E81E09F486}"/>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1D-4E27-8ED5-18E81E09F486}"/>
                </c:ext>
              </c:extLst>
            </c:dLbl>
            <c:spPr>
              <a:noFill/>
              <a:ln>
                <a:noFill/>
              </a:ln>
              <a:effectLst/>
            </c:spPr>
            <c:txPr>
              <a:bodyPr wrap="square" lIns="38100" tIns="19050" rIns="38100" bIns="19050" anchor="ctr">
                <a:spAutoFit/>
              </a:bodyPr>
              <a:lstStyle/>
              <a:p>
                <a:pPr>
                  <a:defRPr sz="1100">
                    <a:solidFill>
                      <a:schemeClr val="accent3"/>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Sheet1!$V$1:$AO$1</c:f>
              <c:strCache>
                <c:ptCount val="20"/>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pt idx="16">
                  <c:v>Q1'19</c:v>
                </c:pt>
                <c:pt idx="17">
                  <c:v>Q2'19</c:v>
                </c:pt>
                <c:pt idx="18">
                  <c:v>Q3'19</c:v>
                </c:pt>
                <c:pt idx="19">
                  <c:v>Q4'19</c:v>
                </c:pt>
              </c:strCache>
            </c:strRef>
          </c:cat>
          <c:val>
            <c:numRef>
              <c:f>Sheet1!$V$3:$AO$3</c:f>
              <c:numCache>
                <c:formatCode>0.0</c:formatCode>
                <c:ptCount val="20"/>
                <c:pt idx="0">
                  <c:v>45.023000000000003</c:v>
                </c:pt>
                <c:pt idx="1">
                  <c:v>52.670999999999999</c:v>
                </c:pt>
                <c:pt idx="2">
                  <c:v>61.777999999999999</c:v>
                </c:pt>
                <c:pt idx="3">
                  <c:v>62.305999999999997</c:v>
                </c:pt>
                <c:pt idx="4">
                  <c:v>63.325000000000003</c:v>
                </c:pt>
                <c:pt idx="5">
                  <c:v>57.496000000000002</c:v>
                </c:pt>
                <c:pt idx="6">
                  <c:v>63.854999999999997</c:v>
                </c:pt>
                <c:pt idx="7">
                  <c:v>61.83</c:v>
                </c:pt>
                <c:pt idx="8">
                  <c:v>59.941000000000003</c:v>
                </c:pt>
                <c:pt idx="9">
                  <c:v>62.253999999999998</c:v>
                </c:pt>
                <c:pt idx="10">
                  <c:v>69.685000000000002</c:v>
                </c:pt>
                <c:pt idx="11">
                  <c:v>68.527000000000001</c:v>
                </c:pt>
                <c:pt idx="12">
                  <c:v>61.22</c:v>
                </c:pt>
                <c:pt idx="13">
                  <c:v>65.375</c:v>
                </c:pt>
                <c:pt idx="14">
                  <c:v>71.599000000000004</c:v>
                </c:pt>
                <c:pt idx="15">
                  <c:v>70.457999999999998</c:v>
                </c:pt>
                <c:pt idx="16">
                  <c:v>60.811</c:v>
                </c:pt>
                <c:pt idx="17">
                  <c:v>64.097999999999999</c:v>
                </c:pt>
                <c:pt idx="18">
                  <c:v>70.424999999999997</c:v>
                </c:pt>
                <c:pt idx="19">
                  <c:v>70.900000000000006</c:v>
                </c:pt>
              </c:numCache>
            </c:numRef>
          </c:val>
          <c:extLs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165774928"/>
        <c:axId val="165775320"/>
      </c:barChart>
      <c:lineChart>
        <c:grouping val="standard"/>
        <c:varyColors val="0"/>
        <c:ser>
          <c:idx val="0"/>
          <c:order val="0"/>
          <c:spPr>
            <a:ln w="12700">
              <a:solidFill>
                <a:schemeClr val="accent6"/>
              </a:solidFill>
            </a:ln>
          </c:spPr>
          <c:marker>
            <c:symbol val="circle"/>
            <c:size val="6"/>
            <c:spPr>
              <a:solidFill>
                <a:schemeClr val="bg1"/>
              </a:solidFill>
              <a:ln w="12700">
                <a:solidFill>
                  <a:schemeClr val="accent6"/>
                </a:solidFill>
              </a:ln>
            </c:spPr>
          </c:marker>
          <c:dLbls>
            <c:dLbl>
              <c:idx val="19"/>
              <c:layout>
                <c:manualLayout>
                  <c:x val="-4.63657848149817E-2"/>
                  <c:y val="-4.660111680482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E5-7F4D-B83A-8659764DB17F}"/>
                </c:ext>
              </c:extLst>
            </c:dLbl>
            <c:dLbl>
              <c:idx val="25"/>
              <c:layout>
                <c:manualLayout>
                  <c:x val="-4.03062521005648E-2"/>
                  <c:y val="-6.490155547233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E5-7F4D-B83A-8659764DB17F}"/>
                </c:ext>
              </c:extLst>
            </c:dLbl>
            <c:spPr>
              <a:noFill/>
              <a:ln>
                <a:noFill/>
              </a:ln>
              <a:effectLst/>
            </c:spPr>
            <c:txPr>
              <a:bodyPr/>
              <a:lstStyle/>
              <a:p>
                <a:pPr>
                  <a:defRPr sz="1050" b="0">
                    <a:solidFill>
                      <a:schemeClr val="accent6"/>
                    </a:solidFill>
                    <a:latin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Sheet1!$V$1:$AO$1</c:f>
              <c:strCache>
                <c:ptCount val="20"/>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pt idx="16">
                  <c:v>Q1'19</c:v>
                </c:pt>
                <c:pt idx="17">
                  <c:v>Q2'19</c:v>
                </c:pt>
                <c:pt idx="18">
                  <c:v>Q3'19</c:v>
                </c:pt>
                <c:pt idx="19">
                  <c:v>Q4'19</c:v>
                </c:pt>
              </c:strCache>
            </c:strRef>
          </c:cat>
          <c:val>
            <c:numRef>
              <c:f>Sheet1!$V$2:$AO$2</c:f>
              <c:numCache>
                <c:formatCode>General</c:formatCode>
                <c:ptCount val="20"/>
                <c:pt idx="0">
                  <c:v>77</c:v>
                </c:pt>
                <c:pt idx="1">
                  <c:v>88</c:v>
                </c:pt>
                <c:pt idx="2">
                  <c:v>85</c:v>
                </c:pt>
                <c:pt idx="3">
                  <c:v>82</c:v>
                </c:pt>
                <c:pt idx="4">
                  <c:v>72</c:v>
                </c:pt>
                <c:pt idx="5">
                  <c:v>73</c:v>
                </c:pt>
                <c:pt idx="6">
                  <c:v>69</c:v>
                </c:pt>
                <c:pt idx="7">
                  <c:v>74</c:v>
                </c:pt>
                <c:pt idx="8">
                  <c:v>77</c:v>
                </c:pt>
                <c:pt idx="9">
                  <c:v>80</c:v>
                </c:pt>
                <c:pt idx="10">
                  <c:v>81</c:v>
                </c:pt>
                <c:pt idx="11">
                  <c:v>87</c:v>
                </c:pt>
                <c:pt idx="12">
                  <c:v>86</c:v>
                </c:pt>
                <c:pt idx="13">
                  <c:v>90</c:v>
                </c:pt>
                <c:pt idx="14">
                  <c:v>81</c:v>
                </c:pt>
                <c:pt idx="15">
                  <c:v>80</c:v>
                </c:pt>
                <c:pt idx="16">
                  <c:v>81</c:v>
                </c:pt>
                <c:pt idx="17">
                  <c:v>87</c:v>
                </c:pt>
                <c:pt idx="18">
                  <c:v>84</c:v>
                </c:pt>
                <c:pt idx="19" formatCode="0">
                  <c:v>88</c:v>
                </c:pt>
              </c:numCache>
            </c:numRef>
          </c:val>
          <c:smooth val="0"/>
          <c:extLs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285801512"/>
        <c:axId val="285800336"/>
      </c:lineChart>
      <c:catAx>
        <c:axId val="165774928"/>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65775320"/>
        <c:crosses val="autoZero"/>
        <c:auto val="1"/>
        <c:lblAlgn val="ctr"/>
        <c:lblOffset val="100"/>
        <c:noMultiLvlLbl val="0"/>
      </c:catAx>
      <c:valAx>
        <c:axId val="165775320"/>
        <c:scaling>
          <c:orientation val="minMax"/>
          <c:max val="125"/>
          <c:min val="0"/>
        </c:scaling>
        <c:delete val="1"/>
        <c:axPos val="l"/>
        <c:numFmt formatCode="0.0" sourceLinked="1"/>
        <c:majorTickMark val="none"/>
        <c:minorTickMark val="none"/>
        <c:tickLblPos val="nextTo"/>
        <c:crossAx val="165774928"/>
        <c:crosses val="autoZero"/>
        <c:crossBetween val="between"/>
        <c:majorUnit val="25"/>
      </c:valAx>
      <c:valAx>
        <c:axId val="285800336"/>
        <c:scaling>
          <c:orientation val="minMax"/>
          <c:max val="110"/>
          <c:min val="0"/>
        </c:scaling>
        <c:delete val="1"/>
        <c:axPos val="r"/>
        <c:numFmt formatCode="General" sourceLinked="1"/>
        <c:majorTickMark val="out"/>
        <c:minorTickMark val="none"/>
        <c:tickLblPos val="nextTo"/>
        <c:crossAx val="285801512"/>
        <c:crosses val="max"/>
        <c:crossBetween val="between"/>
        <c:majorUnit val="25"/>
        <c:minorUnit val="25"/>
      </c:valAx>
      <c:catAx>
        <c:axId val="285801512"/>
        <c:scaling>
          <c:orientation val="minMax"/>
        </c:scaling>
        <c:delete val="1"/>
        <c:axPos val="b"/>
        <c:numFmt formatCode="General" sourceLinked="0"/>
        <c:majorTickMark val="out"/>
        <c:minorTickMark val="none"/>
        <c:tickLblPos val="nextTo"/>
        <c:crossAx val="28580033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1D4-E54B-9492-12D5815F79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Q4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85</c:v>
                </c:pt>
                <c:pt idx="2">
                  <c:v>87</c:v>
                </c:pt>
                <c:pt idx="3">
                  <c:v>85</c:v>
                </c:pt>
                <c:pt idx="5" formatCode="0">
                  <c:v>85</c:v>
                </c:pt>
                <c:pt idx="6" formatCode="0">
                  <c:v>86</c:v>
                </c:pt>
                <c:pt idx="7" formatCode="0">
                  <c:v>84</c:v>
                </c:pt>
                <c:pt idx="8" formatCode="0">
                  <c:v>87</c:v>
                </c:pt>
                <c:pt idx="10" formatCode="0">
                  <c:v>86</c:v>
                </c:pt>
                <c:pt idx="11" formatCode="0">
                  <c:v>86</c:v>
                </c:pt>
                <c:pt idx="12" formatCode="0">
                  <c:v>85</c:v>
                </c:pt>
                <c:pt idx="13" formatCode="0">
                  <c:v>85</c:v>
                </c:pt>
                <c:pt idx="14" formatCode="0">
                  <c:v>84</c:v>
                </c:pt>
                <c:pt idx="16">
                  <c:v>86</c:v>
                </c:pt>
                <c:pt idx="17">
                  <c:v>86</c:v>
                </c:pt>
                <c:pt idx="18">
                  <c:v>85</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284108560"/>
        <c:axId val="284106600"/>
      </c:barChart>
      <c:valAx>
        <c:axId val="284106600"/>
        <c:scaling>
          <c:orientation val="minMax"/>
          <c:max val="120"/>
          <c:min val="0"/>
        </c:scaling>
        <c:delete val="1"/>
        <c:axPos val="b"/>
        <c:numFmt formatCode="General" sourceLinked="1"/>
        <c:majorTickMark val="out"/>
        <c:minorTickMark val="none"/>
        <c:tickLblPos val="nextTo"/>
        <c:crossAx val="284108560"/>
        <c:crosses val="max"/>
        <c:crossBetween val="between"/>
      </c:valAx>
      <c:catAx>
        <c:axId val="28410856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8410660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E9FA-485C-87D1-3464CB2C8F21}"/>
              </c:ext>
            </c:extLst>
          </c:dPt>
          <c:dPt>
            <c:idx val="10"/>
            <c:invertIfNegative val="0"/>
            <c:bubble3D val="0"/>
            <c:extLst>
              <c:ext xmlns:c16="http://schemas.microsoft.com/office/drawing/2014/chart" uri="{C3380CC4-5D6E-409C-BE32-E72D297353CC}">
                <c16:uniqueId val="{00000001-E9FA-485C-87D1-3464CB2C8F21}"/>
              </c:ext>
            </c:extLst>
          </c:dPt>
          <c:dPt>
            <c:idx val="11"/>
            <c:invertIfNegative val="0"/>
            <c:bubble3D val="0"/>
            <c:extLst>
              <c:ext xmlns:c16="http://schemas.microsoft.com/office/drawing/2014/chart" uri="{C3380CC4-5D6E-409C-BE32-E72D297353CC}">
                <c16:uniqueId val="{00000002-E9FA-485C-87D1-3464CB2C8F21}"/>
              </c:ext>
            </c:extLst>
          </c:dPt>
          <c:dPt>
            <c:idx val="12"/>
            <c:invertIfNegative val="0"/>
            <c:bubble3D val="0"/>
            <c:extLst>
              <c:ext xmlns:c16="http://schemas.microsoft.com/office/drawing/2014/chart" uri="{C3380CC4-5D6E-409C-BE32-E72D297353CC}">
                <c16:uniqueId val="{00000000-6E28-FB4B-A35E-9933ACE1649F}"/>
              </c:ext>
            </c:extLst>
          </c:dPt>
          <c:dPt>
            <c:idx val="13"/>
            <c:invertIfNegative val="0"/>
            <c:bubble3D val="0"/>
            <c:extLst>
              <c:ext xmlns:c16="http://schemas.microsoft.com/office/drawing/2014/chart" uri="{C3380CC4-5D6E-409C-BE32-E72D297353CC}">
                <c16:uniqueId val="{00000001-6E28-FB4B-A35E-9933ACE1649F}"/>
              </c:ext>
            </c:extLst>
          </c:dPt>
          <c:dPt>
            <c:idx val="14"/>
            <c:invertIfNegative val="0"/>
            <c:bubble3D val="0"/>
            <c:extLst>
              <c:ext xmlns:c16="http://schemas.microsoft.com/office/drawing/2014/chart" uri="{C3380CC4-5D6E-409C-BE32-E72D297353CC}">
                <c16:uniqueId val="{00000002-6E28-FB4B-A35E-9933ACE1649F}"/>
              </c:ext>
            </c:extLst>
          </c:dPt>
          <c:dPt>
            <c:idx val="15"/>
            <c:invertIfNegative val="0"/>
            <c:bubble3D val="0"/>
            <c:extLst>
              <c:ext xmlns:c16="http://schemas.microsoft.com/office/drawing/2014/chart" uri="{C3380CC4-5D6E-409C-BE32-E72D297353CC}">
                <c16:uniqueId val="{00000000-A510-964B-86FB-6AC52C738E07}"/>
              </c:ext>
            </c:extLst>
          </c:dPt>
          <c:dPt>
            <c:idx val="16"/>
            <c:invertIfNegative val="0"/>
            <c:bubble3D val="0"/>
            <c:extLst>
              <c:ext xmlns:c16="http://schemas.microsoft.com/office/drawing/2014/chart" uri="{C3380CC4-5D6E-409C-BE32-E72D297353CC}">
                <c16:uniqueId val="{00000001-A510-964B-86FB-6AC52C738E07}"/>
              </c:ext>
            </c:extLst>
          </c:dPt>
          <c:dPt>
            <c:idx val="17"/>
            <c:invertIfNegative val="0"/>
            <c:bubble3D val="0"/>
            <c:extLst>
              <c:ext xmlns:c16="http://schemas.microsoft.com/office/drawing/2014/chart" uri="{C3380CC4-5D6E-409C-BE32-E72D297353CC}">
                <c16:uniqueId val="{00000002-A510-964B-86FB-6AC52C738E07}"/>
              </c:ext>
            </c:extLst>
          </c:dPt>
          <c:dPt>
            <c:idx val="18"/>
            <c:invertIfNegative val="0"/>
            <c:bubble3D val="0"/>
            <c:extLst>
              <c:ext xmlns:c16="http://schemas.microsoft.com/office/drawing/2014/chart" uri="{C3380CC4-5D6E-409C-BE32-E72D297353CC}">
                <c16:uniqueId val="{00000004-A510-964B-86FB-6AC52C738E07}"/>
              </c:ext>
            </c:extLst>
          </c:dPt>
          <c:dPt>
            <c:idx val="19"/>
            <c:invertIfNegative val="0"/>
            <c:bubble3D val="0"/>
            <c:extLst>
              <c:ext xmlns:c16="http://schemas.microsoft.com/office/drawing/2014/chart" uri="{C3380CC4-5D6E-409C-BE32-E72D297353CC}">
                <c16:uniqueId val="{00000006-A510-964B-86FB-6AC52C738E07}"/>
              </c:ext>
            </c:extLst>
          </c:dPt>
          <c:dPt>
            <c:idx val="20"/>
            <c:invertIfNegative val="0"/>
            <c:bubble3D val="0"/>
            <c:extLst>
              <c:ext xmlns:c16="http://schemas.microsoft.com/office/drawing/2014/chart" uri="{C3380CC4-5D6E-409C-BE32-E72D297353CC}">
                <c16:uniqueId val="{00000008-A510-964B-86FB-6AC52C738E07}"/>
              </c:ext>
            </c:extLst>
          </c:dPt>
          <c:dPt>
            <c:idx val="21"/>
            <c:invertIfNegative val="0"/>
            <c:bubble3D val="0"/>
            <c:spPr>
              <a:solidFill>
                <a:schemeClr val="accent3"/>
              </a:solidFill>
            </c:spPr>
            <c:extLst>
              <c:ext xmlns:c16="http://schemas.microsoft.com/office/drawing/2014/chart" uri="{C3380CC4-5D6E-409C-BE32-E72D297353CC}">
                <c16:uniqueId val="{0000000D-E9FA-485C-87D1-3464CB2C8F21}"/>
              </c:ext>
            </c:extLst>
          </c:dPt>
          <c:dPt>
            <c:idx val="22"/>
            <c:invertIfNegative val="0"/>
            <c:bubble3D val="0"/>
            <c:spPr>
              <a:solidFill>
                <a:schemeClr val="accent3"/>
              </a:solidFill>
            </c:spPr>
            <c:extLst>
              <c:ext xmlns:c16="http://schemas.microsoft.com/office/drawing/2014/chart" uri="{C3380CC4-5D6E-409C-BE32-E72D297353CC}">
                <c16:uniqueId val="{0000000F-E9FA-485C-87D1-3464CB2C8F21}"/>
              </c:ext>
            </c:extLst>
          </c:dPt>
          <c:dPt>
            <c:idx val="23"/>
            <c:invertIfNegative val="0"/>
            <c:bubble3D val="0"/>
            <c:spPr>
              <a:solidFill>
                <a:schemeClr val="accent3"/>
              </a:solidFill>
            </c:spPr>
            <c:extLst>
              <c:ext xmlns:c16="http://schemas.microsoft.com/office/drawing/2014/chart" uri="{C3380CC4-5D6E-409C-BE32-E72D297353CC}">
                <c16:uniqueId val="{00000011-E9FA-485C-87D1-3464CB2C8F21}"/>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Sheet1!$A$24:$A$47</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Sheet1!$B$24:$B$47</c:f>
              <c:numCache>
                <c:formatCode>General</c:formatCode>
                <c:ptCount val="24"/>
                <c:pt idx="0">
                  <c:v>78</c:v>
                </c:pt>
                <c:pt idx="1">
                  <c:v>77</c:v>
                </c:pt>
                <c:pt idx="2">
                  <c:v>74</c:v>
                </c:pt>
                <c:pt idx="3">
                  <c:v>83</c:v>
                </c:pt>
                <c:pt idx="4">
                  <c:v>85</c:v>
                </c:pt>
                <c:pt idx="5">
                  <c:v>82</c:v>
                </c:pt>
                <c:pt idx="6">
                  <c:v>81</c:v>
                </c:pt>
                <c:pt idx="7">
                  <c:v>78</c:v>
                </c:pt>
                <c:pt idx="8">
                  <c:v>80</c:v>
                </c:pt>
                <c:pt idx="9">
                  <c:v>81</c:v>
                </c:pt>
                <c:pt idx="10">
                  <c:v>81</c:v>
                </c:pt>
                <c:pt idx="11">
                  <c:v>84</c:v>
                </c:pt>
                <c:pt idx="12">
                  <c:v>84</c:v>
                </c:pt>
                <c:pt idx="13">
                  <c:v>85</c:v>
                </c:pt>
                <c:pt idx="14">
                  <c:v>84</c:v>
                </c:pt>
                <c:pt idx="15">
                  <c:v>82</c:v>
                </c:pt>
                <c:pt idx="16">
                  <c:v>82</c:v>
                </c:pt>
                <c:pt idx="17">
                  <c:v>84</c:v>
                </c:pt>
                <c:pt idx="18">
                  <c:v>80</c:v>
                </c:pt>
                <c:pt idx="19">
                  <c:v>78</c:v>
                </c:pt>
                <c:pt idx="20">
                  <c:v>81</c:v>
                </c:pt>
                <c:pt idx="21">
                  <c:v>83</c:v>
                </c:pt>
                <c:pt idx="22">
                  <c:v>84</c:v>
                </c:pt>
                <c:pt idx="23">
                  <c:v>86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726421392"/>
        <c:axId val="726419824"/>
      </c:barChart>
      <c:catAx>
        <c:axId val="72642139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26419824"/>
        <c:crosses val="autoZero"/>
        <c:auto val="1"/>
        <c:lblAlgn val="ctr"/>
        <c:lblOffset val="100"/>
        <c:noMultiLvlLbl val="0"/>
      </c:catAx>
      <c:valAx>
        <c:axId val="726419824"/>
        <c:scaling>
          <c:orientation val="minMax"/>
          <c:max val="100"/>
          <c:min val="0"/>
        </c:scaling>
        <c:delete val="1"/>
        <c:axPos val="l"/>
        <c:numFmt formatCode="General" sourceLinked="1"/>
        <c:majorTickMark val="out"/>
        <c:minorTickMark val="none"/>
        <c:tickLblPos val="nextTo"/>
        <c:crossAx val="72642139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369A-D040-86CB-68B6D7B9BB43}"/>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Q4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85</c:v>
                </c:pt>
                <c:pt idx="2">
                  <c:v>84</c:v>
                </c:pt>
                <c:pt idx="3">
                  <c:v>85</c:v>
                </c:pt>
                <c:pt idx="5" formatCode="0">
                  <c:v>80</c:v>
                </c:pt>
                <c:pt idx="6" formatCode="0">
                  <c:v>83</c:v>
                </c:pt>
                <c:pt idx="7" formatCode="0">
                  <c:v>86</c:v>
                </c:pt>
                <c:pt idx="8" formatCode="0">
                  <c:v>86</c:v>
                </c:pt>
                <c:pt idx="10" formatCode="0">
                  <c:v>81</c:v>
                </c:pt>
                <c:pt idx="11" formatCode="0">
                  <c:v>86</c:v>
                </c:pt>
                <c:pt idx="12" formatCode="0">
                  <c:v>86</c:v>
                </c:pt>
                <c:pt idx="13" formatCode="0">
                  <c:v>85</c:v>
                </c:pt>
                <c:pt idx="14" formatCode="0">
                  <c:v>82</c:v>
                </c:pt>
                <c:pt idx="16">
                  <c:v>83</c:v>
                </c:pt>
                <c:pt idx="17">
                  <c:v>85</c:v>
                </c:pt>
                <c:pt idx="18">
                  <c:v>84</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26420608"/>
        <c:axId val="726422176"/>
      </c:barChart>
      <c:valAx>
        <c:axId val="726422176"/>
        <c:scaling>
          <c:orientation val="minMax"/>
          <c:max val="120"/>
          <c:min val="0"/>
        </c:scaling>
        <c:delete val="1"/>
        <c:axPos val="b"/>
        <c:numFmt formatCode="General" sourceLinked="1"/>
        <c:majorTickMark val="out"/>
        <c:minorTickMark val="none"/>
        <c:tickLblPos val="nextTo"/>
        <c:crossAx val="726420608"/>
        <c:crosses val="max"/>
        <c:crossBetween val="between"/>
      </c:valAx>
      <c:catAx>
        <c:axId val="726420608"/>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2642217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3D21-4ADA-ACBD-304A4254E6D8}"/>
              </c:ext>
            </c:extLst>
          </c:dPt>
          <c:dPt>
            <c:idx val="10"/>
            <c:invertIfNegative val="0"/>
            <c:bubble3D val="0"/>
            <c:extLst>
              <c:ext xmlns:c16="http://schemas.microsoft.com/office/drawing/2014/chart" uri="{C3380CC4-5D6E-409C-BE32-E72D297353CC}">
                <c16:uniqueId val="{00000001-3D21-4ADA-ACBD-304A4254E6D8}"/>
              </c:ext>
            </c:extLst>
          </c:dPt>
          <c:dPt>
            <c:idx val="11"/>
            <c:invertIfNegative val="0"/>
            <c:bubble3D val="0"/>
            <c:extLst>
              <c:ext xmlns:c16="http://schemas.microsoft.com/office/drawing/2014/chart" uri="{C3380CC4-5D6E-409C-BE32-E72D297353CC}">
                <c16:uniqueId val="{00000002-3D21-4ADA-ACBD-304A4254E6D8}"/>
              </c:ext>
            </c:extLst>
          </c:dPt>
          <c:dPt>
            <c:idx val="12"/>
            <c:invertIfNegative val="0"/>
            <c:bubble3D val="0"/>
            <c:extLst>
              <c:ext xmlns:c16="http://schemas.microsoft.com/office/drawing/2014/chart" uri="{C3380CC4-5D6E-409C-BE32-E72D297353CC}">
                <c16:uniqueId val="{00000000-D1B2-9740-91F1-1C45CD258490}"/>
              </c:ext>
            </c:extLst>
          </c:dPt>
          <c:dPt>
            <c:idx val="13"/>
            <c:invertIfNegative val="0"/>
            <c:bubble3D val="0"/>
            <c:extLst>
              <c:ext xmlns:c16="http://schemas.microsoft.com/office/drawing/2014/chart" uri="{C3380CC4-5D6E-409C-BE32-E72D297353CC}">
                <c16:uniqueId val="{00000001-D1B2-9740-91F1-1C45CD258490}"/>
              </c:ext>
            </c:extLst>
          </c:dPt>
          <c:dPt>
            <c:idx val="14"/>
            <c:invertIfNegative val="0"/>
            <c:bubble3D val="0"/>
            <c:extLst>
              <c:ext xmlns:c16="http://schemas.microsoft.com/office/drawing/2014/chart" uri="{C3380CC4-5D6E-409C-BE32-E72D297353CC}">
                <c16:uniqueId val="{00000002-D1B2-9740-91F1-1C45CD258490}"/>
              </c:ext>
            </c:extLst>
          </c:dPt>
          <c:dPt>
            <c:idx val="15"/>
            <c:invertIfNegative val="0"/>
            <c:bubble3D val="0"/>
            <c:extLst>
              <c:ext xmlns:c16="http://schemas.microsoft.com/office/drawing/2014/chart" uri="{C3380CC4-5D6E-409C-BE32-E72D297353CC}">
                <c16:uniqueId val="{00000000-976F-154C-A474-2B2A25451423}"/>
              </c:ext>
            </c:extLst>
          </c:dPt>
          <c:dPt>
            <c:idx val="16"/>
            <c:invertIfNegative val="0"/>
            <c:bubble3D val="0"/>
            <c:extLst>
              <c:ext xmlns:c16="http://schemas.microsoft.com/office/drawing/2014/chart" uri="{C3380CC4-5D6E-409C-BE32-E72D297353CC}">
                <c16:uniqueId val="{00000001-976F-154C-A474-2B2A25451423}"/>
              </c:ext>
            </c:extLst>
          </c:dPt>
          <c:dPt>
            <c:idx val="17"/>
            <c:invertIfNegative val="0"/>
            <c:bubble3D val="0"/>
            <c:extLst>
              <c:ext xmlns:c16="http://schemas.microsoft.com/office/drawing/2014/chart" uri="{C3380CC4-5D6E-409C-BE32-E72D297353CC}">
                <c16:uniqueId val="{00000002-976F-154C-A474-2B2A25451423}"/>
              </c:ext>
            </c:extLst>
          </c:dPt>
          <c:dPt>
            <c:idx val="18"/>
            <c:invertIfNegative val="0"/>
            <c:bubble3D val="0"/>
            <c:extLst>
              <c:ext xmlns:c16="http://schemas.microsoft.com/office/drawing/2014/chart" uri="{C3380CC4-5D6E-409C-BE32-E72D297353CC}">
                <c16:uniqueId val="{00000004-976F-154C-A474-2B2A25451423}"/>
              </c:ext>
            </c:extLst>
          </c:dPt>
          <c:dPt>
            <c:idx val="19"/>
            <c:invertIfNegative val="0"/>
            <c:bubble3D val="0"/>
            <c:extLst>
              <c:ext xmlns:c16="http://schemas.microsoft.com/office/drawing/2014/chart" uri="{C3380CC4-5D6E-409C-BE32-E72D297353CC}">
                <c16:uniqueId val="{00000006-976F-154C-A474-2B2A25451423}"/>
              </c:ext>
            </c:extLst>
          </c:dPt>
          <c:dPt>
            <c:idx val="20"/>
            <c:invertIfNegative val="0"/>
            <c:bubble3D val="0"/>
            <c:extLst>
              <c:ext xmlns:c16="http://schemas.microsoft.com/office/drawing/2014/chart" uri="{C3380CC4-5D6E-409C-BE32-E72D297353CC}">
                <c16:uniqueId val="{00000008-976F-154C-A474-2B2A25451423}"/>
              </c:ext>
            </c:extLst>
          </c:dPt>
          <c:dPt>
            <c:idx val="21"/>
            <c:invertIfNegative val="0"/>
            <c:bubble3D val="0"/>
            <c:spPr>
              <a:solidFill>
                <a:schemeClr val="accent3"/>
              </a:solidFill>
            </c:spPr>
            <c:extLst>
              <c:ext xmlns:c16="http://schemas.microsoft.com/office/drawing/2014/chart" uri="{C3380CC4-5D6E-409C-BE32-E72D297353CC}">
                <c16:uniqueId val="{0000000D-3D21-4ADA-ACBD-304A4254E6D8}"/>
              </c:ext>
            </c:extLst>
          </c:dPt>
          <c:dPt>
            <c:idx val="22"/>
            <c:invertIfNegative val="0"/>
            <c:bubble3D val="0"/>
            <c:spPr>
              <a:solidFill>
                <a:schemeClr val="accent3"/>
              </a:solidFill>
            </c:spPr>
            <c:extLst>
              <c:ext xmlns:c16="http://schemas.microsoft.com/office/drawing/2014/chart" uri="{C3380CC4-5D6E-409C-BE32-E72D297353CC}">
                <c16:uniqueId val="{0000000F-3D21-4ADA-ACBD-304A4254E6D8}"/>
              </c:ext>
            </c:extLst>
          </c:dPt>
          <c:dPt>
            <c:idx val="23"/>
            <c:invertIfNegative val="0"/>
            <c:bubble3D val="0"/>
            <c:spPr>
              <a:solidFill>
                <a:schemeClr val="accent3"/>
              </a:solidFill>
            </c:spPr>
            <c:extLst>
              <c:ext xmlns:c16="http://schemas.microsoft.com/office/drawing/2014/chart" uri="{C3380CC4-5D6E-409C-BE32-E72D297353CC}">
                <c16:uniqueId val="{00000011-3D21-4ADA-ACBD-304A4254E6D8}"/>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Sheet1!$A$24:$A$47</c:f>
              <c:strCache>
                <c:ptCount val="24"/>
                <c:pt idx="0">
                  <c:v>Jan</c:v>
                </c:pt>
                <c:pt idx="1">
                  <c:v>Feb</c:v>
                </c:pt>
                <c:pt idx="2">
                  <c:v>Mar</c:v>
                </c:pt>
                <c:pt idx="3">
                  <c:v>April</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Sheet1!$B$24:$B$47</c:f>
              <c:numCache>
                <c:formatCode>General</c:formatCode>
                <c:ptCount val="24"/>
                <c:pt idx="0">
                  <c:v>88</c:v>
                </c:pt>
                <c:pt idx="1">
                  <c:v>88</c:v>
                </c:pt>
                <c:pt idx="2">
                  <c:v>87</c:v>
                </c:pt>
                <c:pt idx="3">
                  <c:v>88</c:v>
                </c:pt>
                <c:pt idx="4">
                  <c:v>89</c:v>
                </c:pt>
                <c:pt idx="5">
                  <c:v>86</c:v>
                </c:pt>
                <c:pt idx="6">
                  <c:v>89</c:v>
                </c:pt>
                <c:pt idx="7">
                  <c:v>86</c:v>
                </c:pt>
                <c:pt idx="8">
                  <c:v>88</c:v>
                </c:pt>
                <c:pt idx="9">
                  <c:v>88</c:v>
                </c:pt>
                <c:pt idx="10">
                  <c:v>88</c:v>
                </c:pt>
                <c:pt idx="11">
                  <c:v>90</c:v>
                </c:pt>
                <c:pt idx="12">
                  <c:v>89</c:v>
                </c:pt>
                <c:pt idx="13">
                  <c:v>90</c:v>
                </c:pt>
                <c:pt idx="14">
                  <c:v>89</c:v>
                </c:pt>
                <c:pt idx="15">
                  <c:v>90</c:v>
                </c:pt>
                <c:pt idx="16">
                  <c:v>91</c:v>
                </c:pt>
                <c:pt idx="17">
                  <c:v>90</c:v>
                </c:pt>
                <c:pt idx="18">
                  <c:v>90</c:v>
                </c:pt>
                <c:pt idx="19">
                  <c:v>84</c:v>
                </c:pt>
                <c:pt idx="20">
                  <c:v>86</c:v>
                </c:pt>
                <c:pt idx="21">
                  <c:v>90</c:v>
                </c:pt>
                <c:pt idx="22">
                  <c:v>90</c:v>
                </c:pt>
                <c:pt idx="23">
                  <c:v>88</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726424136"/>
        <c:axId val="726423352"/>
      </c:barChart>
      <c:catAx>
        <c:axId val="72642413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26423352"/>
        <c:crosses val="autoZero"/>
        <c:auto val="1"/>
        <c:lblAlgn val="ctr"/>
        <c:lblOffset val="100"/>
        <c:noMultiLvlLbl val="0"/>
      </c:catAx>
      <c:valAx>
        <c:axId val="726423352"/>
        <c:scaling>
          <c:orientation val="minMax"/>
          <c:max val="100"/>
          <c:min val="0"/>
        </c:scaling>
        <c:delete val="1"/>
        <c:axPos val="l"/>
        <c:numFmt formatCode="General" sourceLinked="1"/>
        <c:majorTickMark val="out"/>
        <c:minorTickMark val="none"/>
        <c:tickLblPos val="nextTo"/>
        <c:crossAx val="72642413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C5E-794C-99FA-8CBB986BCEFC}"/>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Q4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89</c:v>
                </c:pt>
                <c:pt idx="2">
                  <c:v>89</c:v>
                </c:pt>
                <c:pt idx="3">
                  <c:v>89</c:v>
                </c:pt>
                <c:pt idx="5" formatCode="0">
                  <c:v>88</c:v>
                </c:pt>
                <c:pt idx="6" formatCode="0">
                  <c:v>88</c:v>
                </c:pt>
                <c:pt idx="7" formatCode="0">
                  <c:v>89</c:v>
                </c:pt>
                <c:pt idx="8" formatCode="0">
                  <c:v>92</c:v>
                </c:pt>
                <c:pt idx="10" formatCode="0">
                  <c:v>87</c:v>
                </c:pt>
                <c:pt idx="11" formatCode="0">
                  <c:v>91</c:v>
                </c:pt>
                <c:pt idx="12" formatCode="0">
                  <c:v>90</c:v>
                </c:pt>
                <c:pt idx="13" formatCode="0">
                  <c:v>89</c:v>
                </c:pt>
                <c:pt idx="14" formatCode="0">
                  <c:v>88</c:v>
                </c:pt>
                <c:pt idx="16">
                  <c:v>86</c:v>
                </c:pt>
                <c:pt idx="17">
                  <c:v>91</c:v>
                </c:pt>
                <c:pt idx="18">
                  <c:v>89</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26418256"/>
        <c:axId val="726417864"/>
      </c:barChart>
      <c:valAx>
        <c:axId val="726417864"/>
        <c:scaling>
          <c:orientation val="minMax"/>
          <c:max val="120"/>
          <c:min val="0"/>
        </c:scaling>
        <c:delete val="1"/>
        <c:axPos val="b"/>
        <c:numFmt formatCode="General" sourceLinked="1"/>
        <c:majorTickMark val="out"/>
        <c:minorTickMark val="none"/>
        <c:tickLblPos val="nextTo"/>
        <c:crossAx val="726418256"/>
        <c:crosses val="max"/>
        <c:crossBetween val="between"/>
      </c:valAx>
      <c:catAx>
        <c:axId val="72641825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2641786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0BB0-478F-B774-02CBD9252122}"/>
              </c:ext>
            </c:extLst>
          </c:dPt>
          <c:dPt>
            <c:idx val="10"/>
            <c:invertIfNegative val="0"/>
            <c:bubble3D val="0"/>
            <c:extLst>
              <c:ext xmlns:c16="http://schemas.microsoft.com/office/drawing/2014/chart" uri="{C3380CC4-5D6E-409C-BE32-E72D297353CC}">
                <c16:uniqueId val="{00000001-0BB0-478F-B774-02CBD9252122}"/>
              </c:ext>
            </c:extLst>
          </c:dPt>
          <c:dPt>
            <c:idx val="11"/>
            <c:invertIfNegative val="0"/>
            <c:bubble3D val="0"/>
            <c:extLst>
              <c:ext xmlns:c16="http://schemas.microsoft.com/office/drawing/2014/chart" uri="{C3380CC4-5D6E-409C-BE32-E72D297353CC}">
                <c16:uniqueId val="{00000002-0BB0-478F-B774-02CBD9252122}"/>
              </c:ext>
            </c:extLst>
          </c:dPt>
          <c:dPt>
            <c:idx val="12"/>
            <c:invertIfNegative val="0"/>
            <c:bubble3D val="0"/>
            <c:extLst>
              <c:ext xmlns:c16="http://schemas.microsoft.com/office/drawing/2014/chart" uri="{C3380CC4-5D6E-409C-BE32-E72D297353CC}">
                <c16:uniqueId val="{00000000-250B-6749-AC59-68037DF9F7AD}"/>
              </c:ext>
            </c:extLst>
          </c:dPt>
          <c:dPt>
            <c:idx val="13"/>
            <c:invertIfNegative val="0"/>
            <c:bubble3D val="0"/>
            <c:extLst>
              <c:ext xmlns:c16="http://schemas.microsoft.com/office/drawing/2014/chart" uri="{C3380CC4-5D6E-409C-BE32-E72D297353CC}">
                <c16:uniqueId val="{00000001-250B-6749-AC59-68037DF9F7AD}"/>
              </c:ext>
            </c:extLst>
          </c:dPt>
          <c:dPt>
            <c:idx val="14"/>
            <c:invertIfNegative val="0"/>
            <c:bubble3D val="0"/>
            <c:extLst>
              <c:ext xmlns:c16="http://schemas.microsoft.com/office/drawing/2014/chart" uri="{C3380CC4-5D6E-409C-BE32-E72D297353CC}">
                <c16:uniqueId val="{00000002-250B-6749-AC59-68037DF9F7AD}"/>
              </c:ext>
            </c:extLst>
          </c:dPt>
          <c:dPt>
            <c:idx val="15"/>
            <c:invertIfNegative val="0"/>
            <c:bubble3D val="0"/>
            <c:extLst>
              <c:ext xmlns:c16="http://schemas.microsoft.com/office/drawing/2014/chart" uri="{C3380CC4-5D6E-409C-BE32-E72D297353CC}">
                <c16:uniqueId val="{00000001-F840-FF43-A355-212713C1807B}"/>
              </c:ext>
            </c:extLst>
          </c:dPt>
          <c:dPt>
            <c:idx val="16"/>
            <c:invertIfNegative val="0"/>
            <c:bubble3D val="0"/>
            <c:extLst>
              <c:ext xmlns:c16="http://schemas.microsoft.com/office/drawing/2014/chart" uri="{C3380CC4-5D6E-409C-BE32-E72D297353CC}">
                <c16:uniqueId val="{00000003-F840-FF43-A355-212713C1807B}"/>
              </c:ext>
            </c:extLst>
          </c:dPt>
          <c:dPt>
            <c:idx val="17"/>
            <c:invertIfNegative val="0"/>
            <c:bubble3D val="0"/>
            <c:extLst>
              <c:ext xmlns:c16="http://schemas.microsoft.com/office/drawing/2014/chart" uri="{C3380CC4-5D6E-409C-BE32-E72D297353CC}">
                <c16:uniqueId val="{00000005-F840-FF43-A355-212713C1807B}"/>
              </c:ext>
            </c:extLst>
          </c:dPt>
          <c:dPt>
            <c:idx val="18"/>
            <c:invertIfNegative val="0"/>
            <c:bubble3D val="0"/>
            <c:extLst>
              <c:ext xmlns:c16="http://schemas.microsoft.com/office/drawing/2014/chart" uri="{C3380CC4-5D6E-409C-BE32-E72D297353CC}">
                <c16:uniqueId val="{00000009-0BB0-478F-B774-02CBD9252122}"/>
              </c:ext>
            </c:extLst>
          </c:dPt>
          <c:dPt>
            <c:idx val="19"/>
            <c:invertIfNegative val="0"/>
            <c:bubble3D val="0"/>
            <c:extLst>
              <c:ext xmlns:c16="http://schemas.microsoft.com/office/drawing/2014/chart" uri="{C3380CC4-5D6E-409C-BE32-E72D297353CC}">
                <c16:uniqueId val="{0000000A-0BB0-478F-B774-02CBD9252122}"/>
              </c:ext>
            </c:extLst>
          </c:dPt>
          <c:dPt>
            <c:idx val="20"/>
            <c:invertIfNegative val="0"/>
            <c:bubble3D val="0"/>
            <c:extLst>
              <c:ext xmlns:c16="http://schemas.microsoft.com/office/drawing/2014/chart" uri="{C3380CC4-5D6E-409C-BE32-E72D297353CC}">
                <c16:uniqueId val="{0000000B-0BB0-478F-B774-02CBD9252122}"/>
              </c:ext>
            </c:extLst>
          </c:dPt>
          <c:dPt>
            <c:idx val="21"/>
            <c:invertIfNegative val="0"/>
            <c:bubble3D val="0"/>
            <c:spPr>
              <a:solidFill>
                <a:schemeClr val="accent3"/>
              </a:solidFill>
            </c:spPr>
            <c:extLst>
              <c:ext xmlns:c16="http://schemas.microsoft.com/office/drawing/2014/chart" uri="{C3380CC4-5D6E-409C-BE32-E72D297353CC}">
                <c16:uniqueId val="{0000000D-0BB0-478F-B774-02CBD9252122}"/>
              </c:ext>
            </c:extLst>
          </c:dPt>
          <c:dPt>
            <c:idx val="22"/>
            <c:invertIfNegative val="0"/>
            <c:bubble3D val="0"/>
            <c:spPr>
              <a:solidFill>
                <a:schemeClr val="accent3"/>
              </a:solidFill>
            </c:spPr>
            <c:extLst>
              <c:ext xmlns:c16="http://schemas.microsoft.com/office/drawing/2014/chart" uri="{C3380CC4-5D6E-409C-BE32-E72D297353CC}">
                <c16:uniqueId val="{0000000F-0BB0-478F-B774-02CBD9252122}"/>
              </c:ext>
            </c:extLst>
          </c:dPt>
          <c:dPt>
            <c:idx val="23"/>
            <c:invertIfNegative val="0"/>
            <c:bubble3D val="0"/>
            <c:spPr>
              <a:solidFill>
                <a:schemeClr val="accent3"/>
              </a:solidFill>
            </c:spPr>
            <c:extLst>
              <c:ext xmlns:c16="http://schemas.microsoft.com/office/drawing/2014/chart" uri="{C3380CC4-5D6E-409C-BE32-E72D297353CC}">
                <c16:uniqueId val="{00000011-0BB0-478F-B774-02CBD9252122}"/>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Sheet1!$A$24:$A$47</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Sheet1!$B$24:$B$47</c:f>
              <c:numCache>
                <c:formatCode>General</c:formatCode>
                <c:ptCount val="24"/>
                <c:pt idx="0">
                  <c:v>85</c:v>
                </c:pt>
                <c:pt idx="1">
                  <c:v>81</c:v>
                </c:pt>
                <c:pt idx="2">
                  <c:v>82</c:v>
                </c:pt>
                <c:pt idx="3">
                  <c:v>84</c:v>
                </c:pt>
                <c:pt idx="4">
                  <c:v>88</c:v>
                </c:pt>
                <c:pt idx="5">
                  <c:v>82</c:v>
                </c:pt>
                <c:pt idx="6">
                  <c:v>84</c:v>
                </c:pt>
                <c:pt idx="7">
                  <c:v>82</c:v>
                </c:pt>
                <c:pt idx="8">
                  <c:v>80</c:v>
                </c:pt>
                <c:pt idx="9">
                  <c:v>87</c:v>
                </c:pt>
                <c:pt idx="10">
                  <c:v>86</c:v>
                </c:pt>
                <c:pt idx="11">
                  <c:v>88</c:v>
                </c:pt>
                <c:pt idx="12">
                  <c:v>87</c:v>
                </c:pt>
                <c:pt idx="13">
                  <c:v>86</c:v>
                </c:pt>
                <c:pt idx="14">
                  <c:v>86</c:v>
                </c:pt>
                <c:pt idx="15">
                  <c:v>88</c:v>
                </c:pt>
                <c:pt idx="16">
                  <c:v>89</c:v>
                </c:pt>
                <c:pt idx="17">
                  <c:v>88</c:v>
                </c:pt>
                <c:pt idx="18">
                  <c:v>88</c:v>
                </c:pt>
                <c:pt idx="19">
                  <c:v>81</c:v>
                </c:pt>
                <c:pt idx="20">
                  <c:v>83</c:v>
                </c:pt>
                <c:pt idx="21">
                  <c:v>89</c:v>
                </c:pt>
                <c:pt idx="22">
                  <c:v>81</c:v>
                </c:pt>
                <c:pt idx="23">
                  <c:v>86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63655080"/>
        <c:axId val="163656256"/>
      </c:barChart>
      <c:catAx>
        <c:axId val="16365508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63656256"/>
        <c:crosses val="autoZero"/>
        <c:auto val="1"/>
        <c:lblAlgn val="ctr"/>
        <c:lblOffset val="100"/>
        <c:noMultiLvlLbl val="0"/>
      </c:catAx>
      <c:valAx>
        <c:axId val="163656256"/>
        <c:scaling>
          <c:orientation val="minMax"/>
          <c:max val="100"/>
          <c:min val="0"/>
        </c:scaling>
        <c:delete val="1"/>
        <c:axPos val="l"/>
        <c:numFmt formatCode="General" sourceLinked="1"/>
        <c:majorTickMark val="out"/>
        <c:minorTickMark val="none"/>
        <c:tickLblPos val="nextTo"/>
        <c:crossAx val="16365508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FD1-B245-A461-FE87EBF0C919}"/>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Q4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85</c:v>
                </c:pt>
                <c:pt idx="2">
                  <c:v>86</c:v>
                </c:pt>
                <c:pt idx="3">
                  <c:v>85</c:v>
                </c:pt>
                <c:pt idx="5" formatCode="0">
                  <c:v>84</c:v>
                </c:pt>
                <c:pt idx="6" formatCode="0">
                  <c:v>86</c:v>
                </c:pt>
                <c:pt idx="7" formatCode="0">
                  <c:v>84</c:v>
                </c:pt>
                <c:pt idx="8" formatCode="0">
                  <c:v>85</c:v>
                </c:pt>
                <c:pt idx="10" formatCode="0">
                  <c:v>82</c:v>
                </c:pt>
                <c:pt idx="11" formatCode="0">
                  <c:v>87</c:v>
                </c:pt>
                <c:pt idx="12" formatCode="0">
                  <c:v>87</c:v>
                </c:pt>
                <c:pt idx="13" formatCode="0">
                  <c:v>86</c:v>
                </c:pt>
                <c:pt idx="14" formatCode="0">
                  <c:v>85</c:v>
                </c:pt>
                <c:pt idx="16">
                  <c:v>86</c:v>
                </c:pt>
                <c:pt idx="17">
                  <c:v>88</c:v>
                </c:pt>
                <c:pt idx="18">
                  <c:v>83</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26423744"/>
        <c:axId val="284109344"/>
      </c:barChart>
      <c:valAx>
        <c:axId val="284109344"/>
        <c:scaling>
          <c:orientation val="minMax"/>
          <c:max val="120"/>
          <c:min val="0"/>
        </c:scaling>
        <c:delete val="1"/>
        <c:axPos val="b"/>
        <c:numFmt formatCode="General" sourceLinked="1"/>
        <c:majorTickMark val="out"/>
        <c:minorTickMark val="none"/>
        <c:tickLblPos val="nextTo"/>
        <c:crossAx val="726423744"/>
        <c:crosses val="max"/>
        <c:crossBetween val="between"/>
      </c:valAx>
      <c:catAx>
        <c:axId val="72642374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8410934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8CBA-0D4C-8DD9-5B64CFAB8602}"/>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Q4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55</c:v>
                </c:pt>
                <c:pt idx="2" formatCode="0">
                  <c:v>55</c:v>
                </c:pt>
                <c:pt idx="3" formatCode="0">
                  <c:v>55</c:v>
                </c:pt>
                <c:pt idx="5" formatCode="0">
                  <c:v>50</c:v>
                </c:pt>
                <c:pt idx="6" formatCode="0">
                  <c:v>54</c:v>
                </c:pt>
                <c:pt idx="7" formatCode="0">
                  <c:v>55</c:v>
                </c:pt>
                <c:pt idx="8" formatCode="0">
                  <c:v>59</c:v>
                </c:pt>
                <c:pt idx="10" formatCode="0">
                  <c:v>49</c:v>
                </c:pt>
                <c:pt idx="11" formatCode="0">
                  <c:v>58</c:v>
                </c:pt>
                <c:pt idx="12" formatCode="0">
                  <c:v>57</c:v>
                </c:pt>
                <c:pt idx="13" formatCode="0">
                  <c:v>55</c:v>
                </c:pt>
                <c:pt idx="14" formatCode="0">
                  <c:v>52</c:v>
                </c:pt>
                <c:pt idx="16" formatCode="0">
                  <c:v>53</c:v>
                </c:pt>
                <c:pt idx="17" formatCode="0">
                  <c:v>58</c:v>
                </c:pt>
                <c:pt idx="18" formatCode="0">
                  <c:v>53</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63651552"/>
        <c:axId val="163654296"/>
      </c:barChart>
      <c:valAx>
        <c:axId val="163654296"/>
        <c:scaling>
          <c:orientation val="minMax"/>
          <c:max val="120"/>
          <c:min val="0"/>
        </c:scaling>
        <c:delete val="1"/>
        <c:axPos val="b"/>
        <c:numFmt formatCode="0" sourceLinked="1"/>
        <c:majorTickMark val="out"/>
        <c:minorTickMark val="none"/>
        <c:tickLblPos val="nextTo"/>
        <c:crossAx val="163651552"/>
        <c:crosses val="max"/>
        <c:crossBetween val="between"/>
      </c:valAx>
      <c:catAx>
        <c:axId val="16365155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6365429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EC00-4353-B83B-9F770BC3474A}"/>
              </c:ext>
            </c:extLst>
          </c:dPt>
          <c:dPt>
            <c:idx val="13"/>
            <c:invertIfNegative val="0"/>
            <c:bubble3D val="0"/>
            <c:extLst>
              <c:ext xmlns:c16="http://schemas.microsoft.com/office/drawing/2014/chart" uri="{C3380CC4-5D6E-409C-BE32-E72D297353CC}">
                <c16:uniqueId val="{00000001-EC00-4353-B83B-9F770BC3474A}"/>
              </c:ext>
            </c:extLst>
          </c:dPt>
          <c:dPt>
            <c:idx val="14"/>
            <c:invertIfNegative val="0"/>
            <c:bubble3D val="0"/>
            <c:extLst>
              <c:ext xmlns:c16="http://schemas.microsoft.com/office/drawing/2014/chart" uri="{C3380CC4-5D6E-409C-BE32-E72D297353CC}">
                <c16:uniqueId val="{00000002-EC00-4353-B83B-9F770BC3474A}"/>
              </c:ext>
            </c:extLst>
          </c:dPt>
          <c:dPt>
            <c:idx val="15"/>
            <c:invertIfNegative val="0"/>
            <c:bubble3D val="0"/>
            <c:extLst>
              <c:ext xmlns:c16="http://schemas.microsoft.com/office/drawing/2014/chart" uri="{C3380CC4-5D6E-409C-BE32-E72D297353CC}">
                <c16:uniqueId val="{00000000-5865-2848-A21E-C84832299407}"/>
              </c:ext>
            </c:extLst>
          </c:dPt>
          <c:dPt>
            <c:idx val="16"/>
            <c:invertIfNegative val="0"/>
            <c:bubble3D val="0"/>
            <c:extLst>
              <c:ext xmlns:c16="http://schemas.microsoft.com/office/drawing/2014/chart" uri="{C3380CC4-5D6E-409C-BE32-E72D297353CC}">
                <c16:uniqueId val="{00000001-5865-2848-A21E-C84832299407}"/>
              </c:ext>
            </c:extLst>
          </c:dPt>
          <c:dPt>
            <c:idx val="17"/>
            <c:invertIfNegative val="0"/>
            <c:bubble3D val="0"/>
            <c:extLst>
              <c:ext xmlns:c16="http://schemas.microsoft.com/office/drawing/2014/chart" uri="{C3380CC4-5D6E-409C-BE32-E72D297353CC}">
                <c16:uniqueId val="{00000002-5865-2848-A21E-C84832299407}"/>
              </c:ext>
            </c:extLst>
          </c:dPt>
          <c:dPt>
            <c:idx val="18"/>
            <c:invertIfNegative val="0"/>
            <c:bubble3D val="0"/>
            <c:extLst>
              <c:ext xmlns:c16="http://schemas.microsoft.com/office/drawing/2014/chart" uri="{C3380CC4-5D6E-409C-BE32-E72D297353CC}">
                <c16:uniqueId val="{00000004-5865-2848-A21E-C84832299407}"/>
              </c:ext>
            </c:extLst>
          </c:dPt>
          <c:dPt>
            <c:idx val="19"/>
            <c:invertIfNegative val="0"/>
            <c:bubble3D val="0"/>
            <c:extLst>
              <c:ext xmlns:c16="http://schemas.microsoft.com/office/drawing/2014/chart" uri="{C3380CC4-5D6E-409C-BE32-E72D297353CC}">
                <c16:uniqueId val="{00000006-5865-2848-A21E-C84832299407}"/>
              </c:ext>
            </c:extLst>
          </c:dPt>
          <c:dPt>
            <c:idx val="20"/>
            <c:invertIfNegative val="0"/>
            <c:bubble3D val="0"/>
            <c:extLst>
              <c:ext xmlns:c16="http://schemas.microsoft.com/office/drawing/2014/chart" uri="{C3380CC4-5D6E-409C-BE32-E72D297353CC}">
                <c16:uniqueId val="{00000008-5865-2848-A21E-C84832299407}"/>
              </c:ext>
            </c:extLst>
          </c:dPt>
          <c:dPt>
            <c:idx val="21"/>
            <c:invertIfNegative val="0"/>
            <c:bubble3D val="0"/>
            <c:spPr>
              <a:solidFill>
                <a:schemeClr val="accent3"/>
              </a:solidFill>
            </c:spPr>
            <c:extLst>
              <c:ext xmlns:c16="http://schemas.microsoft.com/office/drawing/2014/chart" uri="{C3380CC4-5D6E-409C-BE32-E72D297353CC}">
                <c16:uniqueId val="{0000000A-EC00-4353-B83B-9F770BC3474A}"/>
              </c:ext>
            </c:extLst>
          </c:dPt>
          <c:dPt>
            <c:idx val="22"/>
            <c:invertIfNegative val="0"/>
            <c:bubble3D val="0"/>
            <c:spPr>
              <a:solidFill>
                <a:schemeClr val="accent3"/>
              </a:solidFill>
            </c:spPr>
            <c:extLst>
              <c:ext xmlns:c16="http://schemas.microsoft.com/office/drawing/2014/chart" uri="{C3380CC4-5D6E-409C-BE32-E72D297353CC}">
                <c16:uniqueId val="{0000000C-EC00-4353-B83B-9F770BC3474A}"/>
              </c:ext>
            </c:extLst>
          </c:dPt>
          <c:dPt>
            <c:idx val="23"/>
            <c:invertIfNegative val="0"/>
            <c:bubble3D val="0"/>
            <c:spPr>
              <a:solidFill>
                <a:schemeClr val="accent3"/>
              </a:solidFill>
            </c:spPr>
            <c:extLst>
              <c:ext xmlns:c16="http://schemas.microsoft.com/office/drawing/2014/chart" uri="{C3380CC4-5D6E-409C-BE32-E72D297353CC}">
                <c16:uniqueId val="{0000000E-EC00-4353-B83B-9F770BC3474A}"/>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Sheet1!$A$27:$A$50</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Sheet1!$B$27:$B$50</c:f>
              <c:numCache>
                <c:formatCode>General</c:formatCode>
                <c:ptCount val="24"/>
                <c:pt idx="0">
                  <c:v>75</c:v>
                </c:pt>
                <c:pt idx="1">
                  <c:v>71</c:v>
                </c:pt>
                <c:pt idx="2">
                  <c:v>71</c:v>
                </c:pt>
                <c:pt idx="3">
                  <c:v>75</c:v>
                </c:pt>
                <c:pt idx="4">
                  <c:v>79</c:v>
                </c:pt>
                <c:pt idx="5">
                  <c:v>71</c:v>
                </c:pt>
                <c:pt idx="6">
                  <c:v>75</c:v>
                </c:pt>
                <c:pt idx="7">
                  <c:v>70</c:v>
                </c:pt>
                <c:pt idx="8">
                  <c:v>70</c:v>
                </c:pt>
                <c:pt idx="9">
                  <c:v>76</c:v>
                </c:pt>
                <c:pt idx="10">
                  <c:v>76</c:v>
                </c:pt>
                <c:pt idx="11">
                  <c:v>79</c:v>
                </c:pt>
                <c:pt idx="12">
                  <c:v>78</c:v>
                </c:pt>
                <c:pt idx="13">
                  <c:v>77</c:v>
                </c:pt>
                <c:pt idx="14">
                  <c:v>76</c:v>
                </c:pt>
                <c:pt idx="15">
                  <c:v>79</c:v>
                </c:pt>
                <c:pt idx="16">
                  <c:v>81</c:v>
                </c:pt>
                <c:pt idx="17">
                  <c:v>79</c:v>
                </c:pt>
                <c:pt idx="18">
                  <c:v>79</c:v>
                </c:pt>
                <c:pt idx="19">
                  <c:v>68</c:v>
                </c:pt>
                <c:pt idx="20">
                  <c:v>71</c:v>
                </c:pt>
                <c:pt idx="21" formatCode="0">
                  <c:v>79</c:v>
                </c:pt>
                <c:pt idx="22" formatCode="0">
                  <c:v>73</c:v>
                </c:pt>
                <c:pt idx="23" formatCode="0">
                  <c:v>77</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726198760"/>
        <c:axId val="726196800"/>
      </c:barChart>
      <c:catAx>
        <c:axId val="72619876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26196800"/>
        <c:crosses val="autoZero"/>
        <c:auto val="1"/>
        <c:lblAlgn val="ctr"/>
        <c:lblOffset val="100"/>
        <c:noMultiLvlLbl val="0"/>
      </c:catAx>
      <c:valAx>
        <c:axId val="726196800"/>
        <c:scaling>
          <c:orientation val="minMax"/>
          <c:max val="100"/>
          <c:min val="0"/>
        </c:scaling>
        <c:delete val="1"/>
        <c:axPos val="l"/>
        <c:numFmt formatCode="General" sourceLinked="1"/>
        <c:majorTickMark val="out"/>
        <c:minorTickMark val="none"/>
        <c:tickLblPos val="nextTo"/>
        <c:crossAx val="72619876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79C-8A47-9826-0E8AABCA73DD}"/>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Q4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76</c:v>
                </c:pt>
                <c:pt idx="2" formatCode="0">
                  <c:v>76</c:v>
                </c:pt>
                <c:pt idx="3" formatCode="0">
                  <c:v>76</c:v>
                </c:pt>
                <c:pt idx="5" formatCode="0">
                  <c:v>74</c:v>
                </c:pt>
                <c:pt idx="6" formatCode="0">
                  <c:v>76</c:v>
                </c:pt>
                <c:pt idx="7" formatCode="0">
                  <c:v>75</c:v>
                </c:pt>
                <c:pt idx="8" formatCode="0">
                  <c:v>78</c:v>
                </c:pt>
                <c:pt idx="10" formatCode="0">
                  <c:v>71</c:v>
                </c:pt>
                <c:pt idx="11" formatCode="0">
                  <c:v>79</c:v>
                </c:pt>
                <c:pt idx="12" formatCode="0">
                  <c:v>78</c:v>
                </c:pt>
                <c:pt idx="13" formatCode="0">
                  <c:v>76</c:v>
                </c:pt>
                <c:pt idx="14" formatCode="0">
                  <c:v>75</c:v>
                </c:pt>
                <c:pt idx="16" formatCode="0">
                  <c:v>74</c:v>
                </c:pt>
                <c:pt idx="17" formatCode="0">
                  <c:v>80</c:v>
                </c:pt>
                <c:pt idx="18" formatCode="0">
                  <c:v>74</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26197192"/>
        <c:axId val="726197976"/>
      </c:barChart>
      <c:valAx>
        <c:axId val="726197976"/>
        <c:scaling>
          <c:orientation val="minMax"/>
          <c:max val="120"/>
          <c:min val="0"/>
        </c:scaling>
        <c:delete val="1"/>
        <c:axPos val="b"/>
        <c:numFmt formatCode="0" sourceLinked="1"/>
        <c:majorTickMark val="out"/>
        <c:minorTickMark val="none"/>
        <c:tickLblPos val="nextTo"/>
        <c:crossAx val="726197192"/>
        <c:crosses val="max"/>
        <c:crossBetween val="between"/>
      </c:valAx>
      <c:catAx>
        <c:axId val="72619719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2619797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63645815283311"/>
          <c:y val="3.7405004949910316E-2"/>
          <c:w val="0.43203950788424883"/>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4"/>
            <c:invertIfNegative val="0"/>
            <c:bubble3D val="0"/>
            <c:spPr>
              <a:solidFill>
                <a:schemeClr val="accent5"/>
              </a:solidFill>
            </c:spPr>
            <c:extLst>
              <c:ext xmlns:c16="http://schemas.microsoft.com/office/drawing/2014/chart" uri="{C3380CC4-5D6E-409C-BE32-E72D297353CC}">
                <c16:uniqueId val="{00000001-DCE3-4F4D-8469-2447E519EFE3}"/>
              </c:ext>
            </c:extLst>
          </c:dPt>
          <c:dPt>
            <c:idx val="5"/>
            <c:invertIfNegative val="0"/>
            <c:bubble3D val="0"/>
            <c:spPr>
              <a:solidFill>
                <a:schemeClr val="accent5"/>
              </a:solidFill>
            </c:spPr>
            <c:extLst>
              <c:ext xmlns:c16="http://schemas.microsoft.com/office/drawing/2014/chart" uri="{C3380CC4-5D6E-409C-BE32-E72D297353CC}">
                <c16:uniqueId val="{00000003-DCE3-4F4D-8469-2447E519EFE3}"/>
              </c:ext>
            </c:extLst>
          </c:dPt>
          <c:dPt>
            <c:idx val="6"/>
            <c:invertIfNegative val="0"/>
            <c:bubble3D val="0"/>
            <c:spPr>
              <a:solidFill>
                <a:schemeClr val="accent5"/>
              </a:solidFill>
            </c:spPr>
            <c:extLst>
              <c:ext xmlns:c16="http://schemas.microsoft.com/office/drawing/2014/chart" uri="{C3380CC4-5D6E-409C-BE32-E72D297353CC}">
                <c16:uniqueId val="{00000005-DCE3-4F4D-8469-2447E519EFE3}"/>
              </c:ext>
            </c:extLst>
          </c:dPt>
          <c:dPt>
            <c:idx val="8"/>
            <c:invertIfNegative val="0"/>
            <c:bubble3D val="0"/>
            <c:spPr>
              <a:solidFill>
                <a:schemeClr val="accent6"/>
              </a:solidFill>
            </c:spPr>
            <c:extLst>
              <c:ext xmlns:c16="http://schemas.microsoft.com/office/drawing/2014/chart" uri="{C3380CC4-5D6E-409C-BE32-E72D297353CC}">
                <c16:uniqueId val="{00000007-DCE3-4F4D-8469-2447E519EFE3}"/>
              </c:ext>
            </c:extLst>
          </c:dPt>
          <c:dPt>
            <c:idx val="9"/>
            <c:invertIfNegative val="0"/>
            <c:bubble3D val="0"/>
            <c:spPr>
              <a:solidFill>
                <a:schemeClr val="accent6"/>
              </a:solidFill>
            </c:spPr>
            <c:extLst>
              <c:ext xmlns:c16="http://schemas.microsoft.com/office/drawing/2014/chart" uri="{C3380CC4-5D6E-409C-BE32-E72D297353CC}">
                <c16:uniqueId val="{00000009-DCE3-4F4D-8469-2447E519EFE3}"/>
              </c:ext>
            </c:extLst>
          </c:dPt>
          <c:dLbls>
            <c:spPr>
              <a:noFill/>
              <a:ln>
                <a:noFill/>
              </a:ln>
              <a:effectLst/>
            </c:spPr>
            <c:txPr>
              <a:bodyPr/>
              <a:lstStyle/>
              <a:p>
                <a:pPr>
                  <a:defRPr sz="1500">
                    <a:solidFill>
                      <a:schemeClr val="tx2">
                        <a:lumMod val="50000"/>
                        <a:lumOff val="50000"/>
                      </a:schemeClr>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Remortgagers</c:v>
                </c:pt>
                <c:pt idx="1">
                  <c:v>First Time Buyers</c:v>
                </c:pt>
                <c:pt idx="2">
                  <c:v>Movers</c:v>
                </c:pt>
                <c:pt idx="4">
                  <c:v>BTL 1- 3 properties</c:v>
                </c:pt>
                <c:pt idx="5">
                  <c:v>BTL 4+ properties</c:v>
                </c:pt>
                <c:pt idx="6">
                  <c:v>Limited Co BTL</c:v>
                </c:pt>
                <c:pt idx="8">
                  <c:v>Adverse</c:v>
                </c:pt>
                <c:pt idx="9">
                  <c:v>Other specialist</c:v>
                </c:pt>
              </c:strCache>
            </c:strRef>
          </c:cat>
          <c:val>
            <c:numRef>
              <c:f>Sheet1!$B$2:$B$11</c:f>
              <c:numCache>
                <c:formatCode>General</c:formatCode>
                <c:ptCount val="10"/>
                <c:pt idx="0">
                  <c:v>27</c:v>
                </c:pt>
                <c:pt idx="1">
                  <c:v>20</c:v>
                </c:pt>
                <c:pt idx="2">
                  <c:v>19</c:v>
                </c:pt>
                <c:pt idx="4">
                  <c:v>16</c:v>
                </c:pt>
                <c:pt idx="5">
                  <c:v>7</c:v>
                </c:pt>
                <c:pt idx="6">
                  <c:v>4</c:v>
                </c:pt>
                <c:pt idx="8">
                  <c:v>3</c:v>
                </c:pt>
                <c:pt idx="9">
                  <c:v>4</c:v>
                </c:pt>
              </c:numCache>
            </c:numRef>
          </c:val>
          <c:extLst>
            <c:ext xmlns:c16="http://schemas.microsoft.com/office/drawing/2014/chart" uri="{C3380CC4-5D6E-409C-BE32-E72D297353CC}">
              <c16:uniqueId val="{0000000A-DCE3-4F4D-8469-2447E519EFE3}"/>
            </c:ext>
          </c:extLst>
        </c:ser>
        <c:dLbls>
          <c:showLegendKey val="0"/>
          <c:showVal val="0"/>
          <c:showCatName val="0"/>
          <c:showSerName val="0"/>
          <c:showPercent val="0"/>
          <c:showBubbleSize val="0"/>
        </c:dLbls>
        <c:gapWidth val="70"/>
        <c:axId val="285798376"/>
        <c:axId val="285797984"/>
      </c:barChart>
      <c:catAx>
        <c:axId val="285798376"/>
        <c:scaling>
          <c:orientation val="maxMin"/>
        </c:scaling>
        <c:delete val="0"/>
        <c:axPos val="l"/>
        <c:numFmt formatCode="General" sourceLinked="0"/>
        <c:majorTickMark val="out"/>
        <c:minorTickMark val="none"/>
        <c:tickLblPos val="nextTo"/>
        <c:spPr>
          <a:ln>
            <a:noFill/>
          </a:ln>
        </c:spPr>
        <c:txPr>
          <a:bodyPr/>
          <a:lstStyle/>
          <a:p>
            <a:pPr>
              <a:defRPr sz="14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285797984"/>
        <c:crosses val="autoZero"/>
        <c:auto val="1"/>
        <c:lblAlgn val="ctr"/>
        <c:lblOffset val="100"/>
        <c:noMultiLvlLbl val="0"/>
      </c:catAx>
      <c:valAx>
        <c:axId val="285797984"/>
        <c:scaling>
          <c:orientation val="minMax"/>
        </c:scaling>
        <c:delete val="1"/>
        <c:axPos val="t"/>
        <c:numFmt formatCode="General" sourceLinked="1"/>
        <c:majorTickMark val="out"/>
        <c:minorTickMark val="none"/>
        <c:tickLblPos val="nextTo"/>
        <c:crossAx val="285798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Sheet1!$B$2:$B$20</c:f>
              <c:numCache>
                <c:formatCode>General</c:formatCode>
                <c:ptCount val="19"/>
                <c:pt idx="0">
                  <c:v>1</c:v>
                </c:pt>
                <c:pt idx="1">
                  <c:v>1</c:v>
                </c:pt>
                <c:pt idx="2">
                  <c:v>1</c:v>
                </c:pt>
                <c:pt idx="6">
                  <c:v>1</c:v>
                </c:pt>
                <c:pt idx="7">
                  <c:v>0</c:v>
                </c:pt>
                <c:pt idx="10">
                  <c:v>1</c:v>
                </c:pt>
                <c:pt idx="11">
                  <c:v>0</c:v>
                </c:pt>
                <c:pt idx="12">
                  <c:v>1</c:v>
                </c:pt>
                <c:pt idx="13">
                  <c:v>1</c:v>
                </c:pt>
                <c:pt idx="15">
                  <c:v>1</c:v>
                </c:pt>
                <c:pt idx="17">
                  <c:v>1</c:v>
                </c:pt>
                <c:pt idx="18">
                  <c:v>1</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Sheet1!$C$2:$C$20</c:f>
              <c:numCache>
                <c:formatCode>General</c:formatCode>
                <c:ptCount val="19"/>
                <c:pt idx="0">
                  <c:v>2</c:v>
                </c:pt>
                <c:pt idx="1">
                  <c:v>4</c:v>
                </c:pt>
                <c:pt idx="2">
                  <c:v>2</c:v>
                </c:pt>
                <c:pt idx="3">
                  <c:v>4</c:v>
                </c:pt>
                <c:pt idx="5">
                  <c:v>3</c:v>
                </c:pt>
                <c:pt idx="6">
                  <c:v>3</c:v>
                </c:pt>
                <c:pt idx="7">
                  <c:v>5</c:v>
                </c:pt>
                <c:pt idx="8">
                  <c:v>4</c:v>
                </c:pt>
                <c:pt idx="10">
                  <c:v>4</c:v>
                </c:pt>
                <c:pt idx="11">
                  <c:v>4</c:v>
                </c:pt>
                <c:pt idx="12">
                  <c:v>6</c:v>
                </c:pt>
                <c:pt idx="13">
                  <c:v>8</c:v>
                </c:pt>
                <c:pt idx="15">
                  <c:v>7</c:v>
                </c:pt>
                <c:pt idx="16">
                  <c:v>7</c:v>
                </c:pt>
                <c:pt idx="17">
                  <c:v>7</c:v>
                </c:pt>
                <c:pt idx="18">
                  <c:v>5</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Sheet1!$D$2:$D$20</c:f>
              <c:numCache>
                <c:formatCode>General</c:formatCode>
                <c:ptCount val="19"/>
                <c:pt idx="0">
                  <c:v>55</c:v>
                </c:pt>
                <c:pt idx="1">
                  <c:v>56</c:v>
                </c:pt>
                <c:pt idx="2">
                  <c:v>52</c:v>
                </c:pt>
                <c:pt idx="3">
                  <c:v>52</c:v>
                </c:pt>
                <c:pt idx="5">
                  <c:v>52</c:v>
                </c:pt>
                <c:pt idx="6">
                  <c:v>56</c:v>
                </c:pt>
                <c:pt idx="7">
                  <c:v>52</c:v>
                </c:pt>
                <c:pt idx="8">
                  <c:v>55</c:v>
                </c:pt>
                <c:pt idx="10">
                  <c:v>51</c:v>
                </c:pt>
                <c:pt idx="11">
                  <c:v>54</c:v>
                </c:pt>
                <c:pt idx="12">
                  <c:v>58</c:v>
                </c:pt>
                <c:pt idx="13">
                  <c:v>60</c:v>
                </c:pt>
                <c:pt idx="15">
                  <c:v>63</c:v>
                </c:pt>
                <c:pt idx="16">
                  <c:v>61</c:v>
                </c:pt>
                <c:pt idx="17">
                  <c:v>60</c:v>
                </c:pt>
                <c:pt idx="18">
                  <c:v>53</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Sheet1!$E$2:$E$20</c:f>
              <c:numCache>
                <c:formatCode>General</c:formatCode>
                <c:ptCount val="19"/>
                <c:pt idx="0">
                  <c:v>42</c:v>
                </c:pt>
                <c:pt idx="1">
                  <c:v>39</c:v>
                </c:pt>
                <c:pt idx="2">
                  <c:v>45</c:v>
                </c:pt>
                <c:pt idx="3">
                  <c:v>43</c:v>
                </c:pt>
                <c:pt idx="5">
                  <c:v>45</c:v>
                </c:pt>
                <c:pt idx="6">
                  <c:v>40</c:v>
                </c:pt>
                <c:pt idx="7">
                  <c:v>43</c:v>
                </c:pt>
                <c:pt idx="8">
                  <c:v>40</c:v>
                </c:pt>
                <c:pt idx="10">
                  <c:v>45</c:v>
                </c:pt>
                <c:pt idx="11">
                  <c:v>41</c:v>
                </c:pt>
                <c:pt idx="12">
                  <c:v>34</c:v>
                </c:pt>
                <c:pt idx="13">
                  <c:v>29</c:v>
                </c:pt>
                <c:pt idx="15">
                  <c:v>29</c:v>
                </c:pt>
                <c:pt idx="16">
                  <c:v>30</c:v>
                </c:pt>
                <c:pt idx="17">
                  <c:v>31</c:v>
                </c:pt>
                <c:pt idx="18">
                  <c:v>40</c:v>
                </c:pt>
              </c:numCache>
            </c:numRef>
          </c:val>
          <c:extLst>
            <c:ext xmlns:c16="http://schemas.microsoft.com/office/drawing/2014/chart" uri="{C3380CC4-5D6E-409C-BE32-E72D297353CC}">
              <c16:uniqueId val="{0000004A-8664-A14C-BE43-24F6860C36D0}"/>
            </c:ext>
          </c:extLst>
        </c:ser>
        <c:dLbls>
          <c:showLegendKey val="0"/>
          <c:showVal val="0"/>
          <c:showCatName val="0"/>
          <c:showSerName val="0"/>
          <c:showPercent val="0"/>
          <c:showBubbleSize val="0"/>
        </c:dLbls>
        <c:gapWidth val="30"/>
        <c:overlap val="100"/>
        <c:axId val="285799160"/>
        <c:axId val="285799552"/>
      </c:barChart>
      <c:catAx>
        <c:axId val="285799160"/>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285799552"/>
        <c:crosses val="autoZero"/>
        <c:auto val="1"/>
        <c:lblAlgn val="ctr"/>
        <c:lblOffset val="100"/>
        <c:noMultiLvlLbl val="0"/>
      </c:catAx>
      <c:valAx>
        <c:axId val="285799552"/>
        <c:scaling>
          <c:orientation val="minMax"/>
        </c:scaling>
        <c:delete val="1"/>
        <c:axPos val="l"/>
        <c:numFmt formatCode="0%" sourceLinked="1"/>
        <c:majorTickMark val="out"/>
        <c:minorTickMark val="none"/>
        <c:tickLblPos val="nextTo"/>
        <c:crossAx val="285799160"/>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Sheet1!$B$2:$B$20</c:f>
              <c:numCache>
                <c:formatCode>General</c:formatCode>
                <c:ptCount val="19"/>
                <c:pt idx="0">
                  <c:v>1</c:v>
                </c:pt>
                <c:pt idx="3">
                  <c:v>1</c:v>
                </c:pt>
                <c:pt idx="7">
                  <c:v>0</c:v>
                </c:pt>
                <c:pt idx="10">
                  <c:v>1</c:v>
                </c:pt>
                <c:pt idx="11">
                  <c:v>0</c:v>
                </c:pt>
                <c:pt idx="12">
                  <c:v>1</c:v>
                </c:pt>
                <c:pt idx="13">
                  <c:v>1</c:v>
                </c:pt>
                <c:pt idx="15">
                  <c:v>0</c:v>
                </c:pt>
                <c:pt idx="16">
                  <c:v>0</c:v>
                </c:pt>
                <c:pt idx="17">
                  <c:v>1</c:v>
                </c:pt>
                <c:pt idx="18">
                  <c:v>1</c:v>
                </c:pt>
              </c:numCache>
            </c:numRef>
          </c:val>
          <c:extLst>
            <c:ext xmlns:c16="http://schemas.microsoft.com/office/drawing/2014/chart" uri="{C3380CC4-5D6E-409C-BE32-E72D297353CC}">
              <c16:uniqueId val="{00000028-7CA4-C34B-9BF5-B1EDF22C62B2}"/>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Sheet1!$C$2:$C$20</c:f>
              <c:numCache>
                <c:formatCode>General</c:formatCode>
                <c:ptCount val="19"/>
                <c:pt idx="0">
                  <c:v>1</c:v>
                </c:pt>
                <c:pt idx="1">
                  <c:v>3</c:v>
                </c:pt>
                <c:pt idx="2">
                  <c:v>2</c:v>
                </c:pt>
                <c:pt idx="3">
                  <c:v>1</c:v>
                </c:pt>
                <c:pt idx="5">
                  <c:v>2</c:v>
                </c:pt>
                <c:pt idx="6">
                  <c:v>2</c:v>
                </c:pt>
                <c:pt idx="7">
                  <c:v>2</c:v>
                </c:pt>
                <c:pt idx="8">
                  <c:v>2</c:v>
                </c:pt>
                <c:pt idx="10">
                  <c:v>2</c:v>
                </c:pt>
                <c:pt idx="11">
                  <c:v>4</c:v>
                </c:pt>
                <c:pt idx="12">
                  <c:v>4</c:v>
                </c:pt>
                <c:pt idx="13">
                  <c:v>5</c:v>
                </c:pt>
                <c:pt idx="15">
                  <c:v>5</c:v>
                </c:pt>
                <c:pt idx="16">
                  <c:v>6</c:v>
                </c:pt>
                <c:pt idx="17">
                  <c:v>4</c:v>
                </c:pt>
                <c:pt idx="18">
                  <c:v>4</c:v>
                </c:pt>
              </c:numCache>
            </c:numRef>
          </c:val>
          <c:extLst>
            <c:ext xmlns:c16="http://schemas.microsoft.com/office/drawing/2014/chart" uri="{C3380CC4-5D6E-409C-BE32-E72D297353CC}">
              <c16:uniqueId val="{0000004A-7CA4-C34B-9BF5-B1EDF22C62B2}"/>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Sheet1!$D$2:$D$20</c:f>
              <c:numCache>
                <c:formatCode>General</c:formatCode>
                <c:ptCount val="19"/>
                <c:pt idx="0">
                  <c:v>46</c:v>
                </c:pt>
                <c:pt idx="1">
                  <c:v>43</c:v>
                </c:pt>
                <c:pt idx="2">
                  <c:v>48</c:v>
                </c:pt>
                <c:pt idx="3">
                  <c:v>46</c:v>
                </c:pt>
                <c:pt idx="5">
                  <c:v>41</c:v>
                </c:pt>
                <c:pt idx="6">
                  <c:v>37</c:v>
                </c:pt>
                <c:pt idx="7">
                  <c:v>39</c:v>
                </c:pt>
                <c:pt idx="8">
                  <c:v>41</c:v>
                </c:pt>
                <c:pt idx="10">
                  <c:v>37</c:v>
                </c:pt>
                <c:pt idx="11">
                  <c:v>44</c:v>
                </c:pt>
                <c:pt idx="12">
                  <c:v>46</c:v>
                </c:pt>
                <c:pt idx="13">
                  <c:v>49</c:v>
                </c:pt>
                <c:pt idx="15">
                  <c:v>48</c:v>
                </c:pt>
                <c:pt idx="16">
                  <c:v>49</c:v>
                </c:pt>
                <c:pt idx="17">
                  <c:v>47</c:v>
                </c:pt>
                <c:pt idx="18">
                  <c:v>46</c:v>
                </c:pt>
              </c:numCache>
            </c:numRef>
          </c:val>
          <c:extLst>
            <c:ext xmlns:c16="http://schemas.microsoft.com/office/drawing/2014/chart" uri="{C3380CC4-5D6E-409C-BE32-E72D297353CC}">
              <c16:uniqueId val="{0000004B-7CA4-C34B-9BF5-B1EDF22C62B2}"/>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Sheet1!$E$2:$E$20</c:f>
              <c:numCache>
                <c:formatCode>General</c:formatCode>
                <c:ptCount val="19"/>
                <c:pt idx="0">
                  <c:v>51</c:v>
                </c:pt>
                <c:pt idx="1">
                  <c:v>54</c:v>
                </c:pt>
                <c:pt idx="2">
                  <c:v>50</c:v>
                </c:pt>
                <c:pt idx="3">
                  <c:v>52</c:v>
                </c:pt>
                <c:pt idx="5">
                  <c:v>57</c:v>
                </c:pt>
                <c:pt idx="6">
                  <c:v>60</c:v>
                </c:pt>
                <c:pt idx="7">
                  <c:v>58</c:v>
                </c:pt>
                <c:pt idx="8">
                  <c:v>56</c:v>
                </c:pt>
                <c:pt idx="10">
                  <c:v>60</c:v>
                </c:pt>
                <c:pt idx="11">
                  <c:v>51</c:v>
                </c:pt>
                <c:pt idx="12">
                  <c:v>49</c:v>
                </c:pt>
                <c:pt idx="13">
                  <c:v>43</c:v>
                </c:pt>
                <c:pt idx="15">
                  <c:v>46</c:v>
                </c:pt>
                <c:pt idx="16">
                  <c:v>44</c:v>
                </c:pt>
                <c:pt idx="17">
                  <c:v>48</c:v>
                </c:pt>
                <c:pt idx="18">
                  <c:v>48</c:v>
                </c:pt>
              </c:numCache>
            </c:numRef>
          </c:val>
          <c:extLst>
            <c:ext xmlns:c16="http://schemas.microsoft.com/office/drawing/2014/chart" uri="{C3380CC4-5D6E-409C-BE32-E72D297353CC}">
              <c16:uniqueId val="{0000004C-7CA4-C34B-9BF5-B1EDF22C62B2}"/>
            </c:ext>
          </c:extLst>
        </c:ser>
        <c:dLbls>
          <c:showLegendKey val="0"/>
          <c:showVal val="0"/>
          <c:showCatName val="0"/>
          <c:showSerName val="0"/>
          <c:showPercent val="0"/>
          <c:showBubbleSize val="0"/>
        </c:dLbls>
        <c:gapWidth val="30"/>
        <c:overlap val="100"/>
        <c:axId val="163654688"/>
        <c:axId val="163658608"/>
      </c:barChart>
      <c:catAx>
        <c:axId val="163654688"/>
        <c:scaling>
          <c:orientation val="minMax"/>
        </c:scaling>
        <c:delete val="0"/>
        <c:axPos val="b"/>
        <c:numFmt formatCode="General" sourceLinked="0"/>
        <c:majorTickMark val="out"/>
        <c:minorTickMark val="none"/>
        <c:tickLblPos val="nextTo"/>
        <c:spPr>
          <a:ln>
            <a:noFill/>
          </a:ln>
        </c:spPr>
        <c:txPr>
          <a:bodyPr rot="-5400000" vert="horz"/>
          <a:lstStyle/>
          <a:p>
            <a:pPr>
              <a:defRPr sz="11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63658608"/>
        <c:crosses val="autoZero"/>
        <c:auto val="1"/>
        <c:lblAlgn val="ctr"/>
        <c:lblOffset val="100"/>
        <c:noMultiLvlLbl val="0"/>
      </c:catAx>
      <c:valAx>
        <c:axId val="163658608"/>
        <c:scaling>
          <c:orientation val="minMax"/>
        </c:scaling>
        <c:delete val="1"/>
        <c:axPos val="l"/>
        <c:numFmt formatCode="0%" sourceLinked="1"/>
        <c:majorTickMark val="out"/>
        <c:minorTickMark val="none"/>
        <c:tickLblPos val="nextTo"/>
        <c:crossAx val="163654688"/>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212-6647-B89C-F07F8BC63D4F}"/>
                </c:ext>
              </c:extLst>
            </c:dLbl>
            <c:dLbl>
              <c:idx val="1"/>
              <c:delete val="1"/>
              <c:extLst>
                <c:ext xmlns:c15="http://schemas.microsoft.com/office/drawing/2012/chart" uri="{CE6537A1-D6FC-4f65-9D91-7224C49458BB}"/>
                <c:ext xmlns:c16="http://schemas.microsoft.com/office/drawing/2014/chart" uri="{C3380CC4-5D6E-409C-BE32-E72D297353CC}">
                  <c16:uniqueId val="{00000001-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02-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03-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04-1212-6647-B89C-F07F8BC63D4F}"/>
                </c:ext>
              </c:extLst>
            </c:dLbl>
            <c:dLbl>
              <c:idx val="6"/>
              <c:delete val="1"/>
              <c:extLst>
                <c:ext xmlns:c15="http://schemas.microsoft.com/office/drawing/2012/chart" uri="{CE6537A1-D6FC-4f65-9D91-7224C49458BB}"/>
                <c:ext xmlns:c16="http://schemas.microsoft.com/office/drawing/2014/chart" uri="{C3380CC4-5D6E-409C-BE32-E72D297353CC}">
                  <c16:uniqueId val="{00000005-1212-6647-B89C-F07F8BC63D4F}"/>
                </c:ext>
              </c:extLst>
            </c:dLbl>
            <c:dLbl>
              <c:idx val="7"/>
              <c:delete val="1"/>
              <c:extLst>
                <c:ext xmlns:c15="http://schemas.microsoft.com/office/drawing/2012/chart" uri="{CE6537A1-D6FC-4f65-9D91-7224C49458BB}"/>
                <c:ext xmlns:c16="http://schemas.microsoft.com/office/drawing/2014/chart" uri="{C3380CC4-5D6E-409C-BE32-E72D297353CC}">
                  <c16:uniqueId val="{00000006-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07-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08-1212-6647-B89C-F07F8BC63D4F}"/>
                </c:ext>
              </c:extLst>
            </c:dLbl>
            <c:dLbl>
              <c:idx val="11"/>
              <c:delete val="1"/>
              <c:extLst>
                <c:ext xmlns:c15="http://schemas.microsoft.com/office/drawing/2012/chart" uri="{CE6537A1-D6FC-4f65-9D91-7224C49458BB}"/>
                <c:ext xmlns:c16="http://schemas.microsoft.com/office/drawing/2014/chart" uri="{C3380CC4-5D6E-409C-BE32-E72D297353CC}">
                  <c16:uniqueId val="{00000009-1212-6647-B89C-F07F8BC63D4F}"/>
                </c:ext>
              </c:extLst>
            </c:dLbl>
            <c:dLbl>
              <c:idx val="12"/>
              <c:delete val="1"/>
              <c:extLst>
                <c:ext xmlns:c15="http://schemas.microsoft.com/office/drawing/2012/chart" uri="{CE6537A1-D6FC-4f65-9D91-7224C49458BB}"/>
                <c:ext xmlns:c16="http://schemas.microsoft.com/office/drawing/2014/chart" uri="{C3380CC4-5D6E-409C-BE32-E72D297353CC}">
                  <c16:uniqueId val="{0000000A-1212-6647-B89C-F07F8BC63D4F}"/>
                </c:ext>
              </c:extLst>
            </c:dLbl>
            <c:dLbl>
              <c:idx val="13"/>
              <c:delete val="1"/>
              <c:extLst>
                <c:ext xmlns:c15="http://schemas.microsoft.com/office/drawing/2012/chart" uri="{CE6537A1-D6FC-4f65-9D91-7224C49458BB}"/>
                <c:ext xmlns:c16="http://schemas.microsoft.com/office/drawing/2014/chart" uri="{C3380CC4-5D6E-409C-BE32-E72D297353CC}">
                  <c16:uniqueId val="{0000000B-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00-3493-418C-A735-9D1D0D2296B0}"/>
                </c:ext>
              </c:extLst>
            </c:dLbl>
            <c:dLbl>
              <c:idx val="18"/>
              <c:delete val="1"/>
              <c:extLst>
                <c:ext xmlns:c15="http://schemas.microsoft.com/office/drawing/2012/chart" uri="{CE6537A1-D6FC-4f65-9D91-7224C49458BB}"/>
                <c:ext xmlns:c16="http://schemas.microsoft.com/office/drawing/2014/chart" uri="{C3380CC4-5D6E-409C-BE32-E72D297353CC}">
                  <c16:uniqueId val="{0000000C-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0E-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0F-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10-1212-6647-B89C-F07F8BC63D4F}"/>
                </c:ext>
              </c:extLst>
            </c:dLbl>
            <c:dLbl>
              <c:idx val="22"/>
              <c:delete val="1"/>
              <c:extLst>
                <c:ext xmlns:c15="http://schemas.microsoft.com/office/drawing/2012/chart" uri="{CE6537A1-D6FC-4f65-9D91-7224C49458BB}"/>
                <c:ext xmlns:c16="http://schemas.microsoft.com/office/drawing/2014/chart" uri="{C3380CC4-5D6E-409C-BE32-E72D297353CC}">
                  <c16:uniqueId val="{00000011-1212-6647-B89C-F07F8BC63D4F}"/>
                </c:ext>
              </c:extLst>
            </c:dLbl>
            <c:dLbl>
              <c:idx val="23"/>
              <c:delete val="1"/>
              <c:extLst>
                <c:ext xmlns:c15="http://schemas.microsoft.com/office/drawing/2012/chart" uri="{CE6537A1-D6FC-4f65-9D91-7224C49458BB}"/>
                <c:ext xmlns:c16="http://schemas.microsoft.com/office/drawing/2014/chart" uri="{C3380CC4-5D6E-409C-BE32-E72D297353CC}">
                  <c16:uniqueId val="{00000012-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13-1212-6647-B89C-F07F8BC63D4F}"/>
                </c:ext>
              </c:extLst>
            </c:dLbl>
            <c:dLbl>
              <c:idx val="27"/>
              <c:delete val="1"/>
              <c:extLst>
                <c:ext xmlns:c15="http://schemas.microsoft.com/office/drawing/2012/chart" uri="{CE6537A1-D6FC-4f65-9D91-7224C49458BB}"/>
                <c:ext xmlns:c16="http://schemas.microsoft.com/office/drawing/2014/chart" uri="{C3380CC4-5D6E-409C-BE32-E72D297353CC}">
                  <c16:uniqueId val="{00000014-1212-6647-B89C-F07F8BC63D4F}"/>
                </c:ext>
              </c:extLst>
            </c:dLbl>
            <c:dLbl>
              <c:idx val="28"/>
              <c:delete val="1"/>
              <c:extLst>
                <c:ext xmlns:c15="http://schemas.microsoft.com/office/drawing/2012/chart" uri="{CE6537A1-D6FC-4f65-9D91-7224C49458BB}"/>
                <c:ext xmlns:c16="http://schemas.microsoft.com/office/drawing/2014/chart" uri="{C3380CC4-5D6E-409C-BE32-E72D297353CC}">
                  <c16:uniqueId val="{00000015-1212-6647-B89C-F07F8BC63D4F}"/>
                </c:ext>
              </c:extLst>
            </c:dLbl>
            <c:dLbl>
              <c:idx val="29"/>
              <c:delete val="1"/>
              <c:extLst>
                <c:ext xmlns:c15="http://schemas.microsoft.com/office/drawing/2012/chart" uri="{CE6537A1-D6FC-4f65-9D91-7224C49458BB}"/>
                <c:ext xmlns:c16="http://schemas.microsoft.com/office/drawing/2014/chart" uri="{C3380CC4-5D6E-409C-BE32-E72D297353CC}">
                  <c16:uniqueId val="{00000016-1212-6647-B89C-F07F8BC63D4F}"/>
                </c:ext>
              </c:extLst>
            </c:dLbl>
            <c:dLbl>
              <c:idx val="31"/>
              <c:delete val="1"/>
              <c:extLst>
                <c:ext xmlns:c15="http://schemas.microsoft.com/office/drawing/2012/chart" uri="{CE6537A1-D6FC-4f65-9D91-7224C49458BB}"/>
                <c:ext xmlns:c16="http://schemas.microsoft.com/office/drawing/2014/chart" uri="{C3380CC4-5D6E-409C-BE32-E72D297353CC}">
                  <c16:uniqueId val="{0000001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18-1212-6647-B89C-F07F8BC63D4F}"/>
                </c:ext>
              </c:extLst>
            </c:dLbl>
            <c:dLbl>
              <c:idx val="33"/>
              <c:delete val="1"/>
              <c:extLst>
                <c:ext xmlns:c15="http://schemas.microsoft.com/office/drawing/2012/chart" uri="{CE6537A1-D6FC-4f65-9D91-7224C49458BB}"/>
                <c:ext xmlns:c16="http://schemas.microsoft.com/office/drawing/2014/chart" uri="{C3380CC4-5D6E-409C-BE32-E72D297353CC}">
                  <c16:uniqueId val="{00000019-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1A-1212-6647-B89C-F07F8BC63D4F}"/>
                </c:ext>
              </c:extLst>
            </c:dLbl>
            <c:dLbl>
              <c:idx val="36"/>
              <c:delete val="1"/>
              <c:extLst>
                <c:ext xmlns:c15="http://schemas.microsoft.com/office/drawing/2012/chart" uri="{CE6537A1-D6FC-4f65-9D91-7224C49458BB}"/>
                <c:ext xmlns:c16="http://schemas.microsoft.com/office/drawing/2014/chart" uri="{C3380CC4-5D6E-409C-BE32-E72D297353CC}">
                  <c16:uniqueId val="{0000001B-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1C-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1D-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1E-1212-6647-B89C-F07F8BC63D4F}"/>
                </c:ext>
              </c:extLst>
            </c:dLbl>
            <c:dLbl>
              <c:idx val="40"/>
              <c:delete val="1"/>
              <c:extLst>
                <c:ext xmlns:c15="http://schemas.microsoft.com/office/drawing/2012/chart" uri="{CE6537A1-D6FC-4f65-9D91-7224C49458BB}"/>
                <c:ext xmlns:c16="http://schemas.microsoft.com/office/drawing/2014/chart" uri="{C3380CC4-5D6E-409C-BE32-E72D297353CC}">
                  <c16:uniqueId val="{0000001F-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20-1212-6647-B89C-F07F8BC63D4F}"/>
                </c:ext>
              </c:extLst>
            </c:dLbl>
            <c:dLbl>
              <c:idx val="43"/>
              <c:delete val="1"/>
              <c:extLst>
                <c:ext xmlns:c15="http://schemas.microsoft.com/office/drawing/2012/chart" uri="{CE6537A1-D6FC-4f65-9D91-7224C49458BB}"/>
                <c:ext xmlns:c16="http://schemas.microsoft.com/office/drawing/2014/chart" uri="{C3380CC4-5D6E-409C-BE32-E72D297353CC}">
                  <c16:uniqueId val="{0000002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2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2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24-1212-6647-B89C-F07F8BC63D4F}"/>
                </c:ext>
              </c:extLst>
            </c:dLbl>
            <c:dLbl>
              <c:idx val="55"/>
              <c:delete val="1"/>
              <c:extLst>
                <c:ext xmlns:c15="http://schemas.microsoft.com/office/drawing/2012/chart" uri="{CE6537A1-D6FC-4f65-9D91-7224C49458BB}"/>
                <c:ext xmlns:c16="http://schemas.microsoft.com/office/drawing/2014/chart" uri="{C3380CC4-5D6E-409C-BE32-E72D297353CC}">
                  <c16:uniqueId val="{00000025-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26-1212-6647-B89C-F07F8BC63D4F}"/>
                </c:ext>
              </c:extLst>
            </c:dLbl>
            <c:dLbl>
              <c:idx val="64"/>
              <c:delete val="1"/>
              <c:extLst>
                <c:ext xmlns:c15="http://schemas.microsoft.com/office/drawing/2012/chart" uri="{CE6537A1-D6FC-4f65-9D91-7224C49458BB}"/>
                <c:ext xmlns:c16="http://schemas.microsoft.com/office/drawing/2014/chart" uri="{C3380CC4-5D6E-409C-BE32-E72D297353CC}">
                  <c16:uniqueId val="{00000027-1212-6647-B89C-F07F8BC63D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Sheet1!$B$2:$B$20</c:f>
              <c:numCache>
                <c:formatCode>General</c:formatCode>
                <c:ptCount val="19"/>
                <c:pt idx="0">
                  <c:v>1</c:v>
                </c:pt>
                <c:pt idx="7">
                  <c:v>0</c:v>
                </c:pt>
                <c:pt idx="10">
                  <c:v>0</c:v>
                </c:pt>
                <c:pt idx="11">
                  <c:v>0</c:v>
                </c:pt>
                <c:pt idx="12">
                  <c:v>0</c:v>
                </c:pt>
                <c:pt idx="13">
                  <c:v>0</c:v>
                </c:pt>
                <c:pt idx="15">
                  <c:v>1</c:v>
                </c:pt>
                <c:pt idx="17">
                  <c:v>0</c:v>
                </c:pt>
                <c:pt idx="18">
                  <c:v>0</c:v>
                </c:pt>
              </c:numCache>
            </c:numRef>
          </c:val>
          <c:extLst>
            <c:ext xmlns:c16="http://schemas.microsoft.com/office/drawing/2014/chart" uri="{C3380CC4-5D6E-409C-BE32-E72D297353CC}">
              <c16:uniqueId val="{00000028-1212-6647-B89C-F07F8BC63D4F}"/>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9-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2A-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2B-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2C-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2D-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2E-1212-6647-B89C-F07F8BC63D4F}"/>
                </c:ext>
              </c:extLst>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212-6647-B89C-F07F8BC63D4F}"/>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212-6647-B89C-F07F8BC63D4F}"/>
                </c:ext>
              </c:extLst>
            </c:dLbl>
            <c:dLbl>
              <c:idx val="17"/>
              <c:layout>
                <c:manualLayout>
                  <c:x val="0"/>
                  <c:y val="-1.466207947539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93-418C-A735-9D1D0D2296B0}"/>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93-418C-A735-9D1D0D2296B0}"/>
                </c:ext>
              </c:extLst>
            </c:dLbl>
            <c:dLbl>
              <c:idx val="19"/>
              <c:delete val="1"/>
              <c:extLst>
                <c:ext xmlns:c15="http://schemas.microsoft.com/office/drawing/2012/chart" uri="{CE6537A1-D6FC-4f65-9D91-7224C49458BB}"/>
                <c:ext xmlns:c16="http://schemas.microsoft.com/office/drawing/2014/chart" uri="{C3380CC4-5D6E-409C-BE32-E72D297353CC}">
                  <c16:uniqueId val="{00000032-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33-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34-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35-1212-6647-B89C-F07F8BC63D4F}"/>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212-6647-B89C-F07F8BC63D4F}"/>
                </c:ext>
              </c:extLst>
            </c:dLbl>
            <c:dLbl>
              <c:idx val="30"/>
              <c:delete val="1"/>
              <c:extLst>
                <c:ext xmlns:c15="http://schemas.microsoft.com/office/drawing/2012/chart" uri="{CE6537A1-D6FC-4f65-9D91-7224C49458BB}"/>
                <c:ext xmlns:c16="http://schemas.microsoft.com/office/drawing/2014/chart" uri="{C3380CC4-5D6E-409C-BE32-E72D297353CC}">
                  <c16:uniqueId val="{0000003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38-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39-1212-6647-B89C-F07F8BC63D4F}"/>
                </c:ext>
              </c:extLst>
            </c:dLbl>
            <c:dLbl>
              <c:idx val="35"/>
              <c:delete val="1"/>
              <c:extLst>
                <c:ext xmlns:c15="http://schemas.microsoft.com/office/drawing/2012/chart" uri="{CE6537A1-D6FC-4f65-9D91-7224C49458BB}"/>
                <c:ext xmlns:c16="http://schemas.microsoft.com/office/drawing/2014/chart" uri="{C3380CC4-5D6E-409C-BE32-E72D297353CC}">
                  <c16:uniqueId val="{0000003A-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3B-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3C-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3D-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3E-1212-6647-B89C-F07F8BC63D4F}"/>
                </c:ext>
              </c:extLst>
            </c:dLbl>
            <c:dLbl>
              <c:idx val="44"/>
              <c:delete val="1"/>
              <c:extLst>
                <c:ext xmlns:c15="http://schemas.microsoft.com/office/drawing/2012/chart" uri="{CE6537A1-D6FC-4f65-9D91-7224C49458BB}"/>
                <c:ext xmlns:c16="http://schemas.microsoft.com/office/drawing/2014/chart" uri="{C3380CC4-5D6E-409C-BE32-E72D297353CC}">
                  <c16:uniqueId val="{0000003F-1212-6647-B89C-F07F8BC63D4F}"/>
                </c:ext>
              </c:extLst>
            </c:dLbl>
            <c:dLbl>
              <c:idx val="45"/>
              <c:delete val="1"/>
              <c:extLst>
                <c:ext xmlns:c15="http://schemas.microsoft.com/office/drawing/2012/chart" uri="{CE6537A1-D6FC-4f65-9D91-7224C49458BB}"/>
                <c:ext xmlns:c16="http://schemas.microsoft.com/office/drawing/2014/chart" uri="{C3380CC4-5D6E-409C-BE32-E72D297353CC}">
                  <c16:uniqueId val="{00000040-1212-6647-B89C-F07F8BC63D4F}"/>
                </c:ext>
              </c:extLst>
            </c:dLbl>
            <c:dLbl>
              <c:idx val="46"/>
              <c:delete val="1"/>
              <c:extLst>
                <c:ext xmlns:c15="http://schemas.microsoft.com/office/drawing/2012/chart" uri="{CE6537A1-D6FC-4f65-9D91-7224C49458BB}"/>
                <c:ext xmlns:c16="http://schemas.microsoft.com/office/drawing/2014/chart" uri="{C3380CC4-5D6E-409C-BE32-E72D297353CC}">
                  <c16:uniqueId val="{0000004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4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4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44-1212-6647-B89C-F07F8BC63D4F}"/>
                </c:ext>
              </c:extLst>
            </c:dLbl>
            <c:dLbl>
              <c:idx val="51"/>
              <c:delete val="1"/>
              <c:extLst>
                <c:ext xmlns:c15="http://schemas.microsoft.com/office/drawing/2012/chart" uri="{CE6537A1-D6FC-4f65-9D91-7224C49458BB}"/>
                <c:ext xmlns:c16="http://schemas.microsoft.com/office/drawing/2014/chart" uri="{C3380CC4-5D6E-409C-BE32-E72D297353CC}">
                  <c16:uniqueId val="{00000045-1212-6647-B89C-F07F8BC63D4F}"/>
                </c:ext>
              </c:extLst>
            </c:dLbl>
            <c:dLbl>
              <c:idx val="53"/>
              <c:delete val="1"/>
              <c:extLst>
                <c:ext xmlns:c15="http://schemas.microsoft.com/office/drawing/2012/chart" uri="{CE6537A1-D6FC-4f65-9D91-7224C49458BB}"/>
                <c:ext xmlns:c16="http://schemas.microsoft.com/office/drawing/2014/chart" uri="{C3380CC4-5D6E-409C-BE32-E72D297353CC}">
                  <c16:uniqueId val="{00000046-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47-1212-6647-B89C-F07F8BC63D4F}"/>
                </c:ext>
              </c:extLst>
            </c:dLbl>
            <c:dLbl>
              <c:idx val="60"/>
              <c:delete val="1"/>
              <c:extLst>
                <c:ext xmlns:c15="http://schemas.microsoft.com/office/drawing/2012/chart" uri="{CE6537A1-D6FC-4f65-9D91-7224C49458BB}"/>
                <c:ext xmlns:c16="http://schemas.microsoft.com/office/drawing/2014/chart" uri="{C3380CC4-5D6E-409C-BE32-E72D297353CC}">
                  <c16:uniqueId val="{00000048-1212-6647-B89C-F07F8BC63D4F}"/>
                </c:ext>
              </c:extLst>
            </c:dLbl>
            <c:dLbl>
              <c:idx val="62"/>
              <c:delete val="1"/>
              <c:extLst>
                <c:ext xmlns:c15="http://schemas.microsoft.com/office/drawing/2012/chart" uri="{CE6537A1-D6FC-4f65-9D91-7224C49458BB}"/>
                <c:ext xmlns:c16="http://schemas.microsoft.com/office/drawing/2014/chart" uri="{C3380CC4-5D6E-409C-BE32-E72D297353CC}">
                  <c16:uniqueId val="{00000049-1212-6647-B89C-F07F8BC63D4F}"/>
                </c:ext>
              </c:extLst>
            </c:dLbl>
            <c:dLbl>
              <c:idx val="65"/>
              <c:delete val="1"/>
              <c:extLst>
                <c:ext xmlns:c15="http://schemas.microsoft.com/office/drawing/2012/chart" uri="{CE6537A1-D6FC-4f65-9D91-7224C49458BB}"/>
                <c:ext xmlns:c16="http://schemas.microsoft.com/office/drawing/2014/chart" uri="{C3380CC4-5D6E-409C-BE32-E72D297353CC}">
                  <c16:uniqueId val="{0000004A-1212-6647-B89C-F07F8BC63D4F}"/>
                </c:ext>
              </c:extLst>
            </c:dLbl>
            <c:dLbl>
              <c:idx val="66"/>
              <c:delete val="1"/>
              <c:extLst>
                <c:ext xmlns:c15="http://schemas.microsoft.com/office/drawing/2012/chart" uri="{CE6537A1-D6FC-4f65-9D91-7224C49458BB}"/>
                <c:ext xmlns:c16="http://schemas.microsoft.com/office/drawing/2014/chart" uri="{C3380CC4-5D6E-409C-BE32-E72D297353CC}">
                  <c16:uniqueId val="{0000004B-1212-6647-B89C-F07F8BC63D4F}"/>
                </c:ext>
              </c:extLst>
            </c:dLbl>
            <c:dLbl>
              <c:idx val="67"/>
              <c:delete val="1"/>
              <c:extLst>
                <c:ext xmlns:c15="http://schemas.microsoft.com/office/drawing/2012/chart" uri="{CE6537A1-D6FC-4f65-9D91-7224C49458BB}"/>
                <c:ext xmlns:c16="http://schemas.microsoft.com/office/drawing/2014/chart" uri="{C3380CC4-5D6E-409C-BE32-E72D297353CC}">
                  <c16:uniqueId val="{0000004C-1212-6647-B89C-F07F8BC63D4F}"/>
                </c:ext>
              </c:extLst>
            </c:dLbl>
            <c:dLbl>
              <c:idx val="69"/>
              <c:delete val="1"/>
              <c:extLst>
                <c:ext xmlns:c15="http://schemas.microsoft.com/office/drawing/2012/chart" uri="{CE6537A1-D6FC-4f65-9D91-7224C49458BB}"/>
                <c:ext xmlns:c16="http://schemas.microsoft.com/office/drawing/2014/chart" uri="{C3380CC4-5D6E-409C-BE32-E72D297353CC}">
                  <c16:uniqueId val="{0000004D-1212-6647-B89C-F07F8BC63D4F}"/>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Sheet1!$C$2:$C$20</c:f>
              <c:numCache>
                <c:formatCode>General</c:formatCode>
                <c:ptCount val="19"/>
                <c:pt idx="0">
                  <c:v>2</c:v>
                </c:pt>
                <c:pt idx="1">
                  <c:v>1</c:v>
                </c:pt>
                <c:pt idx="2">
                  <c:v>1</c:v>
                </c:pt>
                <c:pt idx="3">
                  <c:v>1</c:v>
                </c:pt>
                <c:pt idx="5">
                  <c:v>1</c:v>
                </c:pt>
                <c:pt idx="6">
                  <c:v>3</c:v>
                </c:pt>
                <c:pt idx="7">
                  <c:v>2</c:v>
                </c:pt>
                <c:pt idx="8">
                  <c:v>1</c:v>
                </c:pt>
                <c:pt idx="10">
                  <c:v>1</c:v>
                </c:pt>
                <c:pt idx="11">
                  <c:v>1</c:v>
                </c:pt>
                <c:pt idx="12">
                  <c:v>3</c:v>
                </c:pt>
                <c:pt idx="13">
                  <c:v>4</c:v>
                </c:pt>
                <c:pt idx="15">
                  <c:v>2</c:v>
                </c:pt>
                <c:pt idx="16">
                  <c:v>4</c:v>
                </c:pt>
                <c:pt idx="17">
                  <c:v>3</c:v>
                </c:pt>
                <c:pt idx="18">
                  <c:v>2</c:v>
                </c:pt>
              </c:numCache>
            </c:numRef>
          </c:val>
          <c:extLst>
            <c:ext xmlns:c16="http://schemas.microsoft.com/office/drawing/2014/chart" uri="{C3380CC4-5D6E-409C-BE32-E72D297353CC}">
              <c16:uniqueId val="{0000004E-1212-6647-B89C-F07F8BC63D4F}"/>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Sheet1!$D$2:$D$20</c:f>
              <c:numCache>
                <c:formatCode>General</c:formatCode>
                <c:ptCount val="19"/>
                <c:pt idx="0">
                  <c:v>38</c:v>
                </c:pt>
                <c:pt idx="1">
                  <c:v>39</c:v>
                </c:pt>
                <c:pt idx="2">
                  <c:v>41</c:v>
                </c:pt>
                <c:pt idx="3">
                  <c:v>37</c:v>
                </c:pt>
                <c:pt idx="5">
                  <c:v>35</c:v>
                </c:pt>
                <c:pt idx="6">
                  <c:v>38</c:v>
                </c:pt>
                <c:pt idx="7">
                  <c:v>34</c:v>
                </c:pt>
                <c:pt idx="8">
                  <c:v>33</c:v>
                </c:pt>
                <c:pt idx="10">
                  <c:v>32</c:v>
                </c:pt>
                <c:pt idx="11">
                  <c:v>31</c:v>
                </c:pt>
                <c:pt idx="12">
                  <c:v>36</c:v>
                </c:pt>
                <c:pt idx="13">
                  <c:v>42</c:v>
                </c:pt>
                <c:pt idx="15">
                  <c:v>45</c:v>
                </c:pt>
                <c:pt idx="16">
                  <c:v>40</c:v>
                </c:pt>
                <c:pt idx="17">
                  <c:v>41</c:v>
                </c:pt>
                <c:pt idx="18">
                  <c:v>36</c:v>
                </c:pt>
              </c:numCache>
            </c:numRef>
          </c:val>
          <c:extLst>
            <c:ext xmlns:c16="http://schemas.microsoft.com/office/drawing/2014/chart" uri="{C3380CC4-5D6E-409C-BE32-E72D297353CC}">
              <c16:uniqueId val="{0000004F-1212-6647-B89C-F07F8BC63D4F}"/>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pt idx="18">
                  <c:v>Q4</c:v>
                </c:pt>
              </c:strCache>
            </c:strRef>
          </c:cat>
          <c:val>
            <c:numRef>
              <c:f>Sheet1!$E$2:$E$20</c:f>
              <c:numCache>
                <c:formatCode>General</c:formatCode>
                <c:ptCount val="19"/>
                <c:pt idx="0">
                  <c:v>59</c:v>
                </c:pt>
                <c:pt idx="1">
                  <c:v>60</c:v>
                </c:pt>
                <c:pt idx="2">
                  <c:v>58</c:v>
                </c:pt>
                <c:pt idx="3">
                  <c:v>61</c:v>
                </c:pt>
                <c:pt idx="5">
                  <c:v>64</c:v>
                </c:pt>
                <c:pt idx="6">
                  <c:v>59</c:v>
                </c:pt>
                <c:pt idx="7">
                  <c:v>64</c:v>
                </c:pt>
                <c:pt idx="8">
                  <c:v>64</c:v>
                </c:pt>
                <c:pt idx="10">
                  <c:v>67</c:v>
                </c:pt>
                <c:pt idx="11">
                  <c:v>68</c:v>
                </c:pt>
                <c:pt idx="12">
                  <c:v>60</c:v>
                </c:pt>
                <c:pt idx="13">
                  <c:v>54</c:v>
                </c:pt>
                <c:pt idx="15">
                  <c:v>53</c:v>
                </c:pt>
                <c:pt idx="16">
                  <c:v>55</c:v>
                </c:pt>
                <c:pt idx="17">
                  <c:v>55</c:v>
                </c:pt>
                <c:pt idx="18">
                  <c:v>61</c:v>
                </c:pt>
              </c:numCache>
            </c:numRef>
          </c:val>
          <c:extLst>
            <c:ext xmlns:c16="http://schemas.microsoft.com/office/drawing/2014/chart" uri="{C3380CC4-5D6E-409C-BE32-E72D297353CC}">
              <c16:uniqueId val="{00000050-1212-6647-B89C-F07F8BC63D4F}"/>
            </c:ext>
          </c:extLst>
        </c:ser>
        <c:dLbls>
          <c:showLegendKey val="0"/>
          <c:showVal val="0"/>
          <c:showCatName val="0"/>
          <c:showSerName val="0"/>
          <c:showPercent val="0"/>
          <c:showBubbleSize val="0"/>
        </c:dLbls>
        <c:gapWidth val="30"/>
        <c:overlap val="100"/>
        <c:axId val="163653120"/>
        <c:axId val="163651944"/>
      </c:barChart>
      <c:catAx>
        <c:axId val="163653120"/>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63651944"/>
        <c:crosses val="autoZero"/>
        <c:auto val="1"/>
        <c:lblAlgn val="ctr"/>
        <c:lblOffset val="100"/>
        <c:noMultiLvlLbl val="0"/>
      </c:catAx>
      <c:valAx>
        <c:axId val="163651944"/>
        <c:scaling>
          <c:orientation val="minMax"/>
        </c:scaling>
        <c:delete val="1"/>
        <c:axPos val="l"/>
        <c:numFmt formatCode="0%" sourceLinked="1"/>
        <c:majorTickMark val="out"/>
        <c:minorTickMark val="none"/>
        <c:tickLblPos val="nextTo"/>
        <c:crossAx val="163653120"/>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0331593974688E-2"/>
          <c:y val="3.4072951847605747E-2"/>
          <c:w val="0.92654121802264788"/>
          <c:h val="0.83421994056306903"/>
        </c:manualLayout>
      </c:layout>
      <c:lineChart>
        <c:grouping val="standard"/>
        <c:varyColors val="0"/>
        <c:ser>
          <c:idx val="0"/>
          <c:order val="0"/>
          <c:spPr>
            <a:ln w="19050">
              <a:solidFill>
                <a:schemeClr val="accent5"/>
              </a:solidFill>
              <a:prstDash val="solid"/>
            </a:ln>
          </c:spPr>
          <c:marker>
            <c:symbol val="circle"/>
            <c:size val="6"/>
            <c:spPr>
              <a:solidFill>
                <a:schemeClr val="bg1"/>
              </a:solidFill>
              <a:ln w="19050">
                <a:solidFill>
                  <a:schemeClr val="accent5"/>
                </a:solidFill>
              </a:ln>
            </c:spPr>
          </c:marker>
          <c:dLbls>
            <c:dLbl>
              <c:idx val="25"/>
              <c:layout>
                <c:manualLayout>
                  <c:x val="-3.4585324307706976E-3"/>
                  <c:y val="-1.8630980974584314E-2"/>
                </c:manualLayout>
              </c:layout>
              <c:spPr>
                <a:noFill/>
                <a:ln>
                  <a:noFill/>
                </a:ln>
                <a:effectLst/>
              </c:spPr>
              <c:txPr>
                <a:bodyPr wrap="square" lIns="38100" tIns="19050" rIns="38100" bIns="19050" anchor="ctr">
                  <a:spAutoFit/>
                </a:bodyPr>
                <a:lstStyle/>
                <a:p>
                  <a:pPr>
                    <a:defRPr>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B7-45A6-9E6B-4D3764FBF4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Sheet1!$V$1:$AU$1</c:f>
              <c:strCache>
                <c:ptCount val="26"/>
                <c:pt idx="0">
                  <c:v>Q3 13</c:v>
                </c:pt>
                <c:pt idx="1">
                  <c:v>Q4 13</c:v>
                </c:pt>
                <c:pt idx="2">
                  <c:v>Q1 14</c:v>
                </c:pt>
                <c:pt idx="3">
                  <c:v>Q2 14</c:v>
                </c:pt>
                <c:pt idx="4">
                  <c:v>Q3 14</c:v>
                </c:pt>
                <c:pt idx="5">
                  <c:v>Q4 14</c:v>
                </c:pt>
                <c:pt idx="6">
                  <c:v>Q1 15</c:v>
                </c:pt>
                <c:pt idx="7">
                  <c:v>Q2 15</c:v>
                </c:pt>
                <c:pt idx="8">
                  <c:v>Q3 15</c:v>
                </c:pt>
                <c:pt idx="9">
                  <c:v>Q4 15</c:v>
                </c:pt>
                <c:pt idx="10">
                  <c:v>Q1 16</c:v>
                </c:pt>
                <c:pt idx="11">
                  <c:v>Q2 16</c:v>
                </c:pt>
                <c:pt idx="12">
                  <c:v>Q3 16</c:v>
                </c:pt>
                <c:pt idx="13">
                  <c:v>Q4 16</c:v>
                </c:pt>
                <c:pt idx="14">
                  <c:v>Q1 17</c:v>
                </c:pt>
                <c:pt idx="15">
                  <c:v>Q2 17</c:v>
                </c:pt>
                <c:pt idx="16">
                  <c:v>Q3 17</c:v>
                </c:pt>
                <c:pt idx="17">
                  <c:v>Q4 17</c:v>
                </c:pt>
                <c:pt idx="18">
                  <c:v>Q1 18</c:v>
                </c:pt>
                <c:pt idx="19">
                  <c:v>Q2 18</c:v>
                </c:pt>
                <c:pt idx="20">
                  <c:v>Q3 18</c:v>
                </c:pt>
                <c:pt idx="21">
                  <c:v>Q4 18</c:v>
                </c:pt>
                <c:pt idx="22">
                  <c:v>Q1 19</c:v>
                </c:pt>
                <c:pt idx="23">
                  <c:v>Q2 19</c:v>
                </c:pt>
                <c:pt idx="24">
                  <c:v>Q3 19</c:v>
                </c:pt>
                <c:pt idx="25">
                  <c:v>Q4 19</c:v>
                </c:pt>
              </c:strCache>
            </c:strRef>
          </c:cat>
          <c:val>
            <c:numRef>
              <c:f>Sheet1!$V$2:$AU$2</c:f>
              <c:numCache>
                <c:formatCode>General</c:formatCode>
                <c:ptCount val="26"/>
                <c:pt idx="0">
                  <c:v>89</c:v>
                </c:pt>
                <c:pt idx="1">
                  <c:v>85</c:v>
                </c:pt>
                <c:pt idx="2">
                  <c:v>100</c:v>
                </c:pt>
                <c:pt idx="3">
                  <c:v>88</c:v>
                </c:pt>
                <c:pt idx="4">
                  <c:v>86</c:v>
                </c:pt>
                <c:pt idx="5">
                  <c:v>88</c:v>
                </c:pt>
                <c:pt idx="6">
                  <c:v>86</c:v>
                </c:pt>
                <c:pt idx="7">
                  <c:v>99</c:v>
                </c:pt>
                <c:pt idx="8">
                  <c:v>94</c:v>
                </c:pt>
                <c:pt idx="9">
                  <c:v>98</c:v>
                </c:pt>
                <c:pt idx="10">
                  <c:v>95</c:v>
                </c:pt>
                <c:pt idx="11">
                  <c:v>93</c:v>
                </c:pt>
                <c:pt idx="12">
                  <c:v>96</c:v>
                </c:pt>
                <c:pt idx="13">
                  <c:v>96</c:v>
                </c:pt>
                <c:pt idx="14">
                  <c:v>93</c:v>
                </c:pt>
                <c:pt idx="15">
                  <c:v>95</c:v>
                </c:pt>
                <c:pt idx="16">
                  <c:v>95</c:v>
                </c:pt>
                <c:pt idx="17">
                  <c:v>95</c:v>
                </c:pt>
                <c:pt idx="18">
                  <c:v>95</c:v>
                </c:pt>
                <c:pt idx="19">
                  <c:v>92</c:v>
                </c:pt>
                <c:pt idx="20">
                  <c:v>91</c:v>
                </c:pt>
                <c:pt idx="21">
                  <c:v>88</c:v>
                </c:pt>
                <c:pt idx="22">
                  <c:v>89</c:v>
                </c:pt>
                <c:pt idx="23">
                  <c:v>87</c:v>
                </c:pt>
                <c:pt idx="24">
                  <c:v>90</c:v>
                </c:pt>
                <c:pt idx="25">
                  <c:v>90</c:v>
                </c:pt>
              </c:numCache>
            </c:numRef>
          </c:val>
          <c:smooth val="1"/>
          <c:extLst>
            <c:ext xmlns:c16="http://schemas.microsoft.com/office/drawing/2014/chart" uri="{C3380CC4-5D6E-409C-BE32-E72D297353CC}">
              <c16:uniqueId val="{00000008-4D6C-F44B-BEFF-9A863702BF85}"/>
            </c:ext>
          </c:extLst>
        </c:ser>
        <c:ser>
          <c:idx val="1"/>
          <c:order val="1"/>
          <c:spPr>
            <a:ln w="19050">
              <a:solidFill>
                <a:schemeClr val="accent6"/>
              </a:solidFill>
              <a:prstDash val="solid"/>
            </a:ln>
          </c:spPr>
          <c:marker>
            <c:symbol val="circle"/>
            <c:size val="6"/>
            <c:spPr>
              <a:solidFill>
                <a:schemeClr val="bg1"/>
              </a:solidFill>
              <a:ln w="19050">
                <a:solidFill>
                  <a:schemeClr val="accent6"/>
                </a:solidFill>
              </a:ln>
            </c:spPr>
          </c:marker>
          <c:dLbls>
            <c:dLbl>
              <c:idx val="25"/>
              <c:layout>
                <c:manualLayout>
                  <c:x val="-3.4585324307706976E-3"/>
                  <c:y val="-1.8399608650239965E-3"/>
                </c:manualLayout>
              </c:layout>
              <c:spPr>
                <a:noFill/>
                <a:ln>
                  <a:noFill/>
                </a:ln>
                <a:effectLst/>
              </c:spPr>
              <c:txPr>
                <a:bodyPr wrap="square" lIns="38100" tIns="19050" rIns="38100" bIns="19050" anchor="ctr">
                  <a:spAutoFit/>
                </a:bodyPr>
                <a:lstStyle/>
                <a:p>
                  <a:pPr>
                    <a:defRPr>
                      <a:solidFill>
                        <a:srgbClr val="92D05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B7-45A6-9E6B-4D3764FBF4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Sheet1!$V$1:$AU$1</c:f>
              <c:strCache>
                <c:ptCount val="26"/>
                <c:pt idx="0">
                  <c:v>Q3 13</c:v>
                </c:pt>
                <c:pt idx="1">
                  <c:v>Q4 13</c:v>
                </c:pt>
                <c:pt idx="2">
                  <c:v>Q1 14</c:v>
                </c:pt>
                <c:pt idx="3">
                  <c:v>Q2 14</c:v>
                </c:pt>
                <c:pt idx="4">
                  <c:v>Q3 14</c:v>
                </c:pt>
                <c:pt idx="5">
                  <c:v>Q4 14</c:v>
                </c:pt>
                <c:pt idx="6">
                  <c:v>Q1 15</c:v>
                </c:pt>
                <c:pt idx="7">
                  <c:v>Q2 15</c:v>
                </c:pt>
                <c:pt idx="8">
                  <c:v>Q3 15</c:v>
                </c:pt>
                <c:pt idx="9">
                  <c:v>Q4 15</c:v>
                </c:pt>
                <c:pt idx="10">
                  <c:v>Q1 16</c:v>
                </c:pt>
                <c:pt idx="11">
                  <c:v>Q2 16</c:v>
                </c:pt>
                <c:pt idx="12">
                  <c:v>Q3 16</c:v>
                </c:pt>
                <c:pt idx="13">
                  <c:v>Q4 16</c:v>
                </c:pt>
                <c:pt idx="14">
                  <c:v>Q1 17</c:v>
                </c:pt>
                <c:pt idx="15">
                  <c:v>Q2 17</c:v>
                </c:pt>
                <c:pt idx="16">
                  <c:v>Q3 17</c:v>
                </c:pt>
                <c:pt idx="17">
                  <c:v>Q4 17</c:v>
                </c:pt>
                <c:pt idx="18">
                  <c:v>Q1 18</c:v>
                </c:pt>
                <c:pt idx="19">
                  <c:v>Q2 18</c:v>
                </c:pt>
                <c:pt idx="20">
                  <c:v>Q3 18</c:v>
                </c:pt>
                <c:pt idx="21">
                  <c:v>Q4 18</c:v>
                </c:pt>
                <c:pt idx="22">
                  <c:v>Q1 19</c:v>
                </c:pt>
                <c:pt idx="23">
                  <c:v>Q2 19</c:v>
                </c:pt>
                <c:pt idx="24">
                  <c:v>Q3 19</c:v>
                </c:pt>
                <c:pt idx="25">
                  <c:v>Q4 19</c:v>
                </c:pt>
              </c:strCache>
            </c:strRef>
          </c:cat>
          <c:val>
            <c:numRef>
              <c:f>Sheet1!$V$3:$AU$3</c:f>
              <c:numCache>
                <c:formatCode>General</c:formatCode>
                <c:ptCount val="26"/>
                <c:pt idx="0">
                  <c:v>88</c:v>
                </c:pt>
                <c:pt idx="1">
                  <c:v>88</c:v>
                </c:pt>
                <c:pt idx="2">
                  <c:v>95</c:v>
                </c:pt>
                <c:pt idx="3">
                  <c:v>86</c:v>
                </c:pt>
                <c:pt idx="4">
                  <c:v>74</c:v>
                </c:pt>
                <c:pt idx="5">
                  <c:v>88</c:v>
                </c:pt>
                <c:pt idx="6">
                  <c:v>86</c:v>
                </c:pt>
                <c:pt idx="7">
                  <c:v>98</c:v>
                </c:pt>
                <c:pt idx="8">
                  <c:v>97</c:v>
                </c:pt>
                <c:pt idx="9">
                  <c:v>97</c:v>
                </c:pt>
                <c:pt idx="10">
                  <c:v>94</c:v>
                </c:pt>
                <c:pt idx="11">
                  <c:v>90</c:v>
                </c:pt>
                <c:pt idx="12">
                  <c:v>94</c:v>
                </c:pt>
                <c:pt idx="13">
                  <c:v>91</c:v>
                </c:pt>
                <c:pt idx="14">
                  <c:v>96</c:v>
                </c:pt>
                <c:pt idx="15">
                  <c:v>93</c:v>
                </c:pt>
                <c:pt idx="16">
                  <c:v>90</c:v>
                </c:pt>
                <c:pt idx="17">
                  <c:v>91</c:v>
                </c:pt>
                <c:pt idx="18">
                  <c:v>92</c:v>
                </c:pt>
                <c:pt idx="19">
                  <c:v>90</c:v>
                </c:pt>
                <c:pt idx="20">
                  <c:v>86</c:v>
                </c:pt>
                <c:pt idx="21">
                  <c:v>81</c:v>
                </c:pt>
                <c:pt idx="22">
                  <c:v>84</c:v>
                </c:pt>
                <c:pt idx="23">
                  <c:v>84</c:v>
                </c:pt>
                <c:pt idx="24">
                  <c:v>83</c:v>
                </c:pt>
                <c:pt idx="25">
                  <c:v>86</c:v>
                </c:pt>
              </c:numCache>
            </c:numRef>
          </c:val>
          <c:smooth val="1"/>
          <c:extLst>
            <c:ext xmlns:c16="http://schemas.microsoft.com/office/drawing/2014/chart" uri="{C3380CC4-5D6E-409C-BE32-E72D297353CC}">
              <c16:uniqueId val="{0000000F-4D6C-F44B-BEFF-9A863702BF85}"/>
            </c:ext>
          </c:extLst>
        </c:ser>
        <c:ser>
          <c:idx val="2"/>
          <c:order val="2"/>
          <c:spPr>
            <a:ln w="19050">
              <a:solidFill>
                <a:schemeClr val="accent3"/>
              </a:solidFill>
            </a:ln>
          </c:spPr>
          <c:marker>
            <c:symbol val="circle"/>
            <c:size val="6"/>
            <c:spPr>
              <a:solidFill>
                <a:schemeClr val="bg1"/>
              </a:solidFill>
              <a:ln w="19050">
                <a:solidFill>
                  <a:schemeClr val="accent3"/>
                </a:solidFill>
              </a:ln>
            </c:spPr>
          </c:marker>
          <c:dLbls>
            <c:dLbl>
              <c:idx val="25"/>
              <c:layout>
                <c:manualLayout>
                  <c:x val="-3.4585324307706976E-3"/>
                  <c:y val="-2.7026491029364452E-2"/>
                </c:manualLayout>
              </c:layout>
              <c:spPr>
                <a:noFill/>
                <a:ln>
                  <a:noFill/>
                </a:ln>
                <a:effectLst/>
              </c:spPr>
              <c:txPr>
                <a:bodyPr wrap="square" lIns="38100" tIns="19050" rIns="38100" bIns="19050" anchor="ctr">
                  <a:spAutoFit/>
                </a:bodyPr>
                <a:lstStyle/>
                <a:p>
                  <a:pPr>
                    <a:defRPr>
                      <a:solidFill>
                        <a:srgbClr val="FD5608"/>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B7-45A6-9E6B-4D3764FBF4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Sheet1!$V$1:$AU$1</c:f>
              <c:strCache>
                <c:ptCount val="26"/>
                <c:pt idx="0">
                  <c:v>Q3 13</c:v>
                </c:pt>
                <c:pt idx="1">
                  <c:v>Q4 13</c:v>
                </c:pt>
                <c:pt idx="2">
                  <c:v>Q1 14</c:v>
                </c:pt>
                <c:pt idx="3">
                  <c:v>Q2 14</c:v>
                </c:pt>
                <c:pt idx="4">
                  <c:v>Q3 14</c:v>
                </c:pt>
                <c:pt idx="5">
                  <c:v>Q4 14</c:v>
                </c:pt>
                <c:pt idx="6">
                  <c:v>Q1 15</c:v>
                </c:pt>
                <c:pt idx="7">
                  <c:v>Q2 15</c:v>
                </c:pt>
                <c:pt idx="8">
                  <c:v>Q3 15</c:v>
                </c:pt>
                <c:pt idx="9">
                  <c:v>Q4 15</c:v>
                </c:pt>
                <c:pt idx="10">
                  <c:v>Q1 16</c:v>
                </c:pt>
                <c:pt idx="11">
                  <c:v>Q2 16</c:v>
                </c:pt>
                <c:pt idx="12">
                  <c:v>Q3 16</c:v>
                </c:pt>
                <c:pt idx="13">
                  <c:v>Q4 16</c:v>
                </c:pt>
                <c:pt idx="14">
                  <c:v>Q1 17</c:v>
                </c:pt>
                <c:pt idx="15">
                  <c:v>Q2 17</c:v>
                </c:pt>
                <c:pt idx="16">
                  <c:v>Q3 17</c:v>
                </c:pt>
                <c:pt idx="17">
                  <c:v>Q4 17</c:v>
                </c:pt>
                <c:pt idx="18">
                  <c:v>Q1 18</c:v>
                </c:pt>
                <c:pt idx="19">
                  <c:v>Q2 18</c:v>
                </c:pt>
                <c:pt idx="20">
                  <c:v>Q3 18</c:v>
                </c:pt>
                <c:pt idx="21">
                  <c:v>Q4 18</c:v>
                </c:pt>
                <c:pt idx="22">
                  <c:v>Q1 19</c:v>
                </c:pt>
                <c:pt idx="23">
                  <c:v>Q2 19</c:v>
                </c:pt>
                <c:pt idx="24">
                  <c:v>Q3 19</c:v>
                </c:pt>
                <c:pt idx="25">
                  <c:v>Q4 19</c:v>
                </c:pt>
              </c:strCache>
            </c:strRef>
          </c:cat>
          <c:val>
            <c:numRef>
              <c:f>Sheet1!$V$4:$AU$4</c:f>
              <c:numCache>
                <c:formatCode>General</c:formatCode>
                <c:ptCount val="26"/>
                <c:pt idx="0">
                  <c:v>91</c:v>
                </c:pt>
                <c:pt idx="1">
                  <c:v>94</c:v>
                </c:pt>
                <c:pt idx="2">
                  <c:v>100</c:v>
                </c:pt>
                <c:pt idx="3">
                  <c:v>93</c:v>
                </c:pt>
                <c:pt idx="4">
                  <c:v>96</c:v>
                </c:pt>
                <c:pt idx="5">
                  <c:v>97</c:v>
                </c:pt>
                <c:pt idx="6">
                  <c:v>99</c:v>
                </c:pt>
                <c:pt idx="7">
                  <c:v>99</c:v>
                </c:pt>
                <c:pt idx="8">
                  <c:v>98</c:v>
                </c:pt>
                <c:pt idx="9">
                  <c:v>99</c:v>
                </c:pt>
                <c:pt idx="10">
                  <c:v>95</c:v>
                </c:pt>
                <c:pt idx="11">
                  <c:v>97</c:v>
                </c:pt>
                <c:pt idx="12">
                  <c:v>98</c:v>
                </c:pt>
                <c:pt idx="13">
                  <c:v>97</c:v>
                </c:pt>
                <c:pt idx="14">
                  <c:v>97</c:v>
                </c:pt>
                <c:pt idx="15">
                  <c:v>94</c:v>
                </c:pt>
                <c:pt idx="16">
                  <c:v>96</c:v>
                </c:pt>
                <c:pt idx="17">
                  <c:v>96</c:v>
                </c:pt>
                <c:pt idx="18">
                  <c:v>98</c:v>
                </c:pt>
                <c:pt idx="19">
                  <c:v>97</c:v>
                </c:pt>
                <c:pt idx="20">
                  <c:v>93</c:v>
                </c:pt>
                <c:pt idx="21">
                  <c:v>91</c:v>
                </c:pt>
                <c:pt idx="22">
                  <c:v>96</c:v>
                </c:pt>
                <c:pt idx="23">
                  <c:v>92</c:v>
                </c:pt>
                <c:pt idx="24">
                  <c:v>93</c:v>
                </c:pt>
                <c:pt idx="25">
                  <c:v>95</c:v>
                </c:pt>
              </c:numCache>
            </c:numRef>
          </c:val>
          <c:smooth val="1"/>
          <c:extLst>
            <c:ext xmlns:c16="http://schemas.microsoft.com/office/drawing/2014/chart" uri="{C3380CC4-5D6E-409C-BE32-E72D297353CC}">
              <c16:uniqueId val="{00000017-4D6C-F44B-BEFF-9A863702BF85}"/>
            </c:ext>
          </c:extLst>
        </c:ser>
        <c:dLbls>
          <c:showLegendKey val="0"/>
          <c:showVal val="0"/>
          <c:showCatName val="0"/>
          <c:showSerName val="0"/>
          <c:showPercent val="0"/>
          <c:showBubbleSize val="0"/>
        </c:dLbls>
        <c:marker val="1"/>
        <c:smooth val="0"/>
        <c:axId val="163651160"/>
        <c:axId val="163657040"/>
      </c:lineChart>
      <c:catAx>
        <c:axId val="163651160"/>
        <c:scaling>
          <c:orientation val="minMax"/>
        </c:scaling>
        <c:delete val="0"/>
        <c:axPos val="b"/>
        <c:numFmt formatCode="General" sourceLinked="1"/>
        <c:majorTickMark val="none"/>
        <c:minorTickMark val="none"/>
        <c:tickLblPos val="nextTo"/>
        <c:spPr>
          <a:ln w="13970">
            <a:noFill/>
            <a:prstDash val="solid"/>
          </a:ln>
        </c:spPr>
        <c:txPr>
          <a:bodyPr rot="-5400000" vert="horz"/>
          <a:lstStyle/>
          <a:p>
            <a:pPr>
              <a:defRPr sz="1200" b="0" i="0" u="none" strike="noStrike" baseline="0">
                <a:solidFill>
                  <a:srgbClr val="7F7F7F"/>
                </a:solidFill>
                <a:latin typeface="Calibri" panose="020F0502020204030204" pitchFamily="34" charset="0"/>
                <a:ea typeface="Arial"/>
                <a:cs typeface="Calibri" panose="020F0502020204030204" pitchFamily="34" charset="0"/>
              </a:defRPr>
            </a:pPr>
            <a:endParaRPr lang="en-US"/>
          </a:p>
        </c:txPr>
        <c:crossAx val="163657040"/>
        <c:crossesAt val="-20"/>
        <c:auto val="1"/>
        <c:lblAlgn val="ctr"/>
        <c:lblOffset val="100"/>
        <c:tickLblSkip val="1"/>
        <c:tickMarkSkip val="1"/>
        <c:noMultiLvlLbl val="0"/>
      </c:catAx>
      <c:valAx>
        <c:axId val="163657040"/>
        <c:scaling>
          <c:orientation val="minMax"/>
          <c:max val="100"/>
          <c:min val="0"/>
        </c:scaling>
        <c:delete val="0"/>
        <c:axPos val="l"/>
        <c:numFmt formatCode="General" sourceLinked="1"/>
        <c:majorTickMark val="out"/>
        <c:minorTickMark val="none"/>
        <c:tickLblPos val="nextTo"/>
        <c:spPr>
          <a:ln>
            <a:noFill/>
          </a:ln>
        </c:spPr>
        <c:txPr>
          <a:bodyPr/>
          <a:lstStyle/>
          <a:p>
            <a:pPr>
              <a:defRPr sz="1200" b="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63651160"/>
        <c:crosses val="autoZero"/>
        <c:crossBetween val="between"/>
        <c:majorUnit val="20"/>
      </c:valAx>
      <c:spPr>
        <a:noFill/>
        <a:ln w="23442">
          <a:noFill/>
        </a:ln>
      </c:spPr>
    </c:plotArea>
    <c:plotVisOnly val="1"/>
    <c:dispBlanksAs val="gap"/>
    <c:showDLblsOverMax val="0"/>
  </c:chart>
  <c:spPr>
    <a:noFill/>
    <a:ln>
      <a:noFill/>
    </a:ln>
  </c:spPr>
  <c:txPr>
    <a:bodyPr/>
    <a:lstStyle/>
    <a:p>
      <a:pPr>
        <a:defRPr sz="12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7DD6-46B8-A3E3-9EE64BFCC10D}"/>
              </c:ext>
            </c:extLst>
          </c:dPt>
          <c:dPt>
            <c:idx val="10"/>
            <c:invertIfNegative val="0"/>
            <c:bubble3D val="0"/>
            <c:extLst>
              <c:ext xmlns:c16="http://schemas.microsoft.com/office/drawing/2014/chart" uri="{C3380CC4-5D6E-409C-BE32-E72D297353CC}">
                <c16:uniqueId val="{00000001-7DD6-46B8-A3E3-9EE64BFCC10D}"/>
              </c:ext>
            </c:extLst>
          </c:dPt>
          <c:dPt>
            <c:idx val="11"/>
            <c:invertIfNegative val="0"/>
            <c:bubble3D val="0"/>
            <c:extLst>
              <c:ext xmlns:c16="http://schemas.microsoft.com/office/drawing/2014/chart" uri="{C3380CC4-5D6E-409C-BE32-E72D297353CC}">
                <c16:uniqueId val="{00000002-7DD6-46B8-A3E3-9EE64BFCC10D}"/>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extLst>
              <c:ext xmlns:c16="http://schemas.microsoft.com/office/drawing/2014/chart" uri="{C3380CC4-5D6E-409C-BE32-E72D297353CC}">
                <c16:uniqueId val="{00000004-B8B6-A04A-B3D2-78B0009E8E67}"/>
              </c:ext>
            </c:extLst>
          </c:dPt>
          <c:dPt>
            <c:idx val="19"/>
            <c:invertIfNegative val="0"/>
            <c:bubble3D val="0"/>
            <c:extLst>
              <c:ext xmlns:c16="http://schemas.microsoft.com/office/drawing/2014/chart" uri="{C3380CC4-5D6E-409C-BE32-E72D297353CC}">
                <c16:uniqueId val="{00000006-B8B6-A04A-B3D2-78B0009E8E67}"/>
              </c:ext>
            </c:extLst>
          </c:dPt>
          <c:dPt>
            <c:idx val="20"/>
            <c:invertIfNegative val="0"/>
            <c:bubble3D val="0"/>
            <c:extLst>
              <c:ext xmlns:c16="http://schemas.microsoft.com/office/drawing/2014/chart" uri="{C3380CC4-5D6E-409C-BE32-E72D297353CC}">
                <c16:uniqueId val="{00000008-B8B6-A04A-B3D2-78B0009E8E67}"/>
              </c:ext>
            </c:extLst>
          </c:dPt>
          <c:dPt>
            <c:idx val="21"/>
            <c:invertIfNegative val="0"/>
            <c:bubble3D val="0"/>
            <c:spPr>
              <a:solidFill>
                <a:schemeClr val="accent3"/>
              </a:solidFill>
            </c:spPr>
            <c:extLst>
              <c:ext xmlns:c16="http://schemas.microsoft.com/office/drawing/2014/chart" uri="{C3380CC4-5D6E-409C-BE32-E72D297353CC}">
                <c16:uniqueId val="{0000000D-7DD6-46B8-A3E3-9EE64BFCC10D}"/>
              </c:ext>
            </c:extLst>
          </c:dPt>
          <c:dPt>
            <c:idx val="22"/>
            <c:invertIfNegative val="0"/>
            <c:bubble3D val="0"/>
            <c:spPr>
              <a:solidFill>
                <a:schemeClr val="accent3"/>
              </a:solidFill>
            </c:spPr>
            <c:extLst>
              <c:ext xmlns:c16="http://schemas.microsoft.com/office/drawing/2014/chart" uri="{C3380CC4-5D6E-409C-BE32-E72D297353CC}">
                <c16:uniqueId val="{0000000F-7DD6-46B8-A3E3-9EE64BFCC10D}"/>
              </c:ext>
            </c:extLst>
          </c:dPt>
          <c:dPt>
            <c:idx val="23"/>
            <c:invertIfNegative val="0"/>
            <c:bubble3D val="0"/>
            <c:spPr>
              <a:solidFill>
                <a:schemeClr val="accent3"/>
              </a:solidFill>
            </c:spPr>
            <c:extLst>
              <c:ext xmlns:c16="http://schemas.microsoft.com/office/drawing/2014/chart" uri="{C3380CC4-5D6E-409C-BE32-E72D297353CC}">
                <c16:uniqueId val="{00000011-7DD6-46B8-A3E3-9EE64BFCC10D}"/>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Sheet1!$A$24:$A$47</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Sheet1!$B$24:$B$47</c:f>
              <c:numCache>
                <c:formatCode>General</c:formatCode>
                <c:ptCount val="24"/>
                <c:pt idx="0">
                  <c:v>32</c:v>
                </c:pt>
                <c:pt idx="1">
                  <c:v>32</c:v>
                </c:pt>
                <c:pt idx="2">
                  <c:v>28</c:v>
                </c:pt>
                <c:pt idx="3">
                  <c:v>24</c:v>
                </c:pt>
                <c:pt idx="4">
                  <c:v>26</c:v>
                </c:pt>
                <c:pt idx="5">
                  <c:v>31</c:v>
                </c:pt>
                <c:pt idx="6">
                  <c:v>26</c:v>
                </c:pt>
                <c:pt idx="7">
                  <c:v>32</c:v>
                </c:pt>
                <c:pt idx="8">
                  <c:v>24</c:v>
                </c:pt>
                <c:pt idx="9">
                  <c:v>30</c:v>
                </c:pt>
                <c:pt idx="10">
                  <c:v>27</c:v>
                </c:pt>
                <c:pt idx="11">
                  <c:v>26</c:v>
                </c:pt>
                <c:pt idx="12">
                  <c:v>27</c:v>
                </c:pt>
                <c:pt idx="13">
                  <c:v>26</c:v>
                </c:pt>
                <c:pt idx="14">
                  <c:v>26</c:v>
                </c:pt>
                <c:pt idx="15">
                  <c:v>25</c:v>
                </c:pt>
                <c:pt idx="16">
                  <c:v>27</c:v>
                </c:pt>
                <c:pt idx="17">
                  <c:v>29</c:v>
                </c:pt>
                <c:pt idx="18">
                  <c:v>26</c:v>
                </c:pt>
                <c:pt idx="19">
                  <c:v>30</c:v>
                </c:pt>
                <c:pt idx="20">
                  <c:v>27</c:v>
                </c:pt>
                <c:pt idx="21">
                  <c:v>27</c:v>
                </c:pt>
                <c:pt idx="22">
                  <c:v>30</c:v>
                </c:pt>
                <c:pt idx="23">
                  <c:v>26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165780416"/>
        <c:axId val="165774144"/>
      </c:barChart>
      <c:catAx>
        <c:axId val="16578041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165774144"/>
        <c:crosses val="autoZero"/>
        <c:auto val="1"/>
        <c:lblAlgn val="ctr"/>
        <c:lblOffset val="100"/>
        <c:noMultiLvlLbl val="0"/>
      </c:catAx>
      <c:valAx>
        <c:axId val="165774144"/>
        <c:scaling>
          <c:orientation val="minMax"/>
          <c:max val="100"/>
          <c:min val="0"/>
        </c:scaling>
        <c:delete val="1"/>
        <c:axPos val="l"/>
        <c:numFmt formatCode="General" sourceLinked="1"/>
        <c:majorTickMark val="out"/>
        <c:minorTickMark val="none"/>
        <c:tickLblPos val="nextTo"/>
        <c:crossAx val="16578041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EBD0-5F44-BD9E-FE498E6EF0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Q4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28</c:v>
                </c:pt>
                <c:pt idx="2">
                  <c:v>24</c:v>
                </c:pt>
                <c:pt idx="3">
                  <c:v>30</c:v>
                </c:pt>
                <c:pt idx="5" formatCode="0">
                  <c:v>39</c:v>
                </c:pt>
                <c:pt idx="6" formatCode="0">
                  <c:v>29</c:v>
                </c:pt>
                <c:pt idx="7" formatCode="0">
                  <c:v>24</c:v>
                </c:pt>
                <c:pt idx="8" formatCode="0">
                  <c:v>24</c:v>
                </c:pt>
                <c:pt idx="10" formatCode="0">
                  <c:v>27</c:v>
                </c:pt>
                <c:pt idx="11" formatCode="0">
                  <c:v>31</c:v>
                </c:pt>
                <c:pt idx="12" formatCode="0">
                  <c:v>28</c:v>
                </c:pt>
                <c:pt idx="13" formatCode="0">
                  <c:v>28</c:v>
                </c:pt>
                <c:pt idx="14" formatCode="0">
                  <c:v>30</c:v>
                </c:pt>
                <c:pt idx="16">
                  <c:v>27</c:v>
                </c:pt>
                <c:pt idx="17">
                  <c:v>29</c:v>
                </c:pt>
                <c:pt idx="18">
                  <c:v>28</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284105032"/>
        <c:axId val="284110912"/>
      </c:barChart>
      <c:valAx>
        <c:axId val="284110912"/>
        <c:scaling>
          <c:orientation val="minMax"/>
          <c:max val="120"/>
          <c:min val="0"/>
        </c:scaling>
        <c:delete val="1"/>
        <c:axPos val="b"/>
        <c:numFmt formatCode="0" sourceLinked="1"/>
        <c:majorTickMark val="out"/>
        <c:minorTickMark val="none"/>
        <c:tickLblPos val="nextTo"/>
        <c:crossAx val="284105032"/>
        <c:crosses val="max"/>
        <c:crossBetween val="between"/>
      </c:valAx>
      <c:catAx>
        <c:axId val="28410503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8411091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F2EC-4E76-9144-FE570D896B77}"/>
              </c:ext>
            </c:extLst>
          </c:dPt>
          <c:dPt>
            <c:idx val="10"/>
            <c:invertIfNegative val="0"/>
            <c:bubble3D val="0"/>
            <c:extLst>
              <c:ext xmlns:c16="http://schemas.microsoft.com/office/drawing/2014/chart" uri="{C3380CC4-5D6E-409C-BE32-E72D297353CC}">
                <c16:uniqueId val="{00000001-F2EC-4E76-9144-FE570D896B77}"/>
              </c:ext>
            </c:extLst>
          </c:dPt>
          <c:dPt>
            <c:idx val="11"/>
            <c:invertIfNegative val="0"/>
            <c:bubble3D val="0"/>
            <c:extLst>
              <c:ext xmlns:c16="http://schemas.microsoft.com/office/drawing/2014/chart" uri="{C3380CC4-5D6E-409C-BE32-E72D297353CC}">
                <c16:uniqueId val="{00000002-F2EC-4E76-9144-FE570D896B77}"/>
              </c:ext>
            </c:extLst>
          </c:dPt>
          <c:dPt>
            <c:idx val="12"/>
            <c:invertIfNegative val="0"/>
            <c:bubble3D val="0"/>
            <c:extLst>
              <c:ext xmlns:c16="http://schemas.microsoft.com/office/drawing/2014/chart" uri="{C3380CC4-5D6E-409C-BE32-E72D297353CC}">
                <c16:uniqueId val="{00000000-FFAC-5749-9183-09DB50FD24A1}"/>
              </c:ext>
            </c:extLst>
          </c:dPt>
          <c:dPt>
            <c:idx val="13"/>
            <c:invertIfNegative val="0"/>
            <c:bubble3D val="0"/>
            <c:extLst>
              <c:ext xmlns:c16="http://schemas.microsoft.com/office/drawing/2014/chart" uri="{C3380CC4-5D6E-409C-BE32-E72D297353CC}">
                <c16:uniqueId val="{00000001-FFAC-5749-9183-09DB50FD24A1}"/>
              </c:ext>
            </c:extLst>
          </c:dPt>
          <c:dPt>
            <c:idx val="14"/>
            <c:invertIfNegative val="0"/>
            <c:bubble3D val="0"/>
            <c:extLst>
              <c:ext xmlns:c16="http://schemas.microsoft.com/office/drawing/2014/chart" uri="{C3380CC4-5D6E-409C-BE32-E72D297353CC}">
                <c16:uniqueId val="{00000002-FFAC-5749-9183-09DB50FD24A1}"/>
              </c:ext>
            </c:extLst>
          </c:dPt>
          <c:dPt>
            <c:idx val="15"/>
            <c:invertIfNegative val="0"/>
            <c:bubble3D val="0"/>
            <c:extLst>
              <c:ext xmlns:c16="http://schemas.microsoft.com/office/drawing/2014/chart" uri="{C3380CC4-5D6E-409C-BE32-E72D297353CC}">
                <c16:uniqueId val="{00000000-3C8E-9B4C-9BFF-76FCC922CB2A}"/>
              </c:ext>
            </c:extLst>
          </c:dPt>
          <c:dPt>
            <c:idx val="16"/>
            <c:invertIfNegative val="0"/>
            <c:bubble3D val="0"/>
            <c:extLst>
              <c:ext xmlns:c16="http://schemas.microsoft.com/office/drawing/2014/chart" uri="{C3380CC4-5D6E-409C-BE32-E72D297353CC}">
                <c16:uniqueId val="{00000001-3C8E-9B4C-9BFF-76FCC922CB2A}"/>
              </c:ext>
            </c:extLst>
          </c:dPt>
          <c:dPt>
            <c:idx val="17"/>
            <c:invertIfNegative val="0"/>
            <c:bubble3D val="0"/>
            <c:extLst>
              <c:ext xmlns:c16="http://schemas.microsoft.com/office/drawing/2014/chart" uri="{C3380CC4-5D6E-409C-BE32-E72D297353CC}">
                <c16:uniqueId val="{00000002-3C8E-9B4C-9BFF-76FCC922CB2A}"/>
              </c:ext>
            </c:extLst>
          </c:dPt>
          <c:dPt>
            <c:idx val="21"/>
            <c:invertIfNegative val="0"/>
            <c:bubble3D val="0"/>
            <c:spPr>
              <a:solidFill>
                <a:schemeClr val="accent3"/>
              </a:solidFill>
            </c:spPr>
            <c:extLst>
              <c:ext xmlns:c16="http://schemas.microsoft.com/office/drawing/2014/chart" uri="{C3380CC4-5D6E-409C-BE32-E72D297353CC}">
                <c16:uniqueId val="{0000000A-F2EC-4E76-9144-FE570D896B77}"/>
              </c:ext>
            </c:extLst>
          </c:dPt>
          <c:dPt>
            <c:idx val="22"/>
            <c:invertIfNegative val="0"/>
            <c:bubble3D val="0"/>
            <c:spPr>
              <a:solidFill>
                <a:schemeClr val="accent3"/>
              </a:solidFill>
            </c:spPr>
            <c:extLst>
              <c:ext xmlns:c16="http://schemas.microsoft.com/office/drawing/2014/chart" uri="{C3380CC4-5D6E-409C-BE32-E72D297353CC}">
                <c16:uniqueId val="{0000000C-F2EC-4E76-9144-FE570D896B77}"/>
              </c:ext>
            </c:extLst>
          </c:dPt>
          <c:dPt>
            <c:idx val="23"/>
            <c:invertIfNegative val="0"/>
            <c:bubble3D val="0"/>
            <c:spPr>
              <a:solidFill>
                <a:schemeClr val="accent3"/>
              </a:solidFill>
            </c:spPr>
            <c:extLst>
              <c:ext xmlns:c16="http://schemas.microsoft.com/office/drawing/2014/chart" uri="{C3380CC4-5D6E-409C-BE32-E72D297353CC}">
                <c16:uniqueId val="{0000000E-F2EC-4E76-9144-FE570D896B77}"/>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Sheet1!$A$24:$A$47</c:f>
              <c:strCache>
                <c:ptCount val="24"/>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strCache>
            </c:strRef>
          </c:cat>
          <c:val>
            <c:numRef>
              <c:f>Sheet1!$B$24:$B$47</c:f>
              <c:numCache>
                <c:formatCode>General</c:formatCode>
                <c:ptCount val="24"/>
                <c:pt idx="0">
                  <c:v>82</c:v>
                </c:pt>
                <c:pt idx="1">
                  <c:v>83</c:v>
                </c:pt>
                <c:pt idx="2">
                  <c:v>80</c:v>
                </c:pt>
                <c:pt idx="3">
                  <c:v>84</c:v>
                </c:pt>
                <c:pt idx="4">
                  <c:v>86</c:v>
                </c:pt>
                <c:pt idx="5">
                  <c:v>83</c:v>
                </c:pt>
                <c:pt idx="6">
                  <c:v>84</c:v>
                </c:pt>
                <c:pt idx="7">
                  <c:v>83</c:v>
                </c:pt>
                <c:pt idx="8">
                  <c:v>85</c:v>
                </c:pt>
                <c:pt idx="9">
                  <c:v>83</c:v>
                </c:pt>
                <c:pt idx="10">
                  <c:v>82</c:v>
                </c:pt>
                <c:pt idx="11">
                  <c:v>86</c:v>
                </c:pt>
                <c:pt idx="12">
                  <c:v>87</c:v>
                </c:pt>
                <c:pt idx="13">
                  <c:v>87</c:v>
                </c:pt>
                <c:pt idx="14">
                  <c:v>86</c:v>
                </c:pt>
                <c:pt idx="15">
                  <c:v>86</c:v>
                </c:pt>
                <c:pt idx="16">
                  <c:v>83</c:v>
                </c:pt>
                <c:pt idx="17">
                  <c:v>85</c:v>
                </c:pt>
                <c:pt idx="18">
                  <c:v>84</c:v>
                </c:pt>
                <c:pt idx="19">
                  <c:v>81</c:v>
                </c:pt>
                <c:pt idx="20">
                  <c:v>83</c:v>
                </c:pt>
                <c:pt idx="21">
                  <c:v>85</c:v>
                </c:pt>
                <c:pt idx="22">
                  <c:v>86</c:v>
                </c:pt>
                <c:pt idx="23">
                  <c:v>86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284110128"/>
        <c:axId val="284110520"/>
      </c:barChart>
      <c:catAx>
        <c:axId val="284110128"/>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84110520"/>
        <c:crosses val="autoZero"/>
        <c:auto val="1"/>
        <c:lblAlgn val="ctr"/>
        <c:lblOffset val="100"/>
        <c:noMultiLvlLbl val="0"/>
      </c:catAx>
      <c:valAx>
        <c:axId val="284110520"/>
        <c:scaling>
          <c:orientation val="minMax"/>
          <c:max val="100"/>
          <c:min val="0"/>
        </c:scaling>
        <c:delete val="1"/>
        <c:axPos val="l"/>
        <c:numFmt formatCode="General" sourceLinked="1"/>
        <c:majorTickMark val="out"/>
        <c:minorTickMark val="none"/>
        <c:tickLblPos val="nextTo"/>
        <c:crossAx val="284110128"/>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2/7/2020</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dirty="0"/>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2/7/2020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dirty="0"/>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4</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6</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24</a:t>
            </a:fld>
            <a:endParaRPr lang="en-US" dirty="0"/>
          </a:p>
        </p:txBody>
      </p:sp>
    </p:spTree>
    <p:extLst>
      <p:ext uri="{BB962C8B-B14F-4D97-AF65-F5344CB8AC3E}">
        <p14:creationId xmlns:p14="http://schemas.microsoft.com/office/powerpoint/2010/main" val="219003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8015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4155854"/>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22" name="Espace réservé du texte 21"/>
          <p:cNvSpPr>
            <a:spLocks noGrp="1"/>
          </p:cNvSpPr>
          <p:nvPr>
            <p:ph type="body" sz="quarter" idx="14" hasCustomPrompt="1"/>
          </p:nvPr>
        </p:nvSpPr>
        <p:spPr>
          <a:xfrm>
            <a:off x="137583" y="4847695"/>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pic>
        <p:nvPicPr>
          <p:cNvPr id="4" name="Image 3">
            <a:extLst>
              <a:ext uri="{FF2B5EF4-FFF2-40B4-BE49-F238E27FC236}">
                <a16:creationId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3928" y="1905707"/>
            <a:ext cx="4324141" cy="1730697"/>
          </a:xfrm>
          <a:prstGeom prst="rect">
            <a:avLst/>
          </a:prstGeom>
        </p:spPr>
      </p:pic>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S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6117336"/>
            <a:ext cx="12192000" cy="740664"/>
          </a:xfrm>
          <a:prstGeom prst="rect">
            <a:avLst/>
          </a:prstGeom>
        </p:spPr>
      </p:pic>
      <p:sp>
        <p:nvSpPr>
          <p:cNvPr id="24" name="Picture Placeholder 2"/>
          <p:cNvSpPr>
            <a:spLocks noGrp="1"/>
          </p:cNvSpPr>
          <p:nvPr>
            <p:ph type="pic" sz="quarter" idx="13" hasCustomPrompt="1"/>
          </p:nvPr>
        </p:nvSpPr>
        <p:spPr>
          <a:xfrm>
            <a:off x="46317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5" name="Picture Placeholder 2"/>
          <p:cNvSpPr>
            <a:spLocks noGrp="1"/>
          </p:cNvSpPr>
          <p:nvPr>
            <p:ph type="pic" sz="quarter" idx="18" hasCustomPrompt="1"/>
          </p:nvPr>
        </p:nvSpPr>
        <p:spPr>
          <a:xfrm>
            <a:off x="7955990" y="15837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6" name="Picture Placeholder 2"/>
          <p:cNvSpPr>
            <a:spLocks noGrp="1"/>
          </p:cNvSpPr>
          <p:nvPr>
            <p:ph type="pic" sz="quarter" idx="19" hasCustomPrompt="1"/>
          </p:nvPr>
        </p:nvSpPr>
        <p:spPr>
          <a:xfrm>
            <a:off x="7955990" y="37681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7" name="Picture Placeholder 2"/>
          <p:cNvSpPr>
            <a:spLocks noGrp="1"/>
          </p:cNvSpPr>
          <p:nvPr>
            <p:ph type="pic" sz="quarter" idx="20" hasCustomPrompt="1"/>
          </p:nvPr>
        </p:nvSpPr>
        <p:spPr>
          <a:xfrm>
            <a:off x="13043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18" name="Title 3">
            <a:extLst>
              <a:ext uri="{FF2B5EF4-FFF2-40B4-BE49-F238E27FC236}">
                <a16:creationId xmlns:a16="http://schemas.microsoft.com/office/drawing/2014/main" id="{0B544FB3-9D02-4B51-8FF8-A962BD514937}"/>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9" name="Text Placeholder 5">
            <a:extLst>
              <a:ext uri="{FF2B5EF4-FFF2-40B4-BE49-F238E27FC236}">
                <a16:creationId xmlns:a16="http://schemas.microsoft.com/office/drawing/2014/main" id="{2C10371B-51FE-4F06-BA8A-ED84F1072D35}"/>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0" name="Image 2">
            <a:extLst>
              <a:ext uri="{FF2B5EF4-FFF2-40B4-BE49-F238E27FC236}">
                <a16:creationId xmlns:a16="http://schemas.microsoft.com/office/drawing/2014/main" id="{C70DEC39-EBD0-E44A-BC0A-26CDCAA0C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38716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5" name="Image 2">
            <a:extLst>
              <a:ext uri="{FF2B5EF4-FFF2-40B4-BE49-F238E27FC236}">
                <a16:creationId xmlns:a16="http://schemas.microsoft.com/office/drawing/2014/main" id="{E06F6CC2-8407-C343-81AC-4EADF4C8C5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CCUEIL_BVA / CLIEN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2" name="Image 11"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3817395"/>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19" name="Espace réservé du texte 18"/>
          <p:cNvSpPr>
            <a:spLocks noGrp="1"/>
          </p:cNvSpPr>
          <p:nvPr>
            <p:ph type="body" sz="quarter" idx="12" hasCustomPrompt="1"/>
          </p:nvPr>
        </p:nvSpPr>
        <p:spPr>
          <a:xfrm>
            <a:off x="4042727" y="5874279"/>
            <a:ext cx="2127780" cy="729721"/>
          </a:xfrm>
        </p:spPr>
        <p:txBody>
          <a:bodyPr>
            <a:norm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email@company.com</a:t>
            </a:r>
          </a:p>
          <a:p>
            <a:pPr lvl="0"/>
            <a:r>
              <a:rPr lang="fr-FR" dirty="0"/>
              <a:t>01 71 31 56 78</a:t>
            </a:r>
          </a:p>
        </p:txBody>
      </p:sp>
      <p:sp>
        <p:nvSpPr>
          <p:cNvPr id="20" name="Espace réservé du texte 18"/>
          <p:cNvSpPr>
            <a:spLocks noGrp="1"/>
          </p:cNvSpPr>
          <p:nvPr>
            <p:ph type="body" sz="quarter" idx="13" hasCustomPrompt="1"/>
          </p:nvPr>
        </p:nvSpPr>
        <p:spPr>
          <a:xfrm>
            <a:off x="6465887" y="5874279"/>
            <a:ext cx="1810279" cy="729721"/>
          </a:xfrm>
        </p:spPr>
        <p:txBody>
          <a:bodyPr>
            <a:no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email@bva-group.com</a:t>
            </a:r>
          </a:p>
          <a:p>
            <a:pPr lvl="0"/>
            <a:r>
              <a:rPr lang="fr-FR" dirty="0"/>
              <a:t>01 71 31 56 78</a:t>
            </a:r>
          </a:p>
        </p:txBody>
      </p:sp>
      <p:sp>
        <p:nvSpPr>
          <p:cNvPr id="22" name="Espace réservé du texte 21"/>
          <p:cNvSpPr>
            <a:spLocks noGrp="1"/>
          </p:cNvSpPr>
          <p:nvPr>
            <p:ph type="body" sz="quarter" idx="14" hasCustomPrompt="1"/>
          </p:nvPr>
        </p:nvSpPr>
        <p:spPr>
          <a:xfrm>
            <a:off x="137583" y="4519613"/>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sp>
        <p:nvSpPr>
          <p:cNvPr id="27" name="Espace réservé du texte 26"/>
          <p:cNvSpPr>
            <a:spLocks noGrp="1"/>
          </p:cNvSpPr>
          <p:nvPr>
            <p:ph type="body" sz="quarter" idx="15" hasCustomPrompt="1"/>
          </p:nvPr>
        </p:nvSpPr>
        <p:spPr>
          <a:xfrm>
            <a:off x="6465887" y="5620280"/>
            <a:ext cx="1810279" cy="179387"/>
          </a:xfrm>
        </p:spPr>
        <p:txBody>
          <a:bodyPr>
            <a:noAutofit/>
          </a:bodyPr>
          <a:lstStyle>
            <a:lvl1pPr marL="0" indent="0" algn="l">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BVA BDRC CONTACT :</a:t>
            </a:r>
          </a:p>
        </p:txBody>
      </p:sp>
      <p:sp>
        <p:nvSpPr>
          <p:cNvPr id="29" name="Espace réservé du texte 28"/>
          <p:cNvSpPr>
            <a:spLocks noGrp="1"/>
          </p:cNvSpPr>
          <p:nvPr>
            <p:ph type="body" sz="quarter" idx="16" hasCustomPrompt="1"/>
          </p:nvPr>
        </p:nvSpPr>
        <p:spPr>
          <a:xfrm>
            <a:off x="4042727" y="5620280"/>
            <a:ext cx="2127780" cy="179387"/>
          </a:xfrm>
        </p:spPr>
        <p:txBody>
          <a:bodyPr>
            <a:noAutofit/>
          </a:bodyPr>
          <a:lstStyle>
            <a:lvl1pPr marL="0" indent="0">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CLIENT NAME CONTACT :</a:t>
            </a:r>
          </a:p>
        </p:txBody>
      </p:sp>
      <p:pic>
        <p:nvPicPr>
          <p:cNvPr id="2" name="Image 1"/>
          <p:cNvPicPr>
            <a:picLocks noChangeAspect="1"/>
          </p:cNvPicPr>
          <p:nvPr userDrawn="1"/>
        </p:nvPicPr>
        <p:blipFill>
          <a:blip r:embed="rId3"/>
          <a:stretch>
            <a:fillRect/>
          </a:stretch>
        </p:blipFill>
        <p:spPr>
          <a:xfrm>
            <a:off x="4950884" y="1386416"/>
            <a:ext cx="2290232" cy="2120086"/>
          </a:xfrm>
          <a:prstGeom prst="rect">
            <a:avLst/>
          </a:prstGeom>
        </p:spPr>
      </p:pic>
      <p:sp>
        <p:nvSpPr>
          <p:cNvPr id="15" name="Espace réservé du texte 18"/>
          <p:cNvSpPr>
            <a:spLocks noGrp="1"/>
          </p:cNvSpPr>
          <p:nvPr>
            <p:ph type="body" sz="quarter" idx="18" hasCustomPrompt="1"/>
          </p:nvPr>
        </p:nvSpPr>
        <p:spPr>
          <a:xfrm>
            <a:off x="380470" y="6390204"/>
            <a:ext cx="1641427" cy="213796"/>
          </a:xfrm>
        </p:spPr>
        <p:txBody>
          <a:bodyPr>
            <a:normAutofit/>
          </a:bodyPr>
          <a:lstStyle>
            <a:lvl1pPr marL="0" indent="0">
              <a:buNone/>
              <a:defRPr sz="1200" baseline="0">
                <a:solidFill>
                  <a:srgbClr val="FFFFFF"/>
                </a:solidFill>
                <a:latin typeface="Calibri" panose="020F0502020204030204" pitchFamily="34" charset="0"/>
                <a:cs typeface="Calibri" panose="020F0502020204030204" pitchFamily="34" charset="0"/>
              </a:defRPr>
            </a:lvl1pPr>
          </a:lstStyle>
          <a:p>
            <a:pPr lvl="0"/>
            <a:r>
              <a:rPr lang="fr-FR" dirty="0" err="1"/>
              <a:t>Research</a:t>
            </a:r>
            <a:r>
              <a:rPr lang="fr-FR" dirty="0"/>
              <a:t> </a:t>
            </a:r>
            <a:r>
              <a:rPr lang="fr-FR" dirty="0" err="1"/>
              <a:t>number</a:t>
            </a:r>
            <a:r>
              <a:rPr lang="fr-FR" dirty="0"/>
              <a:t> :</a:t>
            </a:r>
          </a:p>
        </p:txBody>
      </p:sp>
      <p:sp>
        <p:nvSpPr>
          <p:cNvPr id="7" name="Espace réservé pour une image  6"/>
          <p:cNvSpPr>
            <a:spLocks noGrp="1"/>
          </p:cNvSpPr>
          <p:nvPr>
            <p:ph type="pic" sz="quarter" idx="19" hasCustomPrompt="1"/>
          </p:nvPr>
        </p:nvSpPr>
        <p:spPr>
          <a:xfrm>
            <a:off x="5228326" y="1737047"/>
            <a:ext cx="1767299" cy="1307236"/>
          </a:xfrm>
        </p:spPr>
        <p:txBody>
          <a:bodyPr/>
          <a:lstStyle>
            <a:lvl1pPr marL="0" indent="0" algn="ctr">
              <a:buNone/>
              <a:defRPr>
                <a:latin typeface="Calibri" panose="020F0502020204030204" pitchFamily="34" charset="0"/>
                <a:cs typeface="Calibri" panose="020F0502020204030204" pitchFamily="34" charset="0"/>
              </a:defRPr>
            </a:lvl1pPr>
          </a:lstStyle>
          <a:p>
            <a:r>
              <a:rPr lang="fr-FR" dirty="0"/>
              <a:t>Picture </a:t>
            </a:r>
          </a:p>
        </p:txBody>
      </p:sp>
      <p:pic>
        <p:nvPicPr>
          <p:cNvPr id="14" name="Image 13">
            <a:extLst>
              <a:ext uri="{FF2B5EF4-FFF2-40B4-BE49-F238E27FC236}">
                <a16:creationId xmlns:a16="http://schemas.microsoft.com/office/drawing/2014/main" id="{4D30A71F-3491-4ABD-8EC8-B0DE005C8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9716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ORANGE">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5" name="Title 3"/>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54216924-DA73-480D-A496-F9CFF6F4B6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6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a:extLst>
              <a:ext uri="{FF2B5EF4-FFF2-40B4-BE49-F238E27FC236}">
                <a16:creationId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2" name="ZoneTexte 1"/>
          <p:cNvSpPr txBox="1"/>
          <p:nvPr userDrawn="1"/>
        </p:nvSpPr>
        <p:spPr>
          <a:xfrm>
            <a:off x="8329083" y="-1534583"/>
            <a:ext cx="184666" cy="369332"/>
          </a:xfrm>
          <a:prstGeom prst="rect">
            <a:avLst/>
          </a:prstGeom>
          <a:noFill/>
        </p:spPr>
        <p:txBody>
          <a:bodyPr wrap="none" rtlCol="0">
            <a:spAutoFit/>
          </a:bodyPr>
          <a:lstStyle/>
          <a:p>
            <a:endParaRPr lang="fr-FR" dirty="0"/>
          </a:p>
        </p:txBody>
      </p:sp>
      <p:sp>
        <p:nvSpPr>
          <p:cNvPr id="8" name="Title 3">
            <a:extLst>
              <a:ext uri="{FF2B5EF4-FFF2-40B4-BE49-F238E27FC236}">
                <a16:creationId xmlns:a16="http://schemas.microsoft.com/office/drawing/2014/main" id="{FA4EA2FE-10C4-42F4-BD61-87B9F15A661B}"/>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9" name="Text Placeholder 5">
            <a:extLst>
              <a:ext uri="{FF2B5EF4-FFF2-40B4-BE49-F238E27FC236}">
                <a16:creationId xmlns:a16="http://schemas.microsoft.com/office/drawing/2014/main" id="{24ABE18E-2A06-4272-963E-012F982D176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732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7" name="Title 3">
            <a:extLst>
              <a:ext uri="{FF2B5EF4-FFF2-40B4-BE49-F238E27FC236}">
                <a16:creationId xmlns:a16="http://schemas.microsoft.com/office/drawing/2014/main" id="{B38E6394-19AB-4FF1-B715-040648D328A2}"/>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8" name="Text Placeholder 5">
            <a:extLst>
              <a:ext uri="{FF2B5EF4-FFF2-40B4-BE49-F238E27FC236}">
                <a16:creationId xmlns:a16="http://schemas.microsoft.com/office/drawing/2014/main" id="{37605D2C-D6C6-4398-BC95-975813B069C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422839C1-8D3D-4C74-B7C4-4C7540780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6181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7F0CEC01-489B-4745-9027-F48718913C3D}"/>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9234EEC-3D1F-43AB-B6BF-72E1C3746E47}"/>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30C760E1-666A-4109-8C76-C01B04B3A4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8312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4B8F53CA-8DD4-43E9-A170-8E1090DC524E}"/>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7273155-E885-418D-A14A-8858B5C932C3}"/>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89EBB237-0F36-40FD-80D9-2286E237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42426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6117336"/>
            <a:ext cx="12192000" cy="740664"/>
          </a:xfrm>
          <a:prstGeom prst="rect">
            <a:avLst/>
          </a:prstGeom>
        </p:spPr>
      </p:pic>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
        <p:nvSpPr>
          <p:cNvPr id="4" name="Title 3"/>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sp>
        <p:nvSpPr>
          <p:cNvPr id="24" name="Espace réservé du texte 23"/>
          <p:cNvSpPr>
            <a:spLocks noGrp="1"/>
          </p:cNvSpPr>
          <p:nvPr>
            <p:ph type="body" sz="quarter" idx="18" hasCustomPrompt="1"/>
          </p:nvPr>
        </p:nvSpPr>
        <p:spPr>
          <a:xfrm>
            <a:off x="425450" y="1562100"/>
            <a:ext cx="9417050" cy="273050"/>
          </a:xfrm>
        </p:spPr>
        <p:txBody>
          <a:bodyPr>
            <a:noAutofit/>
          </a:bodyPr>
          <a:lstStyle>
            <a:lvl1pPr marL="0" indent="0">
              <a:buNone/>
              <a:defRPr sz="2500" b="1">
                <a:solidFill>
                  <a:srgbClr val="404040"/>
                </a:solidFill>
                <a:latin typeface="Calibri" panose="020F0502020204030204" pitchFamily="34" charset="0"/>
                <a:cs typeface="Calibri" panose="020F0502020204030204" pitchFamily="34" charset="0"/>
              </a:defRPr>
            </a:lvl1pPr>
          </a:lstStyle>
          <a:p>
            <a:pPr lvl="0"/>
            <a:r>
              <a:rPr lang="fr-FR" dirty="0" err="1"/>
              <a:t>Title</a:t>
            </a:r>
            <a:endParaRPr lang="fr-FR" dirty="0"/>
          </a:p>
        </p:txBody>
      </p:sp>
      <p:sp>
        <p:nvSpPr>
          <p:cNvPr id="28" name="Espace réservé du texte 27"/>
          <p:cNvSpPr>
            <a:spLocks noGrp="1"/>
          </p:cNvSpPr>
          <p:nvPr>
            <p:ph type="body" sz="quarter" idx="20" hasCustomPrompt="1"/>
          </p:nvPr>
        </p:nvSpPr>
        <p:spPr>
          <a:xfrm>
            <a:off x="425450" y="1943097"/>
            <a:ext cx="9429750" cy="3816350"/>
          </a:xfrm>
        </p:spPr>
        <p:txBody>
          <a:bodyPr>
            <a:normAutofit/>
          </a:bodyPr>
          <a:lstStyle>
            <a:lvl1pPr marL="0" indent="0">
              <a:lnSpc>
                <a:spcPct val="120000"/>
              </a:lnSpc>
              <a:buNone/>
              <a:defRPr sz="1400">
                <a:solidFill>
                  <a:schemeClr val="bg1">
                    <a:lumMod val="50000"/>
                  </a:schemeClr>
                </a:solidFill>
                <a:latin typeface="Calibri" panose="020F0502020204030204" pitchFamily="34" charset="0"/>
                <a:cs typeface="Calibri" panose="020F0502020204030204" pitchFamily="34" charset="0"/>
              </a:defRPr>
            </a:lvl1pPr>
          </a:lstStyle>
          <a:p>
            <a:pPr lvl="0"/>
            <a:endParaRPr lang="fr-FR" dirty="0"/>
          </a:p>
        </p:txBody>
      </p:sp>
    </p:spTree>
    <p:extLst>
      <p:ext uri="{BB962C8B-B14F-4D97-AF65-F5344CB8AC3E}">
        <p14:creationId xmlns:p14="http://schemas.microsoft.com/office/powerpoint/2010/main" val="172372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6117336"/>
            <a:ext cx="12192000" cy="740664"/>
          </a:xfrm>
          <a:prstGeom prst="rect">
            <a:avLst/>
          </a:prstGeom>
        </p:spPr>
      </p:pic>
      <p:sp>
        <p:nvSpPr>
          <p:cNvPr id="14" name="Title 3">
            <a:extLst>
              <a:ext uri="{FF2B5EF4-FFF2-40B4-BE49-F238E27FC236}">
                <a16:creationId xmlns:a16="http://schemas.microsoft.com/office/drawing/2014/main" id="{789332BA-1E3A-4A3F-9BA9-FCA827C19D9C}"/>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5" name="Text Placeholder 5">
            <a:extLst>
              <a:ext uri="{FF2B5EF4-FFF2-40B4-BE49-F238E27FC236}">
                <a16:creationId xmlns:a16="http://schemas.microsoft.com/office/drawing/2014/main" id="{4D1C4FBD-8794-43BF-A685-C3599C8441BC}"/>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7" name="Image 2">
            <a:extLst>
              <a:ext uri="{FF2B5EF4-FFF2-40B4-BE49-F238E27FC236}">
                <a16:creationId xmlns:a16="http://schemas.microsoft.com/office/drawing/2014/main" id="{876FD1BD-81B4-5942-B10E-C1D7AA13B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42724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4" r:id="rId2"/>
    <p:sldLayoutId id="2147483783" r:id="rId3"/>
    <p:sldLayoutId id="2147483785" r:id="rId4"/>
    <p:sldLayoutId id="2147483781" r:id="rId5"/>
    <p:sldLayoutId id="2147483776" r:id="rId6"/>
    <p:sldLayoutId id="2147483777" r:id="rId7"/>
    <p:sldLayoutId id="2147483694" r:id="rId8"/>
    <p:sldLayoutId id="2147483761" r:id="rId9"/>
    <p:sldLayoutId id="2147483766" r:id="rId10"/>
    <p:sldLayoutId id="2147483782" r:id="rId11"/>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9D8EF4-734F-46A4-89F7-3A187ABA95C7}"/>
              </a:ext>
            </a:extLst>
          </p:cNvPr>
          <p:cNvSpPr>
            <a:spLocks noGrp="1"/>
          </p:cNvSpPr>
          <p:nvPr>
            <p:ph type="body" sz="quarter" idx="10"/>
          </p:nvPr>
        </p:nvSpPr>
        <p:spPr/>
        <p:txBody>
          <a:bodyPr/>
          <a:lstStyle/>
          <a:p>
            <a:r>
              <a:rPr lang="fr-FR" dirty="0"/>
              <a:t>IMLA Mortgage Market Tracker </a:t>
            </a:r>
          </a:p>
          <a:p>
            <a:r>
              <a:rPr lang="fr-FR" dirty="0"/>
              <a:t>Q4 2019</a:t>
            </a:r>
          </a:p>
        </p:txBody>
      </p:sp>
      <p:sp>
        <p:nvSpPr>
          <p:cNvPr id="3" name="Espace réservé du texte 2">
            <a:extLst>
              <a:ext uri="{FF2B5EF4-FFF2-40B4-BE49-F238E27FC236}">
                <a16:creationId xmlns:a16="http://schemas.microsoft.com/office/drawing/2014/main" id="{567B8AD7-C719-4B05-8CC8-B5FC2A17D303}"/>
              </a:ext>
            </a:extLst>
          </p:cNvPr>
          <p:cNvSpPr>
            <a:spLocks noGrp="1"/>
          </p:cNvSpPr>
          <p:nvPr>
            <p:ph type="body" sz="quarter" idx="14"/>
          </p:nvPr>
        </p:nvSpPr>
        <p:spPr>
          <a:xfrm>
            <a:off x="137583" y="5907217"/>
            <a:ext cx="11937999" cy="327554"/>
          </a:xfrm>
        </p:spPr>
        <p:txBody>
          <a:bodyPr/>
          <a:lstStyle/>
          <a:p>
            <a:r>
              <a:rPr lang="en-GB" dirty="0"/>
              <a:t>Prepared for the Intermediary Mortgage Lenders Association (IMLA)</a:t>
            </a:r>
            <a:endParaRPr lang="fr-FR" dirty="0"/>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30188"/>
            <a:ext cx="10363200" cy="671807"/>
          </a:xfrm>
        </p:spPr>
        <p:txBody>
          <a:bodyPr>
            <a:normAutofit/>
          </a:bodyPr>
          <a:lstStyle/>
          <a:p>
            <a:r>
              <a:rPr lang="en-GB" sz="2900" dirty="0"/>
              <a:t>Net* intermediary confidence trends</a:t>
            </a:r>
            <a:endParaRPr lang="fr-FR" sz="2900" dirty="0"/>
          </a:p>
        </p:txBody>
      </p:sp>
      <p:sp>
        <p:nvSpPr>
          <p:cNvPr id="10" name="Espace réservé du texte 9"/>
          <p:cNvSpPr>
            <a:spLocks noGrp="1"/>
          </p:cNvSpPr>
          <p:nvPr>
            <p:ph type="body" sz="quarter" idx="4294967295"/>
          </p:nvPr>
        </p:nvSpPr>
        <p:spPr>
          <a:xfrm>
            <a:off x="410188" y="829744"/>
            <a:ext cx="10363200" cy="218395"/>
          </a:xfrm>
        </p:spPr>
        <p:txBody>
          <a:bodyPr vert="horz" lIns="0" tIns="0" rIns="0" bIns="0" rtlCol="0">
            <a:noAutofit/>
          </a:bodyPr>
          <a:lstStyle/>
          <a:p>
            <a:r>
              <a:rPr lang="en-GB" sz="1700" dirty="0"/>
              <a:t>Mortgage industry and own firm net confidence levels are up slightly this quarter.</a:t>
            </a:r>
          </a:p>
        </p:txBody>
      </p:sp>
      <p:sp>
        <p:nvSpPr>
          <p:cNvPr id="1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QH1a. Currently, how confident do you feel about the business outlook for the mortgage industry?</a:t>
            </a:r>
          </a:p>
          <a:p>
            <a:pPr>
              <a:spcBef>
                <a:spcPts val="0"/>
              </a:spcBef>
            </a:pPr>
            <a:r>
              <a:rPr lang="en-GB" sz="1000" dirty="0">
                <a:solidFill>
                  <a:schemeClr val="tx1">
                    <a:lumMod val="60000"/>
                    <a:lumOff val="40000"/>
                  </a:schemeClr>
                </a:solidFill>
              </a:rPr>
              <a:t>QH1b. And how confident do you feel about the business outlook for the intermediary sector of the mortgage industry?</a:t>
            </a:r>
          </a:p>
          <a:p>
            <a:pPr>
              <a:spcBef>
                <a:spcPts val="0"/>
              </a:spcBef>
            </a:pPr>
            <a:r>
              <a:rPr lang="en-GB" sz="1000" dirty="0">
                <a:solidFill>
                  <a:schemeClr val="tx1">
                    <a:lumMod val="60000"/>
                    <a:lumOff val="40000"/>
                  </a:schemeClr>
                </a:solidFill>
              </a:rPr>
              <a:t>QH1c. And how confident do you feel about the business outlook for your own firm? </a:t>
            </a:r>
          </a:p>
          <a:p>
            <a:pPr>
              <a:spcBef>
                <a:spcPts val="0"/>
              </a:spcBef>
            </a:pPr>
            <a:r>
              <a:rPr lang="en-GB" sz="1000" dirty="0">
                <a:solidFill>
                  <a:schemeClr val="tx1">
                    <a:lumMod val="60000"/>
                    <a:lumOff val="40000"/>
                  </a:schemeClr>
                </a:solidFill>
              </a:rPr>
              <a:t>Base: All respondents (300)</a:t>
            </a:r>
          </a:p>
        </p:txBody>
      </p:sp>
      <p:sp>
        <p:nvSpPr>
          <p:cNvPr id="13" name="Pentagon 12"/>
          <p:cNvSpPr/>
          <p:nvPr/>
        </p:nvSpPr>
        <p:spPr bwMode="auto">
          <a:xfrm>
            <a:off x="559557" y="5564437"/>
            <a:ext cx="10536071"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21" name="Pentagon 20"/>
          <p:cNvSpPr/>
          <p:nvPr/>
        </p:nvSpPr>
        <p:spPr bwMode="auto">
          <a:xfrm rot="16200000">
            <a:off x="-1512078" y="3584333"/>
            <a:ext cx="4464000"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1653679791"/>
              </p:ext>
            </p:extLst>
          </p:nvPr>
        </p:nvGraphicFramePr>
        <p:xfrm>
          <a:off x="465112" y="1626123"/>
          <a:ext cx="10740972" cy="453814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143"/>
          <p:cNvSpPr>
            <a:spLocks noChangeArrowheads="1"/>
          </p:cNvSpPr>
          <p:nvPr/>
        </p:nvSpPr>
        <p:spPr bwMode="auto">
          <a:xfrm>
            <a:off x="398501" y="1335194"/>
            <a:ext cx="5165687" cy="240270"/>
          </a:xfrm>
          <a:prstGeom prst="rect">
            <a:avLst/>
          </a:prstGeom>
          <a:noFill/>
          <a:ln w="12700">
            <a:noFill/>
            <a:prstDash val="sysDot"/>
            <a:round/>
            <a:headEnd/>
            <a:tailEnd/>
          </a:ln>
        </p:spPr>
        <p:txBody>
          <a:bodyPr wrap="square" lIns="77925" tIns="38963" rIns="77925" bIns="38963">
            <a:spAutoFit/>
          </a:bodyPr>
          <a:lstStyle/>
          <a:p>
            <a:r>
              <a:rPr lang="en-GB" sz="1050" dirty="0">
                <a:solidFill>
                  <a:srgbClr val="000000">
                    <a:lumMod val="50000"/>
                    <a:lumOff val="50000"/>
                  </a:srgbClr>
                </a:solidFill>
                <a:latin typeface="Calibri" panose="020F0502020204030204" pitchFamily="34" charset="0"/>
                <a:cs typeface="Calibri" panose="020F0502020204030204" pitchFamily="34" charset="0"/>
              </a:rPr>
              <a:t>*Net confident = very / fairly confident </a:t>
            </a:r>
            <a:r>
              <a:rPr lang="en-GB" sz="1050" i="1" dirty="0">
                <a:solidFill>
                  <a:srgbClr val="000000">
                    <a:lumMod val="50000"/>
                    <a:lumOff val="50000"/>
                  </a:srgbClr>
                </a:solidFill>
                <a:latin typeface="Calibri" panose="020F0502020204030204" pitchFamily="34" charset="0"/>
                <a:cs typeface="Calibri" panose="020F0502020204030204" pitchFamily="34" charset="0"/>
              </a:rPr>
              <a:t>minus</a:t>
            </a:r>
            <a:r>
              <a:rPr lang="en-GB" sz="1050" dirty="0">
                <a:solidFill>
                  <a:srgbClr val="000000">
                    <a:lumMod val="50000"/>
                    <a:lumOff val="50000"/>
                  </a:srgbClr>
                </a:solidFill>
                <a:latin typeface="Calibri" panose="020F0502020204030204" pitchFamily="34" charset="0"/>
                <a:cs typeface="Calibri" panose="020F0502020204030204" pitchFamily="34" charset="0"/>
              </a:rPr>
              <a:t> not very / not at all confident</a:t>
            </a:r>
          </a:p>
        </p:txBody>
      </p:sp>
      <p:sp>
        <p:nvSpPr>
          <p:cNvPr id="24" name="AutoShape 13"/>
          <p:cNvSpPr>
            <a:spLocks noChangeArrowheads="1"/>
          </p:cNvSpPr>
          <p:nvPr/>
        </p:nvSpPr>
        <p:spPr bwMode="auto">
          <a:xfrm>
            <a:off x="9367628" y="4712806"/>
            <a:ext cx="1728000" cy="232575"/>
          </a:xfrm>
          <a:prstGeom prst="rect">
            <a:avLst/>
          </a:prstGeom>
          <a:solidFill>
            <a:schemeClr val="accent6"/>
          </a:solidFill>
          <a:ln>
            <a:noFill/>
          </a:ln>
        </p:spPr>
        <p:txBody>
          <a:bodyPr wrap="square" lIns="77925" tIns="38963" rIns="77925" bIns="38963">
            <a:spAutoFit/>
          </a:bodyPr>
          <a:lstStyle/>
          <a:p>
            <a:pPr algn="ctr" eaLnBrk="0" hangingPunct="0"/>
            <a:r>
              <a:rPr lang="en-GB" sz="1000" dirty="0">
                <a:solidFill>
                  <a:srgbClr val="FFFFFF"/>
                </a:solidFill>
                <a:latin typeface="Segoe UI Semibold" pitchFamily="34" charset="0"/>
              </a:rPr>
              <a:t>Mortgage</a:t>
            </a:r>
            <a:r>
              <a:rPr lang="en-GB" sz="1000" dirty="0">
                <a:solidFill>
                  <a:srgbClr val="ED174F"/>
                </a:solidFill>
                <a:latin typeface="Segoe UI Semibold" pitchFamily="34" charset="0"/>
              </a:rPr>
              <a:t> </a:t>
            </a:r>
            <a:r>
              <a:rPr lang="en-GB" sz="1000" dirty="0">
                <a:solidFill>
                  <a:srgbClr val="FFFFFF"/>
                </a:solidFill>
                <a:latin typeface="Segoe UI Semibold" pitchFamily="34" charset="0"/>
              </a:rPr>
              <a:t>Industry</a:t>
            </a:r>
          </a:p>
        </p:txBody>
      </p:sp>
      <p:sp>
        <p:nvSpPr>
          <p:cNvPr id="25" name="AutoShape 13"/>
          <p:cNvSpPr>
            <a:spLocks noChangeArrowheads="1"/>
          </p:cNvSpPr>
          <p:nvPr/>
        </p:nvSpPr>
        <p:spPr bwMode="auto">
          <a:xfrm>
            <a:off x="9367628" y="4407877"/>
            <a:ext cx="1728000" cy="232575"/>
          </a:xfrm>
          <a:prstGeom prst="rect">
            <a:avLst/>
          </a:prstGeom>
          <a:solidFill>
            <a:schemeClr val="accent5"/>
          </a:solidFill>
          <a:ln>
            <a:noFill/>
          </a:ln>
        </p:spPr>
        <p:txBody>
          <a:bodyPr wrap="square" lIns="77925" tIns="38963" rIns="77925" bIns="38963">
            <a:spAutoFit/>
          </a:bodyPr>
          <a:lstStyle/>
          <a:p>
            <a:pPr algn="ctr" eaLnBrk="0" hangingPunct="0"/>
            <a:r>
              <a:rPr lang="en-GB" sz="1000" dirty="0">
                <a:solidFill>
                  <a:srgbClr val="FFFFFF"/>
                </a:solidFill>
                <a:latin typeface="Segoe UI Semibold" pitchFamily="34" charset="0"/>
              </a:rPr>
              <a:t>Intermediary channel</a:t>
            </a:r>
          </a:p>
        </p:txBody>
      </p:sp>
      <p:sp>
        <p:nvSpPr>
          <p:cNvPr id="26" name="AutoShape 13"/>
          <p:cNvSpPr>
            <a:spLocks noChangeArrowheads="1"/>
          </p:cNvSpPr>
          <p:nvPr/>
        </p:nvSpPr>
        <p:spPr bwMode="auto">
          <a:xfrm>
            <a:off x="9367628" y="4102948"/>
            <a:ext cx="1728000" cy="232575"/>
          </a:xfrm>
          <a:prstGeom prst="rect">
            <a:avLst/>
          </a:prstGeom>
          <a:solidFill>
            <a:schemeClr val="accent3"/>
          </a:solidFill>
          <a:ln>
            <a:noFill/>
          </a:ln>
        </p:spPr>
        <p:txBody>
          <a:bodyPr wrap="square" lIns="77925" tIns="38963" rIns="77925" bIns="38963">
            <a:spAutoFit/>
          </a:bodyPr>
          <a:lstStyle/>
          <a:p>
            <a:pPr algn="ctr" eaLnBrk="0" hangingPunct="0"/>
            <a:r>
              <a:rPr lang="en-GB" sz="1000" dirty="0">
                <a:solidFill>
                  <a:srgbClr val="FFFFFF"/>
                </a:solidFill>
                <a:latin typeface="Segoe UI Semibold" pitchFamily="34" charset="0"/>
              </a:rPr>
              <a:t>Own firm</a:t>
            </a:r>
          </a:p>
        </p:txBody>
      </p:sp>
    </p:spTree>
    <p:extLst>
      <p:ext uri="{BB962C8B-B14F-4D97-AF65-F5344CB8AC3E}">
        <p14:creationId xmlns:p14="http://schemas.microsoft.com/office/powerpoint/2010/main" val="163281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fontScale="90000"/>
          </a:bodyPr>
          <a:lstStyle/>
          <a:p>
            <a:r>
              <a:rPr lang="en-GB" dirty="0"/>
              <a:t>Positive reasons 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High levels of confidence continue to be driven by strengths of their own business, as well as higher levels of activity.</a:t>
            </a:r>
          </a:p>
        </p:txBody>
      </p:sp>
      <p:sp>
        <p:nvSpPr>
          <p:cNvPr id="12" name="Rectangle 11"/>
          <p:cNvSpPr/>
          <p:nvPr/>
        </p:nvSpPr>
        <p:spPr bwMode="auto">
          <a:xfrm>
            <a:off x="9728532" y="1598178"/>
            <a:ext cx="1117268" cy="3720798"/>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Fairly / not confident</a:t>
            </a:r>
          </a:p>
        </p:txBody>
      </p:sp>
      <p:sp>
        <p:nvSpPr>
          <p:cNvPr id="13" name="Rectangle 12"/>
          <p:cNvSpPr/>
          <p:nvPr/>
        </p:nvSpPr>
        <p:spPr bwMode="auto">
          <a:xfrm>
            <a:off x="8405601" y="1598178"/>
            <a:ext cx="1117268" cy="3720798"/>
          </a:xfrm>
          <a:prstGeom prst="rect">
            <a:avLst/>
          </a:prstGeom>
          <a:solidFill>
            <a:schemeClr val="accent6"/>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Very confident</a:t>
            </a:r>
          </a:p>
        </p:txBody>
      </p:sp>
      <p:graphicFrame>
        <p:nvGraphicFramePr>
          <p:cNvPr id="14" name="Group 102"/>
          <p:cNvGraphicFramePr>
            <a:graphicFrameLocks/>
          </p:cNvGraphicFramePr>
          <p:nvPr/>
        </p:nvGraphicFramePr>
        <p:xfrm>
          <a:off x="876436" y="2288415"/>
          <a:ext cx="10350363" cy="2927440"/>
        </p:xfrm>
        <a:graphic>
          <a:graphicData uri="http://schemas.openxmlformats.org/drawingml/2006/table">
            <a:tbl>
              <a:tblPr bandRow="1">
                <a:tableStyleId>{5202B0CA-FC54-4496-8BCA-5EF66A818D29}</a:tableStyleId>
              </a:tblPr>
              <a:tblGrid>
                <a:gridCol w="2910009">
                  <a:extLst>
                    <a:ext uri="{9D8B030D-6E8A-4147-A177-3AD203B41FA5}">
                      <a16:colId xmlns:a16="http://schemas.microsoft.com/office/drawing/2014/main" val="20000"/>
                    </a:ext>
                  </a:extLst>
                </a:gridCol>
                <a:gridCol w="4611830">
                  <a:extLst>
                    <a:ext uri="{9D8B030D-6E8A-4147-A177-3AD203B41FA5}">
                      <a16:colId xmlns:a16="http://schemas.microsoft.com/office/drawing/2014/main" val="20001"/>
                    </a:ext>
                  </a:extLst>
                </a:gridCol>
                <a:gridCol w="1121631">
                  <a:extLst>
                    <a:ext uri="{9D8B030D-6E8A-4147-A177-3AD203B41FA5}">
                      <a16:colId xmlns:a16="http://schemas.microsoft.com/office/drawing/2014/main" val="20002"/>
                    </a:ext>
                  </a:extLst>
                </a:gridCol>
                <a:gridCol w="1365514">
                  <a:extLst>
                    <a:ext uri="{9D8B030D-6E8A-4147-A177-3AD203B41FA5}">
                      <a16:colId xmlns:a16="http://schemas.microsoft.com/office/drawing/2014/main" val="20003"/>
                    </a:ext>
                  </a:extLst>
                </a:gridCol>
                <a:gridCol w="341379">
                  <a:extLst>
                    <a:ext uri="{9D8B030D-6E8A-4147-A177-3AD203B41FA5}">
                      <a16:colId xmlns:a16="http://schemas.microsoft.com/office/drawing/2014/main" val="20004"/>
                    </a:ext>
                  </a:extLst>
                </a:gridCol>
              </a:tblGrid>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Qualities of this business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US"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Well established, good team, expanding team, hard working, experienced, large client base, honest and reliable, diversified (not reliant only on mortgages)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Business is strong</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Growing, getting busier, new clients, good retention, repeat business, referrals / recommendations from clients or other professionals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88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Demand for intermediaries/ advice</a:t>
                      </a:r>
                      <a:endPar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More people turning to brokers/ need advice – because of the uncertainty of the economical context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8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alibri" panose="020F0502020204030204" pitchFamily="34" charset="0"/>
                          <a:cs typeface="Calibri" panose="020F0502020204030204" pitchFamily="34" charset="0"/>
                        </a:rPr>
                        <a:t>Future</a:t>
                      </a:r>
                      <a:r>
                        <a:rPr lang="en-GB" sz="1200" b="0" baseline="0" dirty="0">
                          <a:solidFill>
                            <a:schemeClr val="tx1"/>
                          </a:solidFill>
                          <a:latin typeface="Calibri" panose="020F0502020204030204" pitchFamily="34" charset="0"/>
                          <a:cs typeface="Calibri" panose="020F0502020204030204" pitchFamily="34" charset="0"/>
                        </a:rPr>
                        <a:t> outlook more stable</a:t>
                      </a:r>
                      <a:endParaRPr lang="en-GB" sz="1200" b="0" dirty="0">
                        <a:solidFill>
                          <a:schemeClr val="tx1"/>
                        </a:solidFill>
                        <a:latin typeface="Calibri" panose="020F0502020204030204" pitchFamily="34" charset="0"/>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12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Expect things to settle down after Brexit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6675" y="251346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675" y="3239784"/>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6675" y="3966105"/>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0790" y="4699530"/>
            <a:ext cx="311770" cy="3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24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Negative reasons for low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Brexit continues to be the key factor undermining business confidence for some intermediaries, along with uncertainty and a general slow down in business.</a:t>
            </a:r>
          </a:p>
        </p:txBody>
      </p:sp>
      <p:sp>
        <p:nvSpPr>
          <p:cNvPr id="16" name="Rectangle 15"/>
          <p:cNvSpPr/>
          <p:nvPr/>
        </p:nvSpPr>
        <p:spPr bwMode="auto">
          <a:xfrm>
            <a:off x="8405601" y="1598177"/>
            <a:ext cx="1117268" cy="2988419"/>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Fairly/ not confident</a:t>
            </a:r>
          </a:p>
        </p:txBody>
      </p:sp>
      <p:graphicFrame>
        <p:nvGraphicFramePr>
          <p:cNvPr id="17" name="Group 102"/>
          <p:cNvGraphicFramePr>
            <a:graphicFrameLocks/>
          </p:cNvGraphicFramePr>
          <p:nvPr>
            <p:extLst>
              <p:ext uri="{D42A27DB-BD31-4B8C-83A1-F6EECF244321}">
                <p14:modId xmlns:p14="http://schemas.microsoft.com/office/powerpoint/2010/main" val="1045362328"/>
              </p:ext>
            </p:extLst>
          </p:nvPr>
        </p:nvGraphicFramePr>
        <p:xfrm>
          <a:off x="998953" y="2277872"/>
          <a:ext cx="9084849" cy="2283324"/>
        </p:xfrm>
        <a:graphic>
          <a:graphicData uri="http://schemas.openxmlformats.org/drawingml/2006/table">
            <a:tbl>
              <a:tblPr bandRow="1">
                <a:tableStyleId>{5202B0CA-FC54-4496-8BCA-5EF66A818D29}</a:tableStyleId>
              </a:tblPr>
              <a:tblGrid>
                <a:gridCol w="3403558">
                  <a:extLst>
                    <a:ext uri="{9D8B030D-6E8A-4147-A177-3AD203B41FA5}">
                      <a16:colId xmlns:a16="http://schemas.microsoft.com/office/drawing/2014/main" val="20000"/>
                    </a:ext>
                  </a:extLst>
                </a:gridCol>
                <a:gridCol w="3930051">
                  <a:extLst>
                    <a:ext uri="{9D8B030D-6E8A-4147-A177-3AD203B41FA5}">
                      <a16:colId xmlns:a16="http://schemas.microsoft.com/office/drawing/2014/main" val="20001"/>
                    </a:ext>
                  </a:extLst>
                </a:gridCol>
                <a:gridCol w="1400991">
                  <a:extLst>
                    <a:ext uri="{9D8B030D-6E8A-4147-A177-3AD203B41FA5}">
                      <a16:colId xmlns:a16="http://schemas.microsoft.com/office/drawing/2014/main" val="20002"/>
                    </a:ext>
                  </a:extLst>
                </a:gridCol>
                <a:gridCol w="350249">
                  <a:extLst>
                    <a:ext uri="{9D8B030D-6E8A-4147-A177-3AD203B41FA5}">
                      <a16:colId xmlns:a16="http://schemas.microsoft.com/office/drawing/2014/main" val="20003"/>
                    </a:ext>
                  </a:extLst>
                </a:gridCol>
              </a:tblGrid>
              <a:tr h="76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Brexit</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Brokers feel that Brexit is the only obstacle left; they are waiting for it to get out of the way so business can go on as normal</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Uncertainty</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How will market changes/the result of the general election impact business? </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Slow down</a:t>
                      </a:r>
                      <a:r>
                        <a:rPr lang="en-GB" sz="1200" b="0" kern="1200" baseline="0" dirty="0">
                          <a:solidFill>
                            <a:schemeClr val="tx1"/>
                          </a:solidFill>
                          <a:latin typeface="Calibri" panose="020F0502020204030204" pitchFamily="34" charset="0"/>
                          <a:ea typeface="+mn-ea"/>
                          <a:cs typeface="Calibri" panose="020F0502020204030204" pitchFamily="34" charset="0"/>
                        </a:rPr>
                        <a:t> in business</a:t>
                      </a:r>
                      <a:endParaRPr lang="en-GB" sz="1200" b="0" kern="1200" dirty="0">
                        <a:solidFill>
                          <a:schemeClr val="tx1"/>
                        </a:solidFill>
                        <a:latin typeface="Calibri" panose="020F0502020204030204" pitchFamily="34" charset="0"/>
                        <a:ea typeface="+mn-ea"/>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Less business than before. Market slowing down/ quieter</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447" y="2486167"/>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447" y="4002088"/>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447" y="3212488"/>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54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Reasons 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Examples of verbatim responses from intermediaries</a:t>
            </a:r>
          </a:p>
        </p:txBody>
      </p:sp>
      <p:sp>
        <p:nvSpPr>
          <p:cNvPr id="20" name="Rectangle 19"/>
          <p:cNvSpPr/>
          <p:nvPr/>
        </p:nvSpPr>
        <p:spPr>
          <a:xfrm>
            <a:off x="3314613"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The phone keeps ringing.</a:t>
            </a:r>
          </a:p>
          <a:p>
            <a:pPr algn="ctr" eaLnBrk="0" fontAlgn="base" hangingPunct="0">
              <a:spcBef>
                <a:spcPct val="0"/>
              </a:spcBef>
              <a:spcAft>
                <a:spcPct val="0"/>
              </a:spcAft>
            </a:pPr>
            <a:r>
              <a:rPr lang="en-GB" sz="1100" b="1" dirty="0">
                <a:solidFill>
                  <a:srgbClr val="404040"/>
                </a:solidFill>
              </a:rPr>
              <a:t>(Fairly confident)</a:t>
            </a:r>
          </a:p>
        </p:txBody>
      </p:sp>
      <p:sp>
        <p:nvSpPr>
          <p:cNvPr id="21" name="Rectangle 20"/>
          <p:cNvSpPr/>
          <p:nvPr/>
        </p:nvSpPr>
        <p:spPr>
          <a:xfrm>
            <a:off x="611811"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Because we have got a strong network of clients, who are loyal. We have got a good local reputation.</a:t>
            </a:r>
          </a:p>
          <a:p>
            <a:pPr algn="ctr" eaLnBrk="0" fontAlgn="base" hangingPunct="0">
              <a:spcBef>
                <a:spcPct val="0"/>
              </a:spcBef>
              <a:spcAft>
                <a:spcPct val="0"/>
              </a:spcAft>
            </a:pPr>
            <a:r>
              <a:rPr lang="en-GB" sz="1100" b="1" dirty="0">
                <a:solidFill>
                  <a:srgbClr val="404040"/>
                </a:solidFill>
              </a:rPr>
              <a:t>(Very confident)</a:t>
            </a:r>
          </a:p>
        </p:txBody>
      </p:sp>
      <p:sp>
        <p:nvSpPr>
          <p:cNvPr id="23" name="Rectangle 22"/>
          <p:cNvSpPr/>
          <p:nvPr/>
        </p:nvSpPr>
        <p:spPr>
          <a:xfrm>
            <a:off x="6030459"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 think people need mortgage advisors more then ever. Although there is a lot of uncertainty in the housing market - people are doing more remortgaging.</a:t>
            </a:r>
          </a:p>
          <a:p>
            <a:pPr algn="ctr" eaLnBrk="0" fontAlgn="base" hangingPunct="0">
              <a:spcBef>
                <a:spcPct val="0"/>
              </a:spcBef>
              <a:spcAft>
                <a:spcPct val="0"/>
              </a:spcAft>
            </a:pPr>
            <a:r>
              <a:rPr lang="en-GB" sz="1100" b="1" dirty="0">
                <a:solidFill>
                  <a:srgbClr val="404040"/>
                </a:solidFill>
              </a:rPr>
              <a:t>(Very confident)</a:t>
            </a:r>
          </a:p>
        </p:txBody>
      </p:sp>
      <p:sp>
        <p:nvSpPr>
          <p:cNvPr id="24" name="Rectangle 23"/>
          <p:cNvSpPr/>
          <p:nvPr/>
        </p:nvSpPr>
        <p:spPr>
          <a:xfrm>
            <a:off x="7225300" y="4151285"/>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Lack of volume in the mortgage market, which means we are focused on other areas. Due to exchequer policies, there is an adverse environment for investors.</a:t>
            </a:r>
          </a:p>
          <a:p>
            <a:pPr algn="ctr" eaLnBrk="0" fontAlgn="base" hangingPunct="0">
              <a:spcBef>
                <a:spcPct val="0"/>
              </a:spcBef>
              <a:spcAft>
                <a:spcPct val="0"/>
              </a:spcAft>
            </a:pPr>
            <a:r>
              <a:rPr lang="en-GB" sz="1100" b="1" dirty="0">
                <a:solidFill>
                  <a:srgbClr val="404040"/>
                </a:solidFill>
              </a:rPr>
              <a:t>(Fairly confident)</a:t>
            </a:r>
          </a:p>
        </p:txBody>
      </p:sp>
      <p:sp>
        <p:nvSpPr>
          <p:cNvPr id="33" name="Rectangle 32"/>
          <p:cNvSpPr/>
          <p:nvPr/>
        </p:nvSpPr>
        <p:spPr>
          <a:xfrm>
            <a:off x="1806651"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People hate uncertainty in their life and there is a whole lot around Brexit so it will be like that ‘till it's all sorted.</a:t>
            </a:r>
          </a:p>
          <a:p>
            <a:pPr algn="ctr" eaLnBrk="0" fontAlgn="base" hangingPunct="0">
              <a:spcBef>
                <a:spcPct val="0"/>
              </a:spcBef>
              <a:spcAft>
                <a:spcPct val="0"/>
              </a:spcAft>
            </a:pPr>
            <a:r>
              <a:rPr lang="en-GB" sz="1100" b="1" dirty="0">
                <a:solidFill>
                  <a:srgbClr val="404040"/>
                </a:solidFill>
              </a:rPr>
              <a:t>(Not very confident)</a:t>
            </a:r>
          </a:p>
        </p:txBody>
      </p:sp>
      <p:sp>
        <p:nvSpPr>
          <p:cNvPr id="34" name="Rectangle 33"/>
          <p:cNvSpPr/>
          <p:nvPr/>
        </p:nvSpPr>
        <p:spPr>
          <a:xfrm>
            <a:off x="4515975"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 imagine there will be a correction in the market but I do not think there will be a large turnover next year.</a:t>
            </a:r>
          </a:p>
          <a:p>
            <a:pPr algn="ctr" eaLnBrk="0" fontAlgn="base" hangingPunct="0">
              <a:spcBef>
                <a:spcPct val="0"/>
              </a:spcBef>
              <a:spcAft>
                <a:spcPct val="0"/>
              </a:spcAft>
            </a:pPr>
            <a:r>
              <a:rPr lang="en-GB" sz="1100" b="1" dirty="0">
                <a:solidFill>
                  <a:srgbClr val="404040"/>
                </a:solidFill>
              </a:rPr>
              <a:t>(Not very confident)</a:t>
            </a:r>
          </a:p>
        </p:txBody>
      </p:sp>
      <p:sp>
        <p:nvSpPr>
          <p:cNvPr id="35" name="Rectangle 34"/>
          <p:cNvSpPr/>
          <p:nvPr/>
        </p:nvSpPr>
        <p:spPr>
          <a:xfrm>
            <a:off x="8746305" y="226201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Well Brexit will have a short term effect, but it won’t be long term.</a:t>
            </a:r>
          </a:p>
          <a:p>
            <a:pPr algn="ctr" eaLnBrk="0" fontAlgn="base" hangingPunct="0">
              <a:spcBef>
                <a:spcPct val="0"/>
              </a:spcBef>
              <a:spcAft>
                <a:spcPct val="0"/>
              </a:spcAft>
            </a:pPr>
            <a:r>
              <a:rPr lang="en-GB" sz="1100" b="1" i="1" dirty="0">
                <a:solidFill>
                  <a:srgbClr val="404040"/>
                </a:solidFill>
              </a:rPr>
              <a:t>(</a:t>
            </a:r>
            <a:r>
              <a:rPr lang="en-GB" sz="1100" b="1" dirty="0">
                <a:solidFill>
                  <a:srgbClr val="404040"/>
                </a:solidFill>
              </a:rPr>
              <a:t>Fairly confident)</a:t>
            </a:r>
          </a:p>
        </p:txBody>
      </p:sp>
      <p:sp>
        <p:nvSpPr>
          <p:cNvPr id="36" name="AutoShape 13"/>
          <p:cNvSpPr>
            <a:spLocks noChangeArrowheads="1"/>
          </p:cNvSpPr>
          <p:nvPr/>
        </p:nvSpPr>
        <p:spPr bwMode="auto">
          <a:xfrm>
            <a:off x="611811"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Qualities of this business</a:t>
            </a:r>
          </a:p>
        </p:txBody>
      </p:sp>
      <p:sp>
        <p:nvSpPr>
          <p:cNvPr id="37" name="AutoShape 13"/>
          <p:cNvSpPr>
            <a:spLocks noChangeArrowheads="1"/>
          </p:cNvSpPr>
          <p:nvPr/>
        </p:nvSpPr>
        <p:spPr bwMode="auto">
          <a:xfrm>
            <a:off x="7225300" y="3791245"/>
            <a:ext cx="2520000" cy="390000"/>
          </a:xfrm>
          <a:prstGeom prst="rect">
            <a:avLst/>
          </a:prstGeom>
          <a:solidFill>
            <a:schemeClr val="accent3">
              <a:lumMod val="60000"/>
              <a:lumOff val="40000"/>
            </a:schemeClr>
          </a:solidFill>
          <a:ln>
            <a:solidFill>
              <a:schemeClr val="accent3">
                <a:lumMod val="60000"/>
                <a:lumOff val="40000"/>
              </a:schemeClr>
            </a:solid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Slow down in business</a:t>
            </a:r>
          </a:p>
        </p:txBody>
      </p:sp>
      <p:sp>
        <p:nvSpPr>
          <p:cNvPr id="38" name="AutoShape 13"/>
          <p:cNvSpPr>
            <a:spLocks noChangeArrowheads="1"/>
          </p:cNvSpPr>
          <p:nvPr/>
        </p:nvSpPr>
        <p:spPr bwMode="auto">
          <a:xfrm>
            <a:off x="3314613"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Business is strong</a:t>
            </a:r>
          </a:p>
        </p:txBody>
      </p:sp>
      <p:sp>
        <p:nvSpPr>
          <p:cNvPr id="40" name="AutoShape 13"/>
          <p:cNvSpPr>
            <a:spLocks noChangeArrowheads="1"/>
          </p:cNvSpPr>
          <p:nvPr/>
        </p:nvSpPr>
        <p:spPr bwMode="auto">
          <a:xfrm>
            <a:off x="6030459"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demand for intermediaries</a:t>
            </a:r>
          </a:p>
        </p:txBody>
      </p:sp>
      <p:sp>
        <p:nvSpPr>
          <p:cNvPr id="41" name="AutoShape 13"/>
          <p:cNvSpPr>
            <a:spLocks noChangeArrowheads="1"/>
          </p:cNvSpPr>
          <p:nvPr/>
        </p:nvSpPr>
        <p:spPr bwMode="auto">
          <a:xfrm>
            <a:off x="1806651" y="3779244"/>
            <a:ext cx="2520000" cy="390000"/>
          </a:xfrm>
          <a:prstGeom prst="rect">
            <a:avLst/>
          </a:prstGeom>
          <a:solidFill>
            <a:schemeClr val="accent3">
              <a:lumMod val="60000"/>
              <a:lumOff val="40000"/>
            </a:schemeClr>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Brexit</a:t>
            </a:r>
          </a:p>
        </p:txBody>
      </p:sp>
      <p:sp>
        <p:nvSpPr>
          <p:cNvPr id="42" name="AutoShape 13"/>
          <p:cNvSpPr>
            <a:spLocks noChangeArrowheads="1"/>
          </p:cNvSpPr>
          <p:nvPr/>
        </p:nvSpPr>
        <p:spPr bwMode="auto">
          <a:xfrm>
            <a:off x="4515975" y="3779244"/>
            <a:ext cx="2520000" cy="390000"/>
          </a:xfrm>
          <a:prstGeom prst="rect">
            <a:avLst/>
          </a:prstGeom>
          <a:solidFill>
            <a:schemeClr val="accent3">
              <a:lumMod val="60000"/>
              <a:lumOff val="40000"/>
            </a:schemeClr>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Uncertainty</a:t>
            </a:r>
          </a:p>
        </p:txBody>
      </p:sp>
      <p:sp>
        <p:nvSpPr>
          <p:cNvPr id="43" name="AutoShape 13"/>
          <p:cNvSpPr>
            <a:spLocks noChangeArrowheads="1"/>
          </p:cNvSpPr>
          <p:nvPr/>
        </p:nvSpPr>
        <p:spPr bwMode="auto">
          <a:xfrm>
            <a:off x="8746305"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Future outlook more stable</a:t>
            </a:r>
          </a:p>
        </p:txBody>
      </p:sp>
    </p:spTree>
    <p:extLst>
      <p:ext uri="{BB962C8B-B14F-4D97-AF65-F5344CB8AC3E}">
        <p14:creationId xmlns:p14="http://schemas.microsoft.com/office/powerpoint/2010/main" val="417373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flow</a:t>
            </a:r>
          </a:p>
        </p:txBody>
      </p:sp>
    </p:spTree>
    <p:extLst>
      <p:ext uri="{BB962C8B-B14F-4D97-AF65-F5344CB8AC3E}">
        <p14:creationId xmlns:p14="http://schemas.microsoft.com/office/powerpoint/2010/main" val="128999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in last 3 months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average number of DIPs that an intermediary has dealt with remains stable this quarter at 28.</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Q4 respondents (300)</a:t>
            </a:r>
          </a:p>
        </p:txBody>
      </p:sp>
      <p:graphicFrame>
        <p:nvGraphicFramePr>
          <p:cNvPr id="47" name="Chart 46"/>
          <p:cNvGraphicFramePr/>
          <p:nvPr>
            <p:extLst>
              <p:ext uri="{D42A27DB-BD31-4B8C-83A1-F6EECF244321}">
                <p14:modId xmlns:p14="http://schemas.microsoft.com/office/powerpoint/2010/main" val="742401215"/>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19306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323757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85147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715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846537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AutoShape 13"/>
          <p:cNvSpPr>
            <a:spLocks noChangeArrowheads="1"/>
          </p:cNvSpPr>
          <p:nvPr/>
        </p:nvSpPr>
        <p:spPr bwMode="auto">
          <a:xfrm>
            <a:off x="703478" y="1563687"/>
            <a:ext cx="114544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31</a:t>
            </a:r>
          </a:p>
        </p:txBody>
      </p:sp>
      <p:sp>
        <p:nvSpPr>
          <p:cNvPr id="57" name="AutoShape 13"/>
          <p:cNvSpPr>
            <a:spLocks noChangeArrowheads="1"/>
          </p:cNvSpPr>
          <p:nvPr/>
        </p:nvSpPr>
        <p:spPr bwMode="auto">
          <a:xfrm>
            <a:off x="2008709" y="1563687"/>
            <a:ext cx="114544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27</a:t>
            </a:r>
          </a:p>
        </p:txBody>
      </p:sp>
      <p:sp>
        <p:nvSpPr>
          <p:cNvPr id="58" name="AutoShape 13"/>
          <p:cNvSpPr>
            <a:spLocks noChangeArrowheads="1"/>
          </p:cNvSpPr>
          <p:nvPr/>
        </p:nvSpPr>
        <p:spPr bwMode="auto">
          <a:xfrm>
            <a:off x="3313940" y="1563687"/>
            <a:ext cx="114544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27</a:t>
            </a:r>
          </a:p>
        </p:txBody>
      </p:sp>
      <p:sp>
        <p:nvSpPr>
          <p:cNvPr id="59" name="AutoShape 13"/>
          <p:cNvSpPr>
            <a:spLocks noChangeArrowheads="1"/>
          </p:cNvSpPr>
          <p:nvPr/>
        </p:nvSpPr>
        <p:spPr bwMode="auto">
          <a:xfrm>
            <a:off x="4619171" y="1563687"/>
            <a:ext cx="114544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28</a:t>
            </a:r>
          </a:p>
        </p:txBody>
      </p:sp>
      <p:sp>
        <p:nvSpPr>
          <p:cNvPr id="60" name="AutoShape 13"/>
          <p:cNvSpPr>
            <a:spLocks noChangeArrowheads="1"/>
          </p:cNvSpPr>
          <p:nvPr/>
        </p:nvSpPr>
        <p:spPr bwMode="auto">
          <a:xfrm>
            <a:off x="5924402" y="1563687"/>
            <a:ext cx="114544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26</a:t>
            </a:r>
          </a:p>
        </p:txBody>
      </p:sp>
      <p:cxnSp>
        <p:nvCxnSpPr>
          <p:cNvPr id="17" name="Straight Connector 4"/>
          <p:cNvCxnSpPr/>
          <p:nvPr/>
        </p:nvCxnSpPr>
        <p:spPr>
          <a:xfrm>
            <a:off x="45445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utoShape 13"/>
          <p:cNvSpPr>
            <a:spLocks noChangeArrowheads="1"/>
          </p:cNvSpPr>
          <p:nvPr/>
        </p:nvSpPr>
        <p:spPr bwMode="auto">
          <a:xfrm>
            <a:off x="7229633" y="1563687"/>
            <a:ext cx="114544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27</a:t>
            </a:r>
          </a:p>
        </p:txBody>
      </p:sp>
      <p:sp>
        <p:nvSpPr>
          <p:cNvPr id="19" name="AutoShape 13">
            <a:extLst>
              <a:ext uri="{FF2B5EF4-FFF2-40B4-BE49-F238E27FC236}">
                <a16:creationId xmlns:a16="http://schemas.microsoft.com/office/drawing/2014/main" id="{3461F70F-704D-C543-8A7F-8E3EC5C9446C}"/>
              </a:ext>
            </a:extLst>
          </p:cNvPr>
          <p:cNvSpPr>
            <a:spLocks noChangeArrowheads="1"/>
          </p:cNvSpPr>
          <p:nvPr/>
        </p:nvSpPr>
        <p:spPr bwMode="auto">
          <a:xfrm>
            <a:off x="8534864" y="1563687"/>
            <a:ext cx="114544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28</a:t>
            </a:r>
          </a:p>
        </p:txBody>
      </p:sp>
      <p:cxnSp>
        <p:nvCxnSpPr>
          <p:cNvPr id="20" name="Straight Connector 4"/>
          <p:cNvCxnSpPr/>
          <p:nvPr/>
        </p:nvCxnSpPr>
        <p:spPr>
          <a:xfrm>
            <a:off x="97723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840094" y="1563687"/>
            <a:ext cx="1145442"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Q4 2019: 28</a:t>
            </a:r>
          </a:p>
        </p:txBody>
      </p:sp>
    </p:spTree>
    <p:extLst>
      <p:ext uri="{BB962C8B-B14F-4D97-AF65-F5344CB8AC3E}">
        <p14:creationId xmlns:p14="http://schemas.microsoft.com/office/powerpoint/2010/main" val="319179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604241"/>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number of DIPs dealt with continues to be linked to firm size (by sales decile). </a:t>
            </a:r>
            <a:r>
              <a:rPr lang="en-GB" sz="1700" dirty="0"/>
              <a:t>Whilst the overall average number of DIPs is stable, we see some movement by region, and to a lower extent mortgage type and sales decile.</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Q4 respondents (300)</a:t>
            </a:r>
          </a:p>
        </p:txBody>
      </p:sp>
      <p:graphicFrame>
        <p:nvGraphicFramePr>
          <p:cNvPr id="17" name="Chart 16"/>
          <p:cNvGraphicFramePr/>
          <p:nvPr>
            <p:extLst>
              <p:ext uri="{D42A27DB-BD31-4B8C-83A1-F6EECF244321}">
                <p14:modId xmlns:p14="http://schemas.microsoft.com/office/powerpoint/2010/main" val="351950827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20"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0365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534174705"/>
              </p:ext>
            </p:extLst>
          </p:nvPr>
        </p:nvGraphicFramePr>
        <p:xfrm>
          <a:off x="9286889" y="1772412"/>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017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Q3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26</a:t>
                      </a:r>
                      <a:r>
                        <a:rPr lang="en-GB" sz="1200" b="0" kern="1200" baseline="0" dirty="0">
                          <a:solidFill>
                            <a:srgbClr val="7F7F7F"/>
                          </a:solidFill>
                          <a:latin typeface="Calibri" panose="020F0502020204030204" pitchFamily="34" charset="0"/>
                          <a:ea typeface="+mn-ea"/>
                          <a:cs typeface="Calibri" panose="020F0502020204030204" pitchFamily="34" charset="0"/>
                        </a:rPr>
                        <a:t>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29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36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1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proportion of DIPs resulting in a DIP accept </a:t>
            </a:r>
            <a:r>
              <a:rPr lang="en-GB" sz="1700" dirty="0"/>
              <a:t>has edged back up to 85% this quarter.</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Q4 respondents (300)</a:t>
            </a:r>
          </a:p>
        </p:txBody>
      </p:sp>
      <p:graphicFrame>
        <p:nvGraphicFramePr>
          <p:cNvPr id="47" name="Chart 46"/>
          <p:cNvGraphicFramePr/>
          <p:nvPr>
            <p:extLst>
              <p:ext uri="{D42A27DB-BD31-4B8C-83A1-F6EECF244321}">
                <p14:modId xmlns:p14="http://schemas.microsoft.com/office/powerpoint/2010/main" val="2836084398"/>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1908393"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217460"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5835594"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7144661"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8453728"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732615" y="1563688"/>
            <a:ext cx="1080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24" name="AutoShape 13"/>
          <p:cNvSpPr>
            <a:spLocks noChangeArrowheads="1"/>
          </p:cNvSpPr>
          <p:nvPr/>
        </p:nvSpPr>
        <p:spPr bwMode="auto">
          <a:xfrm>
            <a:off x="2039836" y="1563688"/>
            <a:ext cx="1080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25" name="AutoShape 13"/>
          <p:cNvSpPr>
            <a:spLocks noChangeArrowheads="1"/>
          </p:cNvSpPr>
          <p:nvPr/>
        </p:nvSpPr>
        <p:spPr bwMode="auto">
          <a:xfrm>
            <a:off x="3347057" y="1563688"/>
            <a:ext cx="1080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84</a:t>
            </a:r>
          </a:p>
        </p:txBody>
      </p:sp>
      <p:sp>
        <p:nvSpPr>
          <p:cNvPr id="26" name="AutoShape 13"/>
          <p:cNvSpPr>
            <a:spLocks noChangeArrowheads="1"/>
          </p:cNvSpPr>
          <p:nvPr/>
        </p:nvSpPr>
        <p:spPr bwMode="auto">
          <a:xfrm>
            <a:off x="4654278" y="1563688"/>
            <a:ext cx="1080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84</a:t>
            </a:r>
          </a:p>
        </p:txBody>
      </p:sp>
      <p:sp>
        <p:nvSpPr>
          <p:cNvPr id="27" name="AutoShape 13"/>
          <p:cNvSpPr>
            <a:spLocks noChangeArrowheads="1"/>
          </p:cNvSpPr>
          <p:nvPr/>
        </p:nvSpPr>
        <p:spPr bwMode="auto">
          <a:xfrm>
            <a:off x="5961499" y="1563688"/>
            <a:ext cx="1080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86</a:t>
            </a:r>
          </a:p>
        </p:txBody>
      </p:sp>
      <p:cxnSp>
        <p:nvCxnSpPr>
          <p:cNvPr id="28" name="Straight Connector 4"/>
          <p:cNvCxnSpPr/>
          <p:nvPr/>
        </p:nvCxnSpPr>
        <p:spPr>
          <a:xfrm>
            <a:off x="452652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7268720" y="1563688"/>
            <a:ext cx="1080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85</a:t>
            </a:r>
          </a:p>
        </p:txBody>
      </p:sp>
      <p:sp>
        <p:nvSpPr>
          <p:cNvPr id="30" name="AutoShape 13">
            <a:extLst>
              <a:ext uri="{FF2B5EF4-FFF2-40B4-BE49-F238E27FC236}">
                <a16:creationId xmlns:a16="http://schemas.microsoft.com/office/drawing/2014/main" id="{7FDD137B-C65C-6645-86EA-96CEA6A29072}"/>
              </a:ext>
            </a:extLst>
          </p:cNvPr>
          <p:cNvSpPr>
            <a:spLocks noChangeArrowheads="1"/>
          </p:cNvSpPr>
          <p:nvPr/>
        </p:nvSpPr>
        <p:spPr bwMode="auto">
          <a:xfrm>
            <a:off x="8575941" y="1563688"/>
            <a:ext cx="1080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83</a:t>
            </a:r>
          </a:p>
        </p:txBody>
      </p:sp>
      <p:cxnSp>
        <p:nvCxnSpPr>
          <p:cNvPr id="22" name="Straight Connector 4"/>
          <p:cNvCxnSpPr/>
          <p:nvPr/>
        </p:nvCxnSpPr>
        <p:spPr>
          <a:xfrm>
            <a:off x="976279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AutoShape 13"/>
          <p:cNvSpPr>
            <a:spLocks noChangeArrowheads="1"/>
          </p:cNvSpPr>
          <p:nvPr/>
        </p:nvSpPr>
        <p:spPr bwMode="auto">
          <a:xfrm>
            <a:off x="9883165" y="1563687"/>
            <a:ext cx="1080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Q4 2019: 85</a:t>
            </a:r>
          </a:p>
        </p:txBody>
      </p:sp>
    </p:spTree>
    <p:extLst>
      <p:ext uri="{BB962C8B-B14F-4D97-AF65-F5344CB8AC3E}">
        <p14:creationId xmlns:p14="http://schemas.microsoft.com/office/powerpoint/2010/main" val="45237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DIP to DIP accept is slightly higher across the board this quarter.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Q4 respondents (300)</a:t>
            </a:r>
          </a:p>
        </p:txBody>
      </p:sp>
      <p:graphicFrame>
        <p:nvGraphicFramePr>
          <p:cNvPr id="17" name="Chart 16"/>
          <p:cNvGraphicFramePr/>
          <p:nvPr>
            <p:extLst>
              <p:ext uri="{D42A27DB-BD31-4B8C-83A1-F6EECF244321}">
                <p14:modId xmlns:p14="http://schemas.microsoft.com/office/powerpoint/2010/main" val="1929283414"/>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3980598683"/>
              </p:ext>
            </p:extLst>
          </p:nvPr>
        </p:nvGraphicFramePr>
        <p:xfrm>
          <a:off x="9280354" y="1772411"/>
          <a:ext cx="1181100" cy="4229995"/>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49">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Q3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a:t>
                      </a:r>
                      <a:r>
                        <a:rPr lang="en-GB" sz="1200" b="0" kern="1200" baseline="0" dirty="0">
                          <a:solidFill>
                            <a:srgbClr val="7F7F7F"/>
                          </a:solidFill>
                          <a:latin typeface="Calibri" panose="020F0502020204030204" pitchFamily="34" charset="0"/>
                          <a:ea typeface="+mn-ea"/>
                          <a:cs typeface="Calibri" panose="020F0502020204030204" pitchFamily="34" charset="0"/>
                        </a:rPr>
                        <a:t> (+1</a:t>
                      </a:r>
                      <a:r>
                        <a:rPr lang="en-GB" sz="1200" b="0" kern="1200" dirty="0">
                          <a:solidFill>
                            <a:srgbClr val="7F7F7F"/>
                          </a:solidFill>
                          <a:latin typeface="Calibri" panose="020F0502020204030204" pitchFamily="34" charset="0"/>
                          <a:ea typeface="+mn-ea"/>
                          <a:cs typeface="Calibri" panose="020F050202020403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0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476542"/>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proportion of DIP accepts resulting in a full application has </a:t>
            </a:r>
            <a:r>
              <a:rPr lang="en-GB" sz="1700" dirty="0"/>
              <a:t>gone up this quarter, to the highest level seen in the past 2 years.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All Q4 respondents (300)</a:t>
            </a:r>
          </a:p>
        </p:txBody>
      </p:sp>
      <p:graphicFrame>
        <p:nvGraphicFramePr>
          <p:cNvPr id="47" name="Chart 46"/>
          <p:cNvGraphicFramePr/>
          <p:nvPr>
            <p:extLst>
              <p:ext uri="{D42A27DB-BD31-4B8C-83A1-F6EECF244321}">
                <p14:modId xmlns:p14="http://schemas.microsoft.com/office/powerpoint/2010/main" val="986725872"/>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1919738"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224571"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583423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7139070"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8443903"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95770" y="1563688"/>
            <a:ext cx="1151131"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76</a:t>
            </a:r>
          </a:p>
        </p:txBody>
      </p:sp>
      <p:sp>
        <p:nvSpPr>
          <p:cNvPr id="24" name="AutoShape 13"/>
          <p:cNvSpPr>
            <a:spLocks noChangeArrowheads="1"/>
          </p:cNvSpPr>
          <p:nvPr/>
        </p:nvSpPr>
        <p:spPr bwMode="auto">
          <a:xfrm>
            <a:off x="1999470" y="1563688"/>
            <a:ext cx="1151131"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25" name="AutoShape 13"/>
          <p:cNvSpPr>
            <a:spLocks noChangeArrowheads="1"/>
          </p:cNvSpPr>
          <p:nvPr/>
        </p:nvSpPr>
        <p:spPr bwMode="auto">
          <a:xfrm>
            <a:off x="3303170" y="1563688"/>
            <a:ext cx="1151131"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80</a:t>
            </a:r>
          </a:p>
        </p:txBody>
      </p:sp>
      <p:sp>
        <p:nvSpPr>
          <p:cNvPr id="26" name="AutoShape 13"/>
          <p:cNvSpPr>
            <a:spLocks noChangeArrowheads="1"/>
          </p:cNvSpPr>
          <p:nvPr/>
        </p:nvSpPr>
        <p:spPr bwMode="auto">
          <a:xfrm>
            <a:off x="4606870" y="1563688"/>
            <a:ext cx="1151131"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82</a:t>
            </a:r>
          </a:p>
        </p:txBody>
      </p:sp>
      <p:sp>
        <p:nvSpPr>
          <p:cNvPr id="27" name="AutoShape 13"/>
          <p:cNvSpPr>
            <a:spLocks noChangeArrowheads="1"/>
          </p:cNvSpPr>
          <p:nvPr/>
        </p:nvSpPr>
        <p:spPr bwMode="auto">
          <a:xfrm>
            <a:off x="5910570" y="1563688"/>
            <a:ext cx="1151131"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84</a:t>
            </a:r>
          </a:p>
        </p:txBody>
      </p:sp>
      <p:cxnSp>
        <p:nvCxnSpPr>
          <p:cNvPr id="28" name="Straight Connector 4"/>
          <p:cNvCxnSpPr/>
          <p:nvPr/>
        </p:nvCxnSpPr>
        <p:spPr>
          <a:xfrm>
            <a:off x="4529404"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821668" y="1563688"/>
            <a:ext cx="1151131"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Q4 2019: 85</a:t>
            </a:r>
          </a:p>
        </p:txBody>
      </p:sp>
      <p:sp>
        <p:nvSpPr>
          <p:cNvPr id="30" name="AutoShape 13">
            <a:extLst>
              <a:ext uri="{FF2B5EF4-FFF2-40B4-BE49-F238E27FC236}">
                <a16:creationId xmlns:a16="http://schemas.microsoft.com/office/drawing/2014/main" id="{21F95271-D5A0-5441-AD6B-775119A530AD}"/>
              </a:ext>
            </a:extLst>
          </p:cNvPr>
          <p:cNvSpPr>
            <a:spLocks noChangeArrowheads="1"/>
          </p:cNvSpPr>
          <p:nvPr/>
        </p:nvSpPr>
        <p:spPr bwMode="auto">
          <a:xfrm>
            <a:off x="7214270" y="1563688"/>
            <a:ext cx="1151131"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83</a:t>
            </a:r>
          </a:p>
        </p:txBody>
      </p:sp>
      <p:cxnSp>
        <p:nvCxnSpPr>
          <p:cNvPr id="22" name="Straight Connector 4"/>
          <p:cNvCxnSpPr/>
          <p:nvPr/>
        </p:nvCxnSpPr>
        <p:spPr>
          <a:xfrm>
            <a:off x="9748736"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AutoShape 13"/>
          <p:cNvSpPr>
            <a:spLocks noChangeArrowheads="1"/>
          </p:cNvSpPr>
          <p:nvPr/>
        </p:nvSpPr>
        <p:spPr bwMode="auto">
          <a:xfrm>
            <a:off x="8517970" y="1563688"/>
            <a:ext cx="1151131"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80</a:t>
            </a:r>
          </a:p>
        </p:txBody>
      </p:sp>
    </p:spTree>
    <p:extLst>
      <p:ext uri="{BB962C8B-B14F-4D97-AF65-F5344CB8AC3E}">
        <p14:creationId xmlns:p14="http://schemas.microsoft.com/office/powerpoint/2010/main" val="55125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7788571C-23FE-4615-9B5B-512E0DC98561}"/>
              </a:ext>
            </a:extLst>
          </p:cNvPr>
          <p:cNvGrpSpPr/>
          <p:nvPr/>
        </p:nvGrpSpPr>
        <p:grpSpPr>
          <a:xfrm>
            <a:off x="508299" y="1676979"/>
            <a:ext cx="9113233" cy="721783"/>
            <a:chOff x="421215" y="1589895"/>
            <a:chExt cx="9113233" cy="721783"/>
          </a:xfrm>
        </p:grpSpPr>
        <p:sp>
          <p:nvSpPr>
            <p:cNvPr id="30" name="TextBox 13"/>
            <p:cNvSpPr txBox="1"/>
            <p:nvPr/>
          </p:nvSpPr>
          <p:spPr>
            <a:xfrm>
              <a:off x="1306285" y="1766120"/>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Background &amp; methodology</a:t>
              </a:r>
            </a:p>
          </p:txBody>
        </p:sp>
        <p:sp>
          <p:nvSpPr>
            <p:cNvPr id="36" name="Rectangle 35"/>
            <p:cNvSpPr/>
            <p:nvPr/>
          </p:nvSpPr>
          <p:spPr>
            <a:xfrm>
              <a:off x="421215" y="1589895"/>
              <a:ext cx="700617" cy="7217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8" name="Groupe 7">
            <a:extLst>
              <a:ext uri="{FF2B5EF4-FFF2-40B4-BE49-F238E27FC236}">
                <a16:creationId xmlns:a16="http://schemas.microsoft.com/office/drawing/2014/main" id="{4B5A66BA-CED8-4780-B41C-1A35DEA05DDC}"/>
              </a:ext>
            </a:extLst>
          </p:cNvPr>
          <p:cNvGrpSpPr/>
          <p:nvPr/>
        </p:nvGrpSpPr>
        <p:grpSpPr>
          <a:xfrm>
            <a:off x="508299" y="5097147"/>
            <a:ext cx="9252932" cy="721783"/>
            <a:chOff x="421215" y="5010063"/>
            <a:chExt cx="9252932" cy="721783"/>
          </a:xfrm>
        </p:grpSpPr>
        <p:sp>
          <p:nvSpPr>
            <p:cNvPr id="33" name="TextBox 13"/>
            <p:cNvSpPr txBox="1"/>
            <p:nvPr/>
          </p:nvSpPr>
          <p:spPr>
            <a:xfrm>
              <a:off x="1306284" y="5186288"/>
              <a:ext cx="83678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flow</a:t>
              </a:r>
            </a:p>
          </p:txBody>
        </p:sp>
        <p:sp>
          <p:nvSpPr>
            <p:cNvPr id="46" name="Rectangle 45"/>
            <p:cNvSpPr/>
            <p:nvPr/>
          </p:nvSpPr>
          <p:spPr>
            <a:xfrm>
              <a:off x="421215" y="5010063"/>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 name="Groupe 8">
            <a:extLst>
              <a:ext uri="{FF2B5EF4-FFF2-40B4-BE49-F238E27FC236}">
                <a16:creationId xmlns:a16="http://schemas.microsoft.com/office/drawing/2014/main" id="{E099AC01-FC23-47FD-A86C-6176336AC100}"/>
              </a:ext>
            </a:extLst>
          </p:cNvPr>
          <p:cNvGrpSpPr/>
          <p:nvPr/>
        </p:nvGrpSpPr>
        <p:grpSpPr>
          <a:xfrm>
            <a:off x="508299" y="3959656"/>
            <a:ext cx="9113232" cy="721783"/>
            <a:chOff x="421215" y="3875417"/>
            <a:chExt cx="9113232" cy="721783"/>
          </a:xfrm>
        </p:grpSpPr>
        <p:sp>
          <p:nvSpPr>
            <p:cNvPr id="32" name="TextBox 13"/>
            <p:cNvSpPr txBox="1"/>
            <p:nvPr/>
          </p:nvSpPr>
          <p:spPr>
            <a:xfrm>
              <a:off x="1306284" y="4051642"/>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volumes and confidence</a:t>
              </a:r>
            </a:p>
          </p:txBody>
        </p:sp>
        <p:sp>
          <p:nvSpPr>
            <p:cNvPr id="43" name="Rectangle 42"/>
            <p:cNvSpPr/>
            <p:nvPr/>
          </p:nvSpPr>
          <p:spPr>
            <a:xfrm>
              <a:off x="421215" y="3875417"/>
              <a:ext cx="700617" cy="721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2" name="Groupe 11">
            <a:extLst>
              <a:ext uri="{FF2B5EF4-FFF2-40B4-BE49-F238E27FC236}">
                <a16:creationId xmlns:a16="http://schemas.microsoft.com/office/drawing/2014/main" id="{551BE2DC-3025-47EF-9E79-E4D338B211AE}"/>
              </a:ext>
            </a:extLst>
          </p:cNvPr>
          <p:cNvGrpSpPr/>
          <p:nvPr/>
        </p:nvGrpSpPr>
        <p:grpSpPr>
          <a:xfrm>
            <a:off x="508299" y="2822165"/>
            <a:ext cx="9113234" cy="721783"/>
            <a:chOff x="421215" y="2718857"/>
            <a:chExt cx="9113234" cy="721783"/>
          </a:xfrm>
        </p:grpSpPr>
        <p:sp>
          <p:nvSpPr>
            <p:cNvPr id="31" name="TextBox 13"/>
            <p:cNvSpPr txBox="1"/>
            <p:nvPr/>
          </p:nvSpPr>
          <p:spPr>
            <a:xfrm>
              <a:off x="1306286" y="2895082"/>
              <a:ext cx="82281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Executive summary</a:t>
              </a:r>
            </a:p>
          </p:txBody>
        </p:sp>
        <p:sp>
          <p:nvSpPr>
            <p:cNvPr id="40" name="Rectangle 39"/>
            <p:cNvSpPr/>
            <p:nvPr/>
          </p:nvSpPr>
          <p:spPr>
            <a:xfrm>
              <a:off x="421215" y="2718857"/>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1" name="Titre 10"/>
          <p:cNvSpPr>
            <a:spLocks noGrp="1"/>
          </p:cNvSpPr>
          <p:nvPr>
            <p:ph type="title"/>
          </p:nvPr>
        </p:nvSpPr>
        <p:spPr>
          <a:xfrm>
            <a:off x="422888" y="244702"/>
            <a:ext cx="10363200" cy="671807"/>
          </a:xfrm>
        </p:spPr>
        <p:txBody>
          <a:bodyPr>
            <a:normAutofit/>
          </a:bodyPr>
          <a:lstStyle/>
          <a:p>
            <a:r>
              <a:rPr lang="fr-FR" sz="3200" dirty="0">
                <a:latin typeface="Calibri" panose="020F0502020204030204" pitchFamily="34" charset="0"/>
                <a:cs typeface="Calibri" panose="020F0502020204030204" pitchFamily="34" charset="0"/>
              </a:rPr>
              <a:t>Contents</a:t>
            </a:r>
          </a:p>
        </p:txBody>
      </p:sp>
      <p:sp>
        <p:nvSpPr>
          <p:cNvPr id="3" name="TextBox 2"/>
          <p:cNvSpPr txBox="1"/>
          <p:nvPr/>
        </p:nvSpPr>
        <p:spPr>
          <a:xfrm>
            <a:off x="755874" y="1776261"/>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1</a:t>
            </a:r>
          </a:p>
        </p:txBody>
      </p:sp>
      <p:sp>
        <p:nvSpPr>
          <p:cNvPr id="50" name="TextBox 49"/>
          <p:cNvSpPr txBox="1"/>
          <p:nvPr/>
        </p:nvSpPr>
        <p:spPr>
          <a:xfrm>
            <a:off x="755874" y="2921446"/>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2</a:t>
            </a:r>
          </a:p>
        </p:txBody>
      </p:sp>
      <p:sp>
        <p:nvSpPr>
          <p:cNvPr id="51" name="TextBox 50"/>
          <p:cNvSpPr txBox="1"/>
          <p:nvPr/>
        </p:nvSpPr>
        <p:spPr>
          <a:xfrm>
            <a:off x="755874" y="4058937"/>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3</a:t>
            </a:r>
          </a:p>
        </p:txBody>
      </p:sp>
      <p:sp>
        <p:nvSpPr>
          <p:cNvPr id="52" name="TextBox 51"/>
          <p:cNvSpPr txBox="1"/>
          <p:nvPr/>
        </p:nvSpPr>
        <p:spPr>
          <a:xfrm>
            <a:off x="755874" y="5196428"/>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8500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566141"/>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accept to full application has gone up this quarter, with large improvements in those dealing with mover mortgages (+10) and amongst those in lower sales decile (+8).</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Base: All Q4 respondents (300)</a:t>
            </a:r>
          </a:p>
        </p:txBody>
      </p:sp>
      <p:graphicFrame>
        <p:nvGraphicFramePr>
          <p:cNvPr id="17" name="Chart 16"/>
          <p:cNvGraphicFramePr/>
          <p:nvPr>
            <p:extLst>
              <p:ext uri="{D42A27DB-BD31-4B8C-83A1-F6EECF244321}">
                <p14:modId xmlns:p14="http://schemas.microsoft.com/office/powerpoint/2010/main" val="3759624070"/>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208886102"/>
              </p:ext>
            </p:extLst>
          </p:nvPr>
        </p:nvGraphicFramePr>
        <p:xfrm>
          <a:off x="9277823" y="1777143"/>
          <a:ext cx="1181100" cy="4229991"/>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6511">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Q3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920">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80</a:t>
                      </a:r>
                      <a:r>
                        <a:rPr lang="en-GB" sz="1200" b="0" kern="1200" baseline="0" dirty="0">
                          <a:solidFill>
                            <a:srgbClr val="7F7F7F"/>
                          </a:solidFill>
                          <a:latin typeface="Calibri" panose="020F0502020204030204" pitchFamily="34" charset="0"/>
                          <a:ea typeface="+mn-ea"/>
                          <a:cs typeface="Calibri" panose="020F0502020204030204" pitchFamily="34" charset="0"/>
                        </a:rPr>
                        <a:t> (+5</a:t>
                      </a:r>
                      <a:r>
                        <a:rPr lang="en-GB" sz="1200" b="0" kern="1200" dirty="0">
                          <a:solidFill>
                            <a:srgbClr val="7F7F7F"/>
                          </a:solidFill>
                          <a:latin typeface="Calibri" panose="020F0502020204030204" pitchFamily="34" charset="0"/>
                          <a:ea typeface="+mn-ea"/>
                          <a:cs typeface="Calibri" panose="020F050202020403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78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a:t>
                      </a:r>
                      <a:r>
                        <a:rPr lang="en-GB" sz="1200" b="0" kern="1200" baseline="0" dirty="0">
                          <a:solidFill>
                            <a:srgbClr val="7F7F7F"/>
                          </a:solidFill>
                          <a:latin typeface="Calibri" panose="020F0502020204030204" pitchFamily="34" charset="0"/>
                          <a:ea typeface="+mn-ea"/>
                          <a:cs typeface="Calibri" panose="020F0502020204030204" pitchFamily="34" charset="0"/>
                        </a:rPr>
                        <a:t>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a:t>
                      </a:r>
                      <a:r>
                        <a:rPr lang="en-GB" sz="1200" b="0" kern="1200" baseline="0" dirty="0">
                          <a:solidFill>
                            <a:srgbClr val="7F7F7F"/>
                          </a:solidFill>
                          <a:latin typeface="Calibri" panose="020F0502020204030204" pitchFamily="34" charset="0"/>
                          <a:ea typeface="+mn-ea"/>
                          <a:cs typeface="Calibri" panose="020F0502020204030204" pitchFamily="34" charset="0"/>
                        </a:rPr>
                        <a:t>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78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a:t>
                      </a:r>
                      <a:r>
                        <a:rPr lang="en-GB" sz="1200" b="0" kern="1200" baseline="0" dirty="0">
                          <a:solidFill>
                            <a:srgbClr val="7F7F7F"/>
                          </a:solidFill>
                          <a:latin typeface="Calibri" panose="020F0502020204030204" pitchFamily="34" charset="0"/>
                          <a:ea typeface="+mn-ea"/>
                          <a:cs typeface="Calibri" panose="020F0502020204030204" pitchFamily="34" charset="0"/>
                        </a:rPr>
                        <a:t>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76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78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07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Following a small decline last quarter, the proportion of full applications resulting in an offer recovers somewhat  to 89%.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Q4 respondents (300)</a:t>
            </a:r>
          </a:p>
        </p:txBody>
      </p:sp>
      <p:graphicFrame>
        <p:nvGraphicFramePr>
          <p:cNvPr id="47" name="Chart 46"/>
          <p:cNvGraphicFramePr/>
          <p:nvPr>
            <p:extLst>
              <p:ext uri="{D42A27DB-BD31-4B8C-83A1-F6EECF244321}">
                <p14:modId xmlns:p14="http://schemas.microsoft.com/office/powerpoint/2010/main" val="2920237798"/>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191973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222151"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5826979"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7129393"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843180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98706" y="1563688"/>
            <a:ext cx="1161679"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88</a:t>
            </a:r>
          </a:p>
        </p:txBody>
      </p:sp>
      <p:sp>
        <p:nvSpPr>
          <p:cNvPr id="24" name="AutoShape 13"/>
          <p:cNvSpPr>
            <a:spLocks noChangeArrowheads="1"/>
          </p:cNvSpPr>
          <p:nvPr/>
        </p:nvSpPr>
        <p:spPr bwMode="auto">
          <a:xfrm>
            <a:off x="2000480" y="1563688"/>
            <a:ext cx="1161679"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88</a:t>
            </a:r>
          </a:p>
        </p:txBody>
      </p:sp>
      <p:sp>
        <p:nvSpPr>
          <p:cNvPr id="25" name="AutoShape 13"/>
          <p:cNvSpPr>
            <a:spLocks noChangeArrowheads="1"/>
          </p:cNvSpPr>
          <p:nvPr/>
        </p:nvSpPr>
        <p:spPr bwMode="auto">
          <a:xfrm>
            <a:off x="3302254" y="1563688"/>
            <a:ext cx="1161679"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88</a:t>
            </a:r>
          </a:p>
        </p:txBody>
      </p:sp>
      <p:sp>
        <p:nvSpPr>
          <p:cNvPr id="26" name="AutoShape 13"/>
          <p:cNvSpPr>
            <a:spLocks noChangeArrowheads="1"/>
          </p:cNvSpPr>
          <p:nvPr/>
        </p:nvSpPr>
        <p:spPr bwMode="auto">
          <a:xfrm>
            <a:off x="4604028" y="1563688"/>
            <a:ext cx="1161679"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89</a:t>
            </a:r>
          </a:p>
        </p:txBody>
      </p:sp>
      <p:sp>
        <p:nvSpPr>
          <p:cNvPr id="27" name="AutoShape 13"/>
          <p:cNvSpPr>
            <a:spLocks noChangeArrowheads="1"/>
          </p:cNvSpPr>
          <p:nvPr/>
        </p:nvSpPr>
        <p:spPr bwMode="auto">
          <a:xfrm>
            <a:off x="5905802" y="1563688"/>
            <a:ext cx="1161679"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89</a:t>
            </a:r>
          </a:p>
        </p:txBody>
      </p:sp>
      <p:cxnSp>
        <p:nvCxnSpPr>
          <p:cNvPr id="28" name="Straight Connector 4"/>
          <p:cNvCxnSpPr/>
          <p:nvPr/>
        </p:nvCxnSpPr>
        <p:spPr>
          <a:xfrm>
            <a:off x="4524565"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8509350" y="1563688"/>
            <a:ext cx="1161679"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87</a:t>
            </a:r>
          </a:p>
        </p:txBody>
      </p:sp>
      <p:sp>
        <p:nvSpPr>
          <p:cNvPr id="30" name="AutoShape 13">
            <a:extLst>
              <a:ext uri="{FF2B5EF4-FFF2-40B4-BE49-F238E27FC236}">
                <a16:creationId xmlns:a16="http://schemas.microsoft.com/office/drawing/2014/main" id="{286CA736-C34D-F446-BB8D-5DCD7CE437B3}"/>
              </a:ext>
            </a:extLst>
          </p:cNvPr>
          <p:cNvSpPr>
            <a:spLocks noChangeArrowheads="1"/>
          </p:cNvSpPr>
          <p:nvPr/>
        </p:nvSpPr>
        <p:spPr bwMode="auto">
          <a:xfrm>
            <a:off x="7207576" y="1563688"/>
            <a:ext cx="1161679"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90</a:t>
            </a:r>
          </a:p>
        </p:txBody>
      </p:sp>
      <p:cxnSp>
        <p:nvCxnSpPr>
          <p:cNvPr id="22" name="Straight Connector 4"/>
          <p:cNvCxnSpPr/>
          <p:nvPr/>
        </p:nvCxnSpPr>
        <p:spPr>
          <a:xfrm>
            <a:off x="97342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AutoShape 13"/>
          <p:cNvSpPr>
            <a:spLocks noChangeArrowheads="1"/>
          </p:cNvSpPr>
          <p:nvPr/>
        </p:nvSpPr>
        <p:spPr bwMode="auto">
          <a:xfrm>
            <a:off x="9811121" y="1563688"/>
            <a:ext cx="1161679"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Q4 2019: 89</a:t>
            </a:r>
          </a:p>
        </p:txBody>
      </p:sp>
    </p:spTree>
    <p:extLst>
      <p:ext uri="{BB962C8B-B14F-4D97-AF65-F5344CB8AC3E}">
        <p14:creationId xmlns:p14="http://schemas.microsoft.com/office/powerpoint/2010/main" val="358216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offer is slightly higher across the board. Conversion </a:t>
            </a:r>
            <a:r>
              <a:rPr lang="en-GB" sz="1700" dirty="0"/>
              <a:t>continues to be the </a:t>
            </a:r>
            <a:r>
              <a:rPr lang="en-GB" sz="1700" dirty="0">
                <a:latin typeface="Calibri" panose="020F0502020204030204" pitchFamily="34" charset="0"/>
                <a:cs typeface="Calibri" panose="020F0502020204030204" pitchFamily="34" charset="0"/>
              </a:rPr>
              <a:t>highest in the midlands and lowest in the north.</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Q4 respondents (300)</a:t>
            </a:r>
          </a:p>
        </p:txBody>
      </p:sp>
      <p:graphicFrame>
        <p:nvGraphicFramePr>
          <p:cNvPr id="17" name="Chart 16"/>
          <p:cNvGraphicFramePr/>
          <p:nvPr>
            <p:extLst>
              <p:ext uri="{D42A27DB-BD31-4B8C-83A1-F6EECF244321}">
                <p14:modId xmlns:p14="http://schemas.microsoft.com/office/powerpoint/2010/main" val="3637814868"/>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4292198845"/>
              </p:ext>
            </p:extLst>
          </p:nvPr>
        </p:nvGraphicFramePr>
        <p:xfrm>
          <a:off x="9277828" y="1779497"/>
          <a:ext cx="1181100" cy="4212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780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Q3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a:t>
                      </a:r>
                      <a:r>
                        <a:rPr lang="en-GB" sz="1200" b="0" kern="1200" baseline="0" dirty="0">
                          <a:solidFill>
                            <a:srgbClr val="7F7F7F"/>
                          </a:solidFill>
                          <a:latin typeface="Calibri" panose="020F0502020204030204" pitchFamily="34" charset="0"/>
                          <a:ea typeface="+mn-ea"/>
                          <a:cs typeface="Calibri" panose="020F0502020204030204" pitchFamily="34" charset="0"/>
                        </a:rPr>
                        <a:t> </a:t>
                      </a:r>
                      <a:r>
                        <a:rPr lang="en-GB" sz="1200" b="0" kern="1200" dirty="0">
                          <a:solidFill>
                            <a:srgbClr val="7F7F7F"/>
                          </a:solidFill>
                          <a:latin typeface="Calibri" panose="020F0502020204030204" pitchFamily="34" charset="0"/>
                          <a:ea typeface="+mn-ea"/>
                          <a:cs typeface="Calibri" panose="020F050202020403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46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88</a:t>
                      </a:r>
                      <a:r>
                        <a:rPr lang="en-GB" sz="1200" b="0" kern="1200" baseline="0" dirty="0">
                          <a:solidFill>
                            <a:srgbClr val="7F7F7F"/>
                          </a:solidFill>
                          <a:latin typeface="Calibri" panose="020F0502020204030204" pitchFamily="34" charset="0"/>
                          <a:ea typeface="+mn-ea"/>
                          <a:cs typeface="Calibri" panose="020F0502020204030204" pitchFamily="34" charset="0"/>
                        </a:rPr>
                        <a:t> </a:t>
                      </a:r>
                      <a:r>
                        <a:rPr lang="en-GB" sz="1200" b="0" kern="1200" dirty="0">
                          <a:solidFill>
                            <a:srgbClr val="7F7F7F"/>
                          </a:solidFill>
                          <a:latin typeface="Calibri" panose="020F0502020204030204" pitchFamily="34" charset="0"/>
                          <a:ea typeface="+mn-ea"/>
                          <a:cs typeface="Calibri" panose="020F050202020403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385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3"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7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proportion of offers resulting in a completion is stable compared to last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Q4 respondents (300)</a:t>
            </a:r>
          </a:p>
        </p:txBody>
      </p:sp>
      <p:graphicFrame>
        <p:nvGraphicFramePr>
          <p:cNvPr id="47" name="Chart 46"/>
          <p:cNvGraphicFramePr/>
          <p:nvPr>
            <p:extLst>
              <p:ext uri="{D42A27DB-BD31-4B8C-83A1-F6EECF244321}">
                <p14:modId xmlns:p14="http://schemas.microsoft.com/office/powerpoint/2010/main" val="299061923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1919233"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224359"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5834611"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7139737"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8444863"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71649" y="1563688"/>
            <a:ext cx="118868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24" name="AutoShape 13"/>
          <p:cNvSpPr>
            <a:spLocks noChangeArrowheads="1"/>
          </p:cNvSpPr>
          <p:nvPr/>
        </p:nvSpPr>
        <p:spPr bwMode="auto">
          <a:xfrm>
            <a:off x="1978177" y="1563688"/>
            <a:ext cx="118868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85</a:t>
            </a:r>
          </a:p>
        </p:txBody>
      </p:sp>
      <p:sp>
        <p:nvSpPr>
          <p:cNvPr id="25" name="AutoShape 13"/>
          <p:cNvSpPr>
            <a:spLocks noChangeArrowheads="1"/>
          </p:cNvSpPr>
          <p:nvPr/>
        </p:nvSpPr>
        <p:spPr bwMode="auto">
          <a:xfrm>
            <a:off x="3284705" y="1563688"/>
            <a:ext cx="118868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82</a:t>
            </a:r>
          </a:p>
        </p:txBody>
      </p:sp>
      <p:sp>
        <p:nvSpPr>
          <p:cNvPr id="26" name="AutoShape 13"/>
          <p:cNvSpPr>
            <a:spLocks noChangeArrowheads="1"/>
          </p:cNvSpPr>
          <p:nvPr/>
        </p:nvSpPr>
        <p:spPr bwMode="auto">
          <a:xfrm>
            <a:off x="4591233" y="1563688"/>
            <a:ext cx="118868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87</a:t>
            </a:r>
          </a:p>
        </p:txBody>
      </p:sp>
      <p:sp>
        <p:nvSpPr>
          <p:cNvPr id="27" name="AutoShape 13"/>
          <p:cNvSpPr>
            <a:spLocks noChangeArrowheads="1"/>
          </p:cNvSpPr>
          <p:nvPr/>
        </p:nvSpPr>
        <p:spPr bwMode="auto">
          <a:xfrm>
            <a:off x="5897761" y="1563688"/>
            <a:ext cx="118868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86</a:t>
            </a:r>
          </a:p>
        </p:txBody>
      </p:sp>
      <p:cxnSp>
        <p:nvCxnSpPr>
          <p:cNvPr id="28" name="Straight Connector 4"/>
          <p:cNvCxnSpPr/>
          <p:nvPr/>
        </p:nvCxnSpPr>
        <p:spPr>
          <a:xfrm>
            <a:off x="4529485"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8510817" y="1563688"/>
            <a:ext cx="118868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84</a:t>
            </a:r>
          </a:p>
        </p:txBody>
      </p:sp>
      <p:sp>
        <p:nvSpPr>
          <p:cNvPr id="30" name="AutoShape 13">
            <a:extLst>
              <a:ext uri="{FF2B5EF4-FFF2-40B4-BE49-F238E27FC236}">
                <a16:creationId xmlns:a16="http://schemas.microsoft.com/office/drawing/2014/main" id="{D419AD62-4183-A540-AA95-EDAD9D9226A9}"/>
              </a:ext>
            </a:extLst>
          </p:cNvPr>
          <p:cNvSpPr>
            <a:spLocks noChangeArrowheads="1"/>
          </p:cNvSpPr>
          <p:nvPr/>
        </p:nvSpPr>
        <p:spPr bwMode="auto">
          <a:xfrm>
            <a:off x="7204289" y="1563688"/>
            <a:ext cx="1188682"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88</a:t>
            </a:r>
          </a:p>
        </p:txBody>
      </p:sp>
      <p:cxnSp>
        <p:nvCxnSpPr>
          <p:cNvPr id="22" name="Straight Connector 4"/>
          <p:cNvCxnSpPr/>
          <p:nvPr/>
        </p:nvCxnSpPr>
        <p:spPr>
          <a:xfrm>
            <a:off x="9749988"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AutoShape 13"/>
          <p:cNvSpPr>
            <a:spLocks noChangeArrowheads="1"/>
          </p:cNvSpPr>
          <p:nvPr/>
        </p:nvSpPr>
        <p:spPr bwMode="auto">
          <a:xfrm>
            <a:off x="9817347" y="1563688"/>
            <a:ext cx="1188682"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Q4 2019: 85</a:t>
            </a:r>
          </a:p>
        </p:txBody>
      </p:sp>
    </p:spTree>
    <p:extLst>
      <p:ext uri="{BB962C8B-B14F-4D97-AF65-F5344CB8AC3E}">
        <p14:creationId xmlns:p14="http://schemas.microsoft.com/office/powerpoint/2010/main" val="426167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offer to completion is stable, with modest changes across sales decile and region.</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Q4 respondents (300)</a:t>
            </a:r>
          </a:p>
        </p:txBody>
      </p:sp>
      <p:graphicFrame>
        <p:nvGraphicFramePr>
          <p:cNvPr id="17" name="Chart 16"/>
          <p:cNvGraphicFramePr/>
          <p:nvPr>
            <p:extLst>
              <p:ext uri="{D42A27DB-BD31-4B8C-83A1-F6EECF244321}">
                <p14:modId xmlns:p14="http://schemas.microsoft.com/office/powerpoint/2010/main" val="2325313336"/>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984793525"/>
              </p:ext>
            </p:extLst>
          </p:nvPr>
        </p:nvGraphicFramePr>
        <p:xfrm>
          <a:off x="9286873" y="1772413"/>
          <a:ext cx="1181100" cy="4230037"/>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53">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Q3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6">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6">
                <a:tc>
                  <a:txBody>
                    <a:bodyPr/>
                    <a:lstStyle/>
                    <a:p>
                      <a:pPr marL="0" algn="ctr" defTabSz="914296" rtl="0" eaLnBrk="0" fontAlgn="b" latinLnBrk="0" hangingPunct="0"/>
                      <a:r>
                        <a:rPr lang="en-GB" sz="1200" b="0" kern="1200" baseline="0" dirty="0">
                          <a:solidFill>
                            <a:srgbClr val="7F7F7F"/>
                          </a:solidFill>
                          <a:latin typeface="Calibri" panose="020F0502020204030204" pitchFamily="34" charset="0"/>
                          <a:ea typeface="+mn-ea"/>
                          <a:cs typeface="Calibri" panose="020F0502020204030204" pitchFamily="34" charset="0"/>
                        </a:rPr>
                        <a:t>87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a:t>
                      </a:r>
                      <a:r>
                        <a:rPr lang="en-GB" sz="1200" b="0" kern="1200" baseline="0" dirty="0">
                          <a:solidFill>
                            <a:srgbClr val="7F7F7F"/>
                          </a:solidFill>
                          <a:latin typeface="Calibri" panose="020F0502020204030204" pitchFamily="34" charset="0"/>
                          <a:ea typeface="+mn-ea"/>
                          <a:cs typeface="Calibri" panose="020F0502020204030204" pitchFamily="34" charset="0"/>
                        </a:rPr>
                        <a:t>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08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has increased from 48% in Q3 to </a:t>
            </a:r>
            <a:r>
              <a:rPr lang="en-GB" sz="1700" dirty="0"/>
              <a:t>55</a:t>
            </a:r>
            <a:r>
              <a:rPr lang="en-GB" sz="1700" dirty="0">
                <a:latin typeface="Calibri" panose="020F0502020204030204" pitchFamily="34" charset="0"/>
                <a:cs typeface="Calibri" panose="020F0502020204030204" pitchFamily="34" charset="0"/>
              </a:rPr>
              <a:t>% this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Q4 respondents (300)</a:t>
            </a:r>
          </a:p>
        </p:txBody>
      </p:sp>
      <p:sp>
        <p:nvSpPr>
          <p:cNvPr id="25" name="Rectangle 24"/>
          <p:cNvSpPr/>
          <p:nvPr/>
        </p:nvSpPr>
        <p:spPr bwMode="auto">
          <a:xfrm>
            <a:off x="3245901" y="1937097"/>
            <a:ext cx="201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6" name="Rectangle 25"/>
          <p:cNvSpPr/>
          <p:nvPr/>
        </p:nvSpPr>
        <p:spPr bwMode="auto">
          <a:xfrm>
            <a:off x="3425901" y="2785889"/>
            <a:ext cx="165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24</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7" name="Rectangle 26"/>
          <p:cNvSpPr/>
          <p:nvPr/>
        </p:nvSpPr>
        <p:spPr bwMode="auto">
          <a:xfrm>
            <a:off x="3605901" y="3634681"/>
            <a:ext cx="129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20</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77901" y="4483473"/>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85901" y="5332266"/>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15</a:t>
            </a:r>
          </a:p>
        </p:txBody>
      </p:sp>
      <p:cxnSp>
        <p:nvCxnSpPr>
          <p:cNvPr id="5" name="Curved Connector 4"/>
          <p:cNvCxnSpPr>
            <a:stCxn id="25" idx="3"/>
            <a:endCxn id="26" idx="3"/>
          </p:cNvCxnSpPr>
          <p:nvPr/>
        </p:nvCxnSpPr>
        <p:spPr>
          <a:xfrm flipH="1">
            <a:off x="5081901" y="2153097"/>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6" idx="3"/>
            <a:endCxn id="27" idx="3"/>
          </p:cNvCxnSpPr>
          <p:nvPr/>
        </p:nvCxnSpPr>
        <p:spPr>
          <a:xfrm flipH="1">
            <a:off x="4901901" y="3001889"/>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7" idx="3"/>
            <a:endCxn id="28" idx="3"/>
          </p:cNvCxnSpPr>
          <p:nvPr/>
        </p:nvCxnSpPr>
        <p:spPr>
          <a:xfrm flipH="1">
            <a:off x="4829901" y="3850681"/>
            <a:ext cx="72000" cy="848792"/>
          </a:xfrm>
          <a:prstGeom prst="curvedConnector3">
            <a:avLst>
              <a:gd name="adj1" fmla="val -3175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721901" y="4699473"/>
            <a:ext cx="108000" cy="848793"/>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397493"/>
            <a:ext cx="2626399" cy="2906376"/>
            <a:chOff x="4211958" y="1867750"/>
            <a:chExt cx="2232248" cy="2906376"/>
          </a:xfrm>
        </p:grpSpPr>
        <p:sp>
          <p:nvSpPr>
            <p:cNvPr id="43" name="Rectangle 42"/>
            <p:cNvSpPr/>
            <p:nvPr/>
          </p:nvSpPr>
          <p:spPr bwMode="auto">
            <a:xfrm>
              <a:off x="4211958" y="186775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DIPs to DIP accepts: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85%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83% in Q3)</a:t>
              </a:r>
            </a:p>
          </p:txBody>
        </p:sp>
        <p:sp>
          <p:nvSpPr>
            <p:cNvPr id="44" name="Rectangle 43"/>
            <p:cNvSpPr/>
            <p:nvPr/>
          </p:nvSpPr>
          <p:spPr bwMode="auto">
            <a:xfrm>
              <a:off x="4211958" y="271654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 accepts to full applications: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85%</a:t>
              </a: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80% in Q3)</a:t>
              </a:r>
            </a:p>
          </p:txBody>
        </p:sp>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89%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87% in Q3)</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85%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84% in Q3)</a:t>
              </a:r>
            </a:p>
          </p:txBody>
        </p:sp>
      </p:grpSp>
      <p:sp>
        <p:nvSpPr>
          <p:cNvPr id="51" name="Rectangle 50"/>
          <p:cNvSpPr/>
          <p:nvPr/>
        </p:nvSpPr>
        <p:spPr bwMode="auto">
          <a:xfrm>
            <a:off x="8931349" y="3633728"/>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DIPs to completions: 55%</a:t>
            </a: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48% in Q3)</a:t>
            </a:r>
          </a:p>
        </p:txBody>
      </p:sp>
      <p:cxnSp>
        <p:nvCxnSpPr>
          <p:cNvPr id="52" name="Curved Connector 51"/>
          <p:cNvCxnSpPr>
            <a:stCxn id="43" idx="3"/>
            <a:endCxn id="46" idx="3"/>
          </p:cNvCxnSpPr>
          <p:nvPr/>
        </p:nvCxnSpPr>
        <p:spPr>
          <a:xfrm>
            <a:off x="8162045" y="2577493"/>
            <a:ext cx="12700" cy="2546376"/>
          </a:xfrm>
          <a:prstGeom prst="curvedConnector3">
            <a:avLst>
              <a:gd name="adj1" fmla="val 5232559"/>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7214E82-F561-DF41-AAF4-DE5AAB962EA4}"/>
              </a:ext>
            </a:extLst>
          </p:cNvPr>
          <p:cNvSpPr txBox="1"/>
          <p:nvPr/>
        </p:nvSpPr>
        <p:spPr>
          <a:xfrm>
            <a:off x="3903388" y="1548543"/>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40" name="Group 39"/>
          <p:cNvGrpSpPr/>
          <p:nvPr/>
        </p:nvGrpSpPr>
        <p:grpSpPr>
          <a:xfrm>
            <a:off x="411163" y="1937097"/>
            <a:ext cx="2671949" cy="3827169"/>
            <a:chOff x="-395824" y="1489348"/>
            <a:chExt cx="2671949" cy="3175299"/>
          </a:xfrm>
        </p:grpSpPr>
        <p:sp>
          <p:nvSpPr>
            <p:cNvPr id="41" name="Rectangle 40"/>
            <p:cNvSpPr/>
            <p:nvPr/>
          </p:nvSpPr>
          <p:spPr bwMode="auto">
            <a:xfrm>
              <a:off x="-383124" y="1489348"/>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Initial pool of DIPs</a:t>
              </a:r>
            </a:p>
            <a:p>
              <a:pPr algn="r" defTabSz="914400" eaLnBrk="0" fontAlgn="base" hangingPunct="0">
                <a:spcBef>
                  <a:spcPct val="0"/>
                </a:spcBef>
                <a:spcAft>
                  <a:spcPct val="0"/>
                </a:spcAft>
              </a:pPr>
              <a:r>
                <a:rPr lang="en-GB" sz="1100" dirty="0">
                  <a:solidFill>
                    <a:schemeClr val="accent3"/>
                  </a:solidFill>
                  <a:latin typeface="Calibri" panose="020F0502020204030204" pitchFamily="34" charset="0"/>
                  <a:ea typeface="ＭＳ Ｐゴシック" pitchFamily="1" charset="-128"/>
                  <a:cs typeface="Calibri" panose="020F0502020204030204" pitchFamily="34" charset="0"/>
                </a:rPr>
                <a:t>(average number of DIPs in last 3 months)</a:t>
              </a:r>
            </a:p>
          </p:txBody>
        </p:sp>
        <p:sp>
          <p:nvSpPr>
            <p:cNvPr id="47" name="Rectangle 46"/>
            <p:cNvSpPr/>
            <p:nvPr/>
          </p:nvSpPr>
          <p:spPr bwMode="auto">
            <a:xfrm>
              <a:off x="-395824" y="2191986"/>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DIP accepts</a:t>
              </a:r>
            </a:p>
          </p:txBody>
        </p:sp>
        <p:sp>
          <p:nvSpPr>
            <p:cNvPr id="48" name="Rectangle 47"/>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49" name="Rectangle 48"/>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0" name="Rectangle 49"/>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382578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a:t>
            </a:r>
            <a:r>
              <a:rPr lang="en-GB" sz="1700" dirty="0"/>
              <a:t>has increased the most among those dealing with mover cases, and those in the 9-10 sales decile. Region-wise, conversion continues to be strongest among intermediaries in the midlands</a:t>
            </a:r>
            <a:r>
              <a:rPr lang="en-GB" sz="1700" dirty="0">
                <a:latin typeface="Calibri" panose="020F0502020204030204" pitchFamily="34" charset="0"/>
                <a:cs typeface="Calibri" panose="020F0502020204030204" pitchFamily="34" charset="0"/>
              </a:rPr>
              <a:t>.</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Q4 respondents (300)</a:t>
            </a:r>
          </a:p>
        </p:txBody>
      </p:sp>
      <p:graphicFrame>
        <p:nvGraphicFramePr>
          <p:cNvPr id="17" name="Chart 16"/>
          <p:cNvGraphicFramePr/>
          <p:nvPr>
            <p:extLst>
              <p:ext uri="{D42A27DB-BD31-4B8C-83A1-F6EECF244321}">
                <p14:modId xmlns:p14="http://schemas.microsoft.com/office/powerpoint/2010/main" val="1924855608"/>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269865574"/>
              </p:ext>
            </p:extLst>
          </p:nvPr>
        </p:nvGraphicFramePr>
        <p:xfrm>
          <a:off x="9277813" y="1763359"/>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017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Q3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48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49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48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47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46 (+13)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48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47 (+11)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47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47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44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47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4105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76% of full applications result in a completion, up from 73% last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Q4 respondents (300)</a:t>
            </a:r>
          </a:p>
        </p:txBody>
      </p:sp>
      <p:sp>
        <p:nvSpPr>
          <p:cNvPr id="27" name="Rectangle 26"/>
          <p:cNvSpPr/>
          <p:nvPr/>
        </p:nvSpPr>
        <p:spPr bwMode="auto">
          <a:xfrm>
            <a:off x="3569901" y="2507583"/>
            <a:ext cx="129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20</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41901" y="3356375"/>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49901" y="4205168"/>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15</a:t>
            </a:r>
          </a:p>
        </p:txBody>
      </p:sp>
      <p:grpSp>
        <p:nvGrpSpPr>
          <p:cNvPr id="30" name="Group 29"/>
          <p:cNvGrpSpPr/>
          <p:nvPr/>
        </p:nvGrpSpPr>
        <p:grpSpPr>
          <a:xfrm>
            <a:off x="1420776" y="2505678"/>
            <a:ext cx="1662336" cy="2131492"/>
            <a:chOff x="613789" y="2896206"/>
            <a:chExt cx="1662336" cy="1768441"/>
          </a:xfrm>
        </p:grpSpPr>
        <p:sp>
          <p:nvSpPr>
            <p:cNvPr id="33" name="Rectangle 32"/>
            <p:cNvSpPr/>
            <p:nvPr/>
          </p:nvSpPr>
          <p:spPr bwMode="auto">
            <a:xfrm>
              <a:off x="613789" y="2896206"/>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34" name="Rectangle 33"/>
            <p:cNvSpPr/>
            <p:nvPr/>
          </p:nvSpPr>
          <p:spPr bwMode="auto">
            <a:xfrm>
              <a:off x="613789" y="360121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35" name="Rectangle 34"/>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cxnSp>
        <p:nvCxnSpPr>
          <p:cNvPr id="37" name="Curved Connector 36"/>
          <p:cNvCxnSpPr>
            <a:stCxn id="27" idx="3"/>
            <a:endCxn id="28" idx="3"/>
          </p:cNvCxnSpPr>
          <p:nvPr/>
        </p:nvCxnSpPr>
        <p:spPr>
          <a:xfrm flipH="1">
            <a:off x="4793901" y="2723583"/>
            <a:ext cx="72000" cy="848792"/>
          </a:xfrm>
          <a:prstGeom prst="curvedConnector3">
            <a:avLst>
              <a:gd name="adj1" fmla="val -3175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685901" y="3572375"/>
            <a:ext cx="108000" cy="848793"/>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967979"/>
            <a:ext cx="2626399" cy="1208792"/>
            <a:chOff x="4211958" y="3565334"/>
            <a:chExt cx="2232248" cy="1208792"/>
          </a:xfrm>
        </p:grpSpPr>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89%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87% in Q3)</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85%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84% in Q3)</a:t>
              </a:r>
            </a:p>
          </p:txBody>
        </p:sp>
      </p:grpSp>
      <p:sp>
        <p:nvSpPr>
          <p:cNvPr id="51" name="Rectangle 50"/>
          <p:cNvSpPr/>
          <p:nvPr/>
        </p:nvSpPr>
        <p:spPr bwMode="auto">
          <a:xfrm>
            <a:off x="8931349" y="3356375"/>
            <a:ext cx="2243332"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4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full applications to completions: 76%</a:t>
            </a:r>
          </a:p>
          <a:p>
            <a:pPr eaLnBrk="0" fontAlgn="base" hangingPunct="0">
              <a:spcBef>
                <a:spcPct val="0"/>
              </a:spcBef>
              <a:spcAft>
                <a:spcPct val="0"/>
              </a:spcAft>
            </a:pPr>
            <a:r>
              <a:rPr lang="en-GB" sz="1400" i="1" dirty="0">
                <a:solidFill>
                  <a:schemeClr val="accent1"/>
                </a:solidFill>
                <a:latin typeface="Calibri" panose="020F0502020204030204" pitchFamily="34" charset="0"/>
                <a:ea typeface="ＭＳ Ｐゴシック" pitchFamily="1" charset="-128"/>
                <a:cs typeface="Calibri" panose="020F0502020204030204" pitchFamily="34" charset="0"/>
              </a:rPr>
              <a:t>(vs. 73% in Q3)</a:t>
            </a:r>
          </a:p>
        </p:txBody>
      </p:sp>
      <p:cxnSp>
        <p:nvCxnSpPr>
          <p:cNvPr id="52" name="Curved Connector 51"/>
          <p:cNvCxnSpPr>
            <a:stCxn id="45" idx="3"/>
            <a:endCxn id="46" idx="3"/>
          </p:cNvCxnSpPr>
          <p:nvPr/>
        </p:nvCxnSpPr>
        <p:spPr>
          <a:xfrm>
            <a:off x="8162045" y="3147979"/>
            <a:ext cx="12700" cy="848792"/>
          </a:xfrm>
          <a:prstGeom prst="curvedConnector3">
            <a:avLst>
              <a:gd name="adj1" fmla="val 3558134"/>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17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full application to completion is edges up slightly since Q3, and is at a similar level to this time last year.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Q4 respondents (300)</a:t>
            </a:r>
          </a:p>
        </p:txBody>
      </p:sp>
      <p:graphicFrame>
        <p:nvGraphicFramePr>
          <p:cNvPr id="47" name="Chart 46"/>
          <p:cNvGraphicFramePr/>
          <p:nvPr>
            <p:extLst>
              <p:ext uri="{D42A27DB-BD31-4B8C-83A1-F6EECF244321}">
                <p14:modId xmlns:p14="http://schemas.microsoft.com/office/powerpoint/2010/main" val="1406088031"/>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1912476"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218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5831514"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7137860"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8444206"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AutoShape 13"/>
          <p:cNvSpPr>
            <a:spLocks noChangeArrowheads="1"/>
          </p:cNvSpPr>
          <p:nvPr/>
        </p:nvSpPr>
        <p:spPr bwMode="auto">
          <a:xfrm>
            <a:off x="8509383" y="1563688"/>
            <a:ext cx="1137885"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2019: 73</a:t>
            </a:r>
          </a:p>
        </p:txBody>
      </p:sp>
      <p:sp>
        <p:nvSpPr>
          <p:cNvPr id="23" name="AutoShape 13"/>
          <p:cNvSpPr>
            <a:spLocks noChangeArrowheads="1"/>
          </p:cNvSpPr>
          <p:nvPr/>
        </p:nvSpPr>
        <p:spPr bwMode="auto">
          <a:xfrm>
            <a:off x="690915" y="1563688"/>
            <a:ext cx="1137885"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72</a:t>
            </a:r>
          </a:p>
        </p:txBody>
      </p:sp>
      <p:sp>
        <p:nvSpPr>
          <p:cNvPr id="24" name="AutoShape 13"/>
          <p:cNvSpPr>
            <a:spLocks noChangeArrowheads="1"/>
          </p:cNvSpPr>
          <p:nvPr/>
        </p:nvSpPr>
        <p:spPr bwMode="auto">
          <a:xfrm>
            <a:off x="1993993" y="1563688"/>
            <a:ext cx="1137885"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75</a:t>
            </a:r>
          </a:p>
        </p:txBody>
      </p:sp>
      <p:sp>
        <p:nvSpPr>
          <p:cNvPr id="25" name="AutoShape 13"/>
          <p:cNvSpPr>
            <a:spLocks noChangeArrowheads="1"/>
          </p:cNvSpPr>
          <p:nvPr/>
        </p:nvSpPr>
        <p:spPr bwMode="auto">
          <a:xfrm>
            <a:off x="3297071" y="1563688"/>
            <a:ext cx="1137885"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72</a:t>
            </a:r>
          </a:p>
        </p:txBody>
      </p:sp>
      <p:sp>
        <p:nvSpPr>
          <p:cNvPr id="26" name="AutoShape 13"/>
          <p:cNvSpPr>
            <a:spLocks noChangeArrowheads="1"/>
          </p:cNvSpPr>
          <p:nvPr/>
        </p:nvSpPr>
        <p:spPr bwMode="auto">
          <a:xfrm>
            <a:off x="4600149" y="1563688"/>
            <a:ext cx="1137885"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77</a:t>
            </a:r>
          </a:p>
        </p:txBody>
      </p:sp>
      <p:sp>
        <p:nvSpPr>
          <p:cNvPr id="27" name="AutoShape 13"/>
          <p:cNvSpPr>
            <a:spLocks noChangeArrowheads="1"/>
          </p:cNvSpPr>
          <p:nvPr/>
        </p:nvSpPr>
        <p:spPr bwMode="auto">
          <a:xfrm>
            <a:off x="5903227" y="1563688"/>
            <a:ext cx="1137885"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77</a:t>
            </a:r>
          </a:p>
        </p:txBody>
      </p:sp>
      <p:cxnSp>
        <p:nvCxnSpPr>
          <p:cNvPr id="28" name="Straight Connector 4"/>
          <p:cNvCxnSpPr/>
          <p:nvPr/>
        </p:nvCxnSpPr>
        <p:spPr>
          <a:xfrm>
            <a:off x="4525168"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7206305" y="1563688"/>
            <a:ext cx="1137885"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80</a:t>
            </a:r>
          </a:p>
        </p:txBody>
      </p:sp>
      <p:sp>
        <p:nvSpPr>
          <p:cNvPr id="30" name="AutoShape 13"/>
          <p:cNvSpPr>
            <a:spLocks noChangeArrowheads="1"/>
          </p:cNvSpPr>
          <p:nvPr/>
        </p:nvSpPr>
        <p:spPr bwMode="auto">
          <a:xfrm>
            <a:off x="9812462" y="1563688"/>
            <a:ext cx="1137885"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Q4 2019: 76</a:t>
            </a:r>
          </a:p>
        </p:txBody>
      </p:sp>
      <p:cxnSp>
        <p:nvCxnSpPr>
          <p:cNvPr id="31" name="Straight Connector 4"/>
          <p:cNvCxnSpPr/>
          <p:nvPr/>
        </p:nvCxnSpPr>
        <p:spPr>
          <a:xfrm>
            <a:off x="9750551"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22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completion is highest among smaller firms, and those in the midlands.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Q4 respondents (300)</a:t>
            </a:r>
          </a:p>
        </p:txBody>
      </p:sp>
      <p:graphicFrame>
        <p:nvGraphicFramePr>
          <p:cNvPr id="17" name="Chart 16"/>
          <p:cNvGraphicFramePr/>
          <p:nvPr>
            <p:extLst>
              <p:ext uri="{D42A27DB-BD31-4B8C-83A1-F6EECF244321}">
                <p14:modId xmlns:p14="http://schemas.microsoft.com/office/powerpoint/2010/main" val="546892649"/>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444123224"/>
              </p:ext>
            </p:extLst>
          </p:nvPr>
        </p:nvGraphicFramePr>
        <p:xfrm>
          <a:off x="9286869" y="1772412"/>
          <a:ext cx="1181100" cy="422999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50">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Q3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73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72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72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75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74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73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72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69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6986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fr-FR" dirty="0"/>
              <a:t>Background &amp; methodology</a:t>
            </a:r>
          </a:p>
        </p:txBody>
      </p:sp>
    </p:spTree>
    <p:extLst>
      <p:ext uri="{BB962C8B-B14F-4D97-AF65-F5344CB8AC3E}">
        <p14:creationId xmlns:p14="http://schemas.microsoft.com/office/powerpoint/2010/main" val="64373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Any questions</a:t>
            </a:r>
            <a:endParaRPr lang="fr-FR" sz="3200" dirty="0">
              <a:latin typeface="Calibri" panose="020F0502020204030204" pitchFamily="34" charset="0"/>
              <a:cs typeface="Calibri" panose="020F0502020204030204" pitchFamily="34" charset="0"/>
            </a:endParaRPr>
          </a:p>
        </p:txBody>
      </p:sp>
      <p:grpSp>
        <p:nvGrpSpPr>
          <p:cNvPr id="7" name="Group 6"/>
          <p:cNvGrpSpPr/>
          <p:nvPr/>
        </p:nvGrpSpPr>
        <p:grpSpPr>
          <a:xfrm>
            <a:off x="956725" y="1674111"/>
            <a:ext cx="10278550" cy="1864480"/>
            <a:chOff x="658754" y="1674111"/>
            <a:chExt cx="10278550" cy="1864480"/>
          </a:xfrm>
        </p:grpSpPr>
        <p:sp>
          <p:nvSpPr>
            <p:cNvPr id="16" name="TextBox 1"/>
            <p:cNvSpPr txBox="1"/>
            <p:nvPr/>
          </p:nvSpPr>
          <p:spPr>
            <a:xfrm>
              <a:off x="65875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MARK LONG,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1016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7966 454 958</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Mark.Long@bva-bdrc.com</a:t>
              </a:r>
            </a:p>
          </p:txBody>
        </p:sp>
        <p:sp>
          <p:nvSpPr>
            <p:cNvPr id="17" name="TextBox 9"/>
            <p:cNvSpPr txBox="1"/>
            <p:nvPr/>
          </p:nvSpPr>
          <p:spPr>
            <a:xfrm>
              <a:off x="632930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SAM BURTON, RESEARCH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0396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Sam.Burton@bva-bdrc.com</a:t>
              </a:r>
            </a:p>
            <a:p>
              <a:pPr lvl="1">
                <a:spcBef>
                  <a:spcPts val="600"/>
                </a:spcBef>
                <a:spcAft>
                  <a:spcPts val="600"/>
                </a:spcAft>
                <a:defRPr/>
              </a:pP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65875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475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875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6675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2930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530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30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93730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271501"/>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271500"/>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amburt\Downloads\smartphon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708122"/>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793" y="3127412"/>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708122"/>
              <a:ext cx="236760" cy="23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822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Background &amp; methodology</a:t>
            </a:r>
            <a:endParaRPr lang="fr-FR" sz="3200" dirty="0">
              <a:latin typeface="Calibri" panose="020F0502020204030204" pitchFamily="34" charset="0"/>
              <a:cs typeface="Calibri" panose="020F0502020204030204" pitchFamily="34" charset="0"/>
            </a:endParaRPr>
          </a:p>
        </p:txBody>
      </p:sp>
      <p:sp>
        <p:nvSpPr>
          <p:cNvPr id="25" name="TextBox 29"/>
          <p:cNvSpPr txBox="1"/>
          <p:nvPr/>
        </p:nvSpPr>
        <p:spPr>
          <a:xfrm>
            <a:off x="407360" y="1185863"/>
            <a:ext cx="10839450" cy="1708160"/>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The Intermediary Mortgage Lenders Association (IMLA) launched the </a:t>
            </a:r>
            <a:r>
              <a:rPr lang="en-GB" sz="1500" b="1" dirty="0">
                <a:solidFill>
                  <a:schemeClr val="tx2">
                    <a:lumMod val="50000"/>
                    <a:lumOff val="50000"/>
                  </a:schemeClr>
                </a:solidFill>
                <a:latin typeface="Calibri" panose="020F0502020204030204" pitchFamily="34" charset="0"/>
                <a:cs typeface="Calibri" panose="020F0502020204030204" pitchFamily="34" charset="0"/>
              </a:rPr>
              <a:t>Mortgage Market Tracker </a:t>
            </a:r>
            <a:r>
              <a:rPr lang="en-GB" sz="1500" dirty="0">
                <a:solidFill>
                  <a:schemeClr val="tx2">
                    <a:lumMod val="50000"/>
                    <a:lumOff val="50000"/>
                  </a:schemeClr>
                </a:solidFill>
                <a:latin typeface="Calibri" panose="020F0502020204030204" pitchFamily="34" charset="0"/>
                <a:cs typeface="Calibri" panose="020F0502020204030204" pitchFamily="34" charset="0"/>
              </a:rPr>
              <a:t>in November 2015. The Tracker uses data provided by BDRC’s Project Mercury. Project Mercury is a continuous monitor of intermediary lender marketing effectiveness and broker sentiment, launched in 2007.</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Existing business confidence questions on the survey are supplemented by additional questions measuring the conversion of Decision In Principle (DIP) to completion. This report contains the results for </a:t>
            </a:r>
            <a:r>
              <a:rPr lang="en-GB" sz="1500" b="1" dirty="0">
                <a:solidFill>
                  <a:schemeClr val="tx2">
                    <a:lumMod val="50000"/>
                    <a:lumOff val="50000"/>
                  </a:schemeClr>
                </a:solidFill>
                <a:latin typeface="Calibri" panose="020F0502020204030204" pitchFamily="34" charset="0"/>
                <a:cs typeface="Calibri" panose="020F0502020204030204" pitchFamily="34" charset="0"/>
              </a:rPr>
              <a:t>Q4 2019</a:t>
            </a:r>
            <a:r>
              <a:rPr lang="en-GB" sz="1500" dirty="0">
                <a:solidFill>
                  <a:schemeClr val="tx2">
                    <a:lumMod val="50000"/>
                    <a:lumOff val="50000"/>
                  </a:schemeClr>
                </a:solidFill>
                <a:latin typeface="Calibri" panose="020F0502020204030204" pitchFamily="34" charset="0"/>
                <a:cs typeface="Calibri" panose="020F0502020204030204" pitchFamily="34" charset="0"/>
              </a:rPr>
              <a:t>.</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19" name="TextBox 10"/>
          <p:cNvSpPr txBox="1"/>
          <p:nvPr/>
        </p:nvSpPr>
        <p:spPr>
          <a:xfrm>
            <a:off x="1518991" y="3078639"/>
            <a:ext cx="2024309" cy="1938992"/>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WHO?</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 Intermediaries – advise customers on which lender to use, 24+ mortgages pa, not tied wholly to one lender, GB based. Sample sourced from Touchstone and Autus</a:t>
            </a:r>
          </a:p>
        </p:txBody>
      </p:sp>
      <p:sp>
        <p:nvSpPr>
          <p:cNvPr id="26" name="TextBox 10"/>
          <p:cNvSpPr txBox="1"/>
          <p:nvPr/>
        </p:nvSpPr>
        <p:spPr>
          <a:xfrm>
            <a:off x="4505921" y="3178667"/>
            <a:ext cx="2135842"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Monthly telephone interviews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(100 per month), average interview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c.30 minutes. Fieldwork by PRS (our sister company) </a:t>
            </a:r>
          </a:p>
        </p:txBody>
      </p:sp>
      <p:sp>
        <p:nvSpPr>
          <p:cNvPr id="27" name="TextBox 10"/>
          <p:cNvSpPr txBox="1"/>
          <p:nvPr/>
        </p:nvSpPr>
        <p:spPr>
          <a:xfrm>
            <a:off x="7579449" y="3278694"/>
            <a:ext cx="2050964"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 MANY?</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Total of 300. Achieved sample weighted by firm size &amp; type to be representative of the Touchstone and Autus universes</a:t>
            </a:r>
          </a:p>
        </p:txBody>
      </p:sp>
      <p:grpSp>
        <p:nvGrpSpPr>
          <p:cNvPr id="28" name="Group 39"/>
          <p:cNvGrpSpPr/>
          <p:nvPr/>
        </p:nvGrpSpPr>
        <p:grpSpPr>
          <a:xfrm>
            <a:off x="1372753" y="2778109"/>
            <a:ext cx="2340000" cy="2340000"/>
            <a:chOff x="1387786" y="1433501"/>
            <a:chExt cx="1571636" cy="1571636"/>
          </a:xfrm>
        </p:grpSpPr>
        <p:sp>
          <p:nvSpPr>
            <p:cNvPr id="29" name="Arc 28"/>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0" name="Arc 29"/>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1" name="Group 39"/>
          <p:cNvGrpSpPr/>
          <p:nvPr/>
        </p:nvGrpSpPr>
        <p:grpSpPr>
          <a:xfrm>
            <a:off x="4403842" y="2778109"/>
            <a:ext cx="2340000" cy="2340000"/>
            <a:chOff x="1387786" y="1433501"/>
            <a:chExt cx="1571636" cy="1571636"/>
          </a:xfrm>
        </p:grpSpPr>
        <p:sp>
          <p:nvSpPr>
            <p:cNvPr id="32" name="Arc 31"/>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3" name="Arc 32"/>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4" name="Group 39"/>
          <p:cNvGrpSpPr/>
          <p:nvPr/>
        </p:nvGrpSpPr>
        <p:grpSpPr>
          <a:xfrm>
            <a:off x="7434931" y="2778109"/>
            <a:ext cx="2340000" cy="2340000"/>
            <a:chOff x="1387786" y="1433501"/>
            <a:chExt cx="1571636" cy="1571636"/>
          </a:xfrm>
        </p:grpSpPr>
        <p:sp>
          <p:nvSpPr>
            <p:cNvPr id="35" name="Arc 34"/>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6" name="Arc 35"/>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spTree>
    <p:extLst>
      <p:ext uri="{BB962C8B-B14F-4D97-AF65-F5344CB8AC3E}">
        <p14:creationId xmlns:p14="http://schemas.microsoft.com/office/powerpoint/2010/main" val="340948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271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Executive summary</a:t>
            </a:r>
            <a:endParaRPr lang="fr-FR" sz="3200" dirty="0">
              <a:latin typeface="Calibri" panose="020F0502020204030204" pitchFamily="34" charset="0"/>
              <a:cs typeface="Calibri" panose="020F0502020204030204" pitchFamily="34" charset="0"/>
            </a:endParaRPr>
          </a:p>
        </p:txBody>
      </p:sp>
      <p:grpSp>
        <p:nvGrpSpPr>
          <p:cNvPr id="20" name="Group 58"/>
          <p:cNvGrpSpPr/>
          <p:nvPr/>
        </p:nvGrpSpPr>
        <p:grpSpPr>
          <a:xfrm rot="16200000" flipV="1">
            <a:off x="77777" y="2509595"/>
            <a:ext cx="1656000" cy="87864"/>
            <a:chOff x="769516" y="4342213"/>
            <a:chExt cx="1930276" cy="81082"/>
          </a:xfrm>
        </p:grpSpPr>
        <p:sp>
          <p:nvSpPr>
            <p:cNvPr id="28" name="Rectangle 27"/>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58"/>
          <p:cNvGrpSpPr/>
          <p:nvPr/>
        </p:nvGrpSpPr>
        <p:grpSpPr>
          <a:xfrm rot="16200000" flipV="1">
            <a:off x="5740717" y="2509595"/>
            <a:ext cx="1656000" cy="87864"/>
            <a:chOff x="769516" y="4342213"/>
            <a:chExt cx="1930276" cy="81082"/>
          </a:xfrm>
        </p:grpSpPr>
        <p:sp>
          <p:nvSpPr>
            <p:cNvPr id="31" name="Rectangle 30"/>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58"/>
          <p:cNvGrpSpPr/>
          <p:nvPr/>
        </p:nvGrpSpPr>
        <p:grpSpPr>
          <a:xfrm rot="16200000" flipV="1">
            <a:off x="77778" y="4867992"/>
            <a:ext cx="1656000" cy="87864"/>
            <a:chOff x="769516" y="4342213"/>
            <a:chExt cx="1930276" cy="81082"/>
          </a:xfrm>
        </p:grpSpPr>
        <p:sp>
          <p:nvSpPr>
            <p:cNvPr id="34" name="Rectangle 33"/>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58"/>
          <p:cNvGrpSpPr/>
          <p:nvPr/>
        </p:nvGrpSpPr>
        <p:grpSpPr>
          <a:xfrm rot="16200000" flipV="1">
            <a:off x="5740718" y="4867992"/>
            <a:ext cx="1656000" cy="87864"/>
            <a:chOff x="769516" y="4342213"/>
            <a:chExt cx="1930276" cy="81082"/>
          </a:xfrm>
        </p:grpSpPr>
        <p:sp>
          <p:nvSpPr>
            <p:cNvPr id="45" name="Rectangle 44"/>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1"/>
          <p:cNvSpPr txBox="1"/>
          <p:nvPr/>
        </p:nvSpPr>
        <p:spPr>
          <a:xfrm>
            <a:off x="1020276" y="1725527"/>
            <a:ext cx="4536000" cy="1656000"/>
          </a:xfrm>
          <a:prstGeom prst="rect">
            <a:avLst/>
          </a:prstGeom>
          <a:noFill/>
        </p:spPr>
        <p:txBody>
          <a:bodyPr wrap="square" rtlCol="1" anchor="ctr">
            <a:noAutofit/>
          </a:bodyPr>
          <a:lstStyle/>
          <a:p>
            <a:pPr>
              <a:defRPr/>
            </a:pP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Intermediary confidence  has picked up  this quarter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after 4 consecutive stable quarters. In particular confidence in the mortgage industry and their own business has improved.</a:t>
            </a:r>
          </a:p>
          <a:p>
            <a:pPr lvl="0">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defRPr/>
            </a:pP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Brexit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and the meaning of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general election results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are the main causes of concern.</a:t>
            </a:r>
          </a:p>
        </p:txBody>
      </p:sp>
      <p:sp>
        <p:nvSpPr>
          <p:cNvPr id="48" name="TextBox 9"/>
          <p:cNvSpPr txBox="1"/>
          <p:nvPr/>
        </p:nvSpPr>
        <p:spPr>
          <a:xfrm>
            <a:off x="6690826" y="1725527"/>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average number of DIPs an intermediaries has dealt with remains stable this quarter</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and has been at a similar level over the longer term. </a:t>
            </a:r>
          </a:p>
          <a:p>
            <a:pPr lvl="0" algn="just">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There has been a recovery in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conversion from DIP to completion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(55% vs. 48% in Q3), after a decline in Q2.</a:t>
            </a:r>
          </a:p>
        </p:txBody>
      </p:sp>
      <p:sp>
        <p:nvSpPr>
          <p:cNvPr id="49" name="TextBox 1"/>
          <p:cNvSpPr txBox="1"/>
          <p:nvPr/>
        </p:nvSpPr>
        <p:spPr>
          <a:xfrm>
            <a:off x="1020276" y="4083924"/>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Focussing on the final stages of business flow, conversion from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full application to completion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recovers slightly to 76% in Q4 (from 73% in Q3). </a:t>
            </a:r>
          </a:p>
          <a:p>
            <a:pPr lvl="0" algn="just">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This is closer to levels seen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earlier in 2019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(77%-80%).</a:t>
            </a:r>
          </a:p>
        </p:txBody>
      </p:sp>
      <p:sp>
        <p:nvSpPr>
          <p:cNvPr id="50" name="TextBox 9"/>
          <p:cNvSpPr txBox="1"/>
          <p:nvPr/>
        </p:nvSpPr>
        <p:spPr>
          <a:xfrm>
            <a:off x="6690826" y="4083924"/>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Conversion from full application to completion is strongest among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smaller firms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and those based in the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midlands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t>
            </a:r>
          </a:p>
          <a:p>
            <a:pPr lvl="0" algn="just">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Conversion is highest among intermediaries dealing with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mover and remortgage cases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and lower among those dealing with FTB cases.</a:t>
            </a:r>
          </a:p>
        </p:txBody>
      </p:sp>
    </p:spTree>
    <p:extLst>
      <p:ext uri="{BB962C8B-B14F-4D97-AF65-F5344CB8AC3E}">
        <p14:creationId xmlns:p14="http://schemas.microsoft.com/office/powerpoint/2010/main" val="23128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volumes and confidence</a:t>
            </a:r>
          </a:p>
        </p:txBody>
      </p:sp>
    </p:spTree>
    <p:extLst>
      <p:ext uri="{BB962C8B-B14F-4D97-AF65-F5344CB8AC3E}">
        <p14:creationId xmlns:p14="http://schemas.microsoft.com/office/powerpoint/2010/main" val="164797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Claimed volumes of mortgage cases, per year</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Claimed intermediary case loads have increased this quarter, back to the level seen in Q2. Bank of England figures on gross mortgage lending are relatively stable vs. last quarter, but up on the start </a:t>
            </a:r>
            <a:r>
              <a:rPr lang="en-GB" sz="1700"/>
              <a:t>of the year.</a:t>
            </a:r>
            <a:endParaRPr lang="en-GB" sz="1400" i="1" dirty="0">
              <a:latin typeface="Calibri" panose="020F0502020204030204" pitchFamily="34" charset="0"/>
              <a:cs typeface="Calibri" panose="020F0502020204030204" pitchFamily="34" charset="0"/>
            </a:endParaRPr>
          </a:p>
        </p:txBody>
      </p:sp>
      <p:sp>
        <p:nvSpPr>
          <p:cNvPr id="50" name="Rectangle 49"/>
          <p:cNvSpPr/>
          <p:nvPr/>
        </p:nvSpPr>
        <p:spPr bwMode="auto">
          <a:xfrm>
            <a:off x="396874"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All mortgages</a:t>
            </a:r>
          </a:p>
        </p:txBody>
      </p:sp>
      <p:sp>
        <p:nvSpPr>
          <p:cNvPr id="51" name="Rectangle 50"/>
          <p:cNvSpPr/>
          <p:nvPr/>
        </p:nvSpPr>
        <p:spPr bwMode="auto">
          <a:xfrm>
            <a:off x="5883496"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business mix (% of all cases per year)</a:t>
            </a:r>
          </a:p>
        </p:txBody>
      </p:sp>
      <p:graphicFrame>
        <p:nvGraphicFramePr>
          <p:cNvPr id="52" name="Chart 51"/>
          <p:cNvGraphicFramePr/>
          <p:nvPr>
            <p:extLst>
              <p:ext uri="{D42A27DB-BD31-4B8C-83A1-F6EECF244321}">
                <p14:modId xmlns:p14="http://schemas.microsoft.com/office/powerpoint/2010/main" val="1373370797"/>
              </p:ext>
            </p:extLst>
          </p:nvPr>
        </p:nvGraphicFramePr>
        <p:xfrm>
          <a:off x="411163" y="2340131"/>
          <a:ext cx="5040000" cy="3824131"/>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68"/>
          <p:cNvGrpSpPr>
            <a:grpSpLocks/>
          </p:cNvGrpSpPr>
          <p:nvPr/>
        </p:nvGrpSpPr>
        <p:grpSpPr bwMode="auto">
          <a:xfrm>
            <a:off x="944034" y="2003457"/>
            <a:ext cx="4623293" cy="461701"/>
            <a:chOff x="268" y="3405"/>
            <a:chExt cx="3155" cy="349"/>
          </a:xfrm>
        </p:grpSpPr>
        <p:sp>
          <p:nvSpPr>
            <p:cNvPr id="54" name="Text Box 65"/>
            <p:cNvSpPr txBox="1">
              <a:spLocks noChangeArrowheads="1"/>
            </p:cNvSpPr>
            <p:nvPr/>
          </p:nvSpPr>
          <p:spPr bwMode="auto">
            <a:xfrm>
              <a:off x="378" y="3405"/>
              <a:ext cx="304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dirty="0">
                  <a:solidFill>
                    <a:schemeClr val="tx2">
                      <a:lumMod val="50000"/>
                      <a:lumOff val="50000"/>
                    </a:schemeClr>
                  </a:solidFill>
                  <a:latin typeface="Calibri" panose="020F0502020204030204" pitchFamily="34" charset="0"/>
                  <a:cs typeface="Calibri" panose="020F0502020204030204" pitchFamily="34" charset="0"/>
                </a:rPr>
                <a:t>£bn Gross lending on all mortgages per qr (Source Bank of England)</a:t>
              </a:r>
              <a:br>
                <a:rPr lang="en-GB" dirty="0">
                  <a:solidFill>
                    <a:schemeClr val="tx2">
                      <a:lumMod val="50000"/>
                      <a:lumOff val="50000"/>
                    </a:schemeClr>
                  </a:solidFill>
                  <a:latin typeface="Calibri" panose="020F0502020204030204" pitchFamily="34" charset="0"/>
                  <a:cs typeface="Calibri" panose="020F0502020204030204" pitchFamily="34" charset="0"/>
                </a:rPr>
              </a:br>
              <a:r>
                <a:rPr lang="en-GB" dirty="0">
                  <a:solidFill>
                    <a:schemeClr val="tx2">
                      <a:lumMod val="50000"/>
                      <a:lumOff val="50000"/>
                    </a:schemeClr>
                  </a:solidFill>
                  <a:latin typeface="Calibri" panose="020F0502020204030204" pitchFamily="34" charset="0"/>
                  <a:cs typeface="Calibri" panose="020F0502020204030204" pitchFamily="34" charset="0"/>
                </a:rPr>
                <a:t>Average no. of cases per year</a:t>
              </a:r>
              <a:endParaRPr lang="en-US"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55" name="Rectangle 66"/>
            <p:cNvSpPr>
              <a:spLocks noChangeArrowheads="1"/>
            </p:cNvSpPr>
            <p:nvPr/>
          </p:nvSpPr>
          <p:spPr bwMode="auto">
            <a:xfrm>
              <a:off x="268" y="3484"/>
              <a:ext cx="120" cy="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56" name="Line 67"/>
            <p:cNvSpPr>
              <a:spLocks noChangeShapeType="1"/>
            </p:cNvSpPr>
            <p:nvPr/>
          </p:nvSpPr>
          <p:spPr bwMode="auto">
            <a:xfrm>
              <a:off x="268" y="3644"/>
              <a:ext cx="102"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57" name="Table 56"/>
          <p:cNvGraphicFramePr>
            <a:graphicFrameLocks noGrp="1"/>
          </p:cNvGraphicFramePr>
          <p:nvPr>
            <p:extLst>
              <p:ext uri="{D42A27DB-BD31-4B8C-83A1-F6EECF244321}">
                <p14:modId xmlns:p14="http://schemas.microsoft.com/office/powerpoint/2010/main" val="2047797531"/>
              </p:ext>
            </p:extLst>
          </p:nvPr>
        </p:nvGraphicFramePr>
        <p:xfrm>
          <a:off x="10114868" y="2307759"/>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9" name="Rectangle 58"/>
          <p:cNvSpPr/>
          <p:nvPr/>
        </p:nvSpPr>
        <p:spPr bwMode="auto">
          <a:xfrm>
            <a:off x="5883496" y="2222433"/>
            <a:ext cx="5039936" cy="12240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3"/>
                </a:solidFill>
                <a:latin typeface="Calibri" panose="020F0502020204030204" pitchFamily="34" charset="0"/>
                <a:cs typeface="Calibri" panose="020F0502020204030204" pitchFamily="34" charset="0"/>
              </a:rPr>
              <a:t>66%</a:t>
            </a:r>
            <a:r>
              <a:rPr lang="en-GB" sz="1400" dirty="0">
                <a:solidFill>
                  <a:schemeClr val="accent3"/>
                </a:solidFill>
                <a:latin typeface="Calibri" panose="020F0502020204030204" pitchFamily="34" charset="0"/>
                <a:cs typeface="Calibri" panose="020F0502020204030204" pitchFamily="34" charset="0"/>
              </a:rPr>
              <a:t> </a:t>
            </a:r>
          </a:p>
          <a:p>
            <a:r>
              <a:rPr lang="en-GB" sz="1400" b="1" dirty="0">
                <a:solidFill>
                  <a:schemeClr val="accent3"/>
                </a:solidFill>
                <a:latin typeface="Calibri" panose="020F0502020204030204" pitchFamily="34" charset="0"/>
                <a:cs typeface="Calibri" panose="020F0502020204030204" pitchFamily="34" charset="0"/>
              </a:rPr>
              <a:t>residential</a:t>
            </a:r>
          </a:p>
        </p:txBody>
      </p:sp>
      <p:sp>
        <p:nvSpPr>
          <p:cNvPr id="60" name="Rectangle 59"/>
          <p:cNvSpPr/>
          <p:nvPr/>
        </p:nvSpPr>
        <p:spPr bwMode="auto">
          <a:xfrm>
            <a:off x="5883496" y="3679266"/>
            <a:ext cx="5039998" cy="1224000"/>
          </a:xfrm>
          <a:prstGeom prst="rect">
            <a:avLst/>
          </a:prstGeom>
          <a:noFill/>
          <a:ln w="12700" cap="flat" cmpd="sng" algn="ctr">
            <a:solidFill>
              <a:schemeClr val="accent5"/>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5"/>
                </a:solidFill>
                <a:latin typeface="Calibri" panose="020F0502020204030204" pitchFamily="34" charset="0"/>
                <a:cs typeface="Calibri" panose="020F0502020204030204" pitchFamily="34" charset="0"/>
              </a:rPr>
              <a:t>27% </a:t>
            </a:r>
          </a:p>
          <a:p>
            <a:r>
              <a:rPr lang="en-GB" sz="1400" b="1" dirty="0">
                <a:solidFill>
                  <a:schemeClr val="accent5"/>
                </a:solidFill>
                <a:latin typeface="Calibri" panose="020F0502020204030204" pitchFamily="34" charset="0"/>
                <a:cs typeface="Calibri" panose="020F0502020204030204" pitchFamily="34" charset="0"/>
              </a:rPr>
              <a:t>BTL</a:t>
            </a:r>
          </a:p>
        </p:txBody>
      </p:sp>
      <p:sp>
        <p:nvSpPr>
          <p:cNvPr id="61" name="Rectangle 60"/>
          <p:cNvSpPr/>
          <p:nvPr/>
        </p:nvSpPr>
        <p:spPr bwMode="auto">
          <a:xfrm>
            <a:off x="5883496" y="5136099"/>
            <a:ext cx="5040000" cy="860940"/>
          </a:xfrm>
          <a:prstGeom prst="rect">
            <a:avLst/>
          </a:prstGeom>
          <a:noFill/>
          <a:ln w="12700" cap="flat" cmpd="sng" algn="ctr">
            <a:solidFill>
              <a:schemeClr val="accent6"/>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6"/>
                </a:solidFill>
                <a:latin typeface="Calibri" panose="020F0502020204030204" pitchFamily="34" charset="0"/>
                <a:cs typeface="Calibri" panose="020F0502020204030204" pitchFamily="34" charset="0"/>
              </a:rPr>
              <a:t>7%</a:t>
            </a:r>
            <a:r>
              <a:rPr lang="en-GB" sz="1400" dirty="0">
                <a:solidFill>
                  <a:schemeClr val="accent6"/>
                </a:solidFill>
                <a:latin typeface="Calibri" panose="020F0502020204030204" pitchFamily="34" charset="0"/>
                <a:cs typeface="Calibri" panose="020F0502020204030204" pitchFamily="34" charset="0"/>
              </a:rPr>
              <a:t> </a:t>
            </a:r>
          </a:p>
          <a:p>
            <a:r>
              <a:rPr lang="en-GB" sz="1400" b="1" dirty="0">
                <a:solidFill>
                  <a:schemeClr val="accent6"/>
                </a:solidFill>
                <a:latin typeface="Calibri" panose="020F0502020204030204" pitchFamily="34" charset="0"/>
                <a:cs typeface="Calibri" panose="020F0502020204030204" pitchFamily="34" charset="0"/>
              </a:rPr>
              <a:t>Specialist</a:t>
            </a:r>
          </a:p>
        </p:txBody>
      </p:sp>
      <p:graphicFrame>
        <p:nvGraphicFramePr>
          <p:cNvPr id="64" name="Table 63"/>
          <p:cNvGraphicFramePr>
            <a:graphicFrameLocks noGrp="1"/>
          </p:cNvGraphicFramePr>
          <p:nvPr>
            <p:extLst>
              <p:ext uri="{D42A27DB-BD31-4B8C-83A1-F6EECF244321}">
                <p14:modId xmlns:p14="http://schemas.microsoft.com/office/powerpoint/2010/main" val="2705613386"/>
              </p:ext>
            </p:extLst>
          </p:nvPr>
        </p:nvGraphicFramePr>
        <p:xfrm>
          <a:off x="10114868" y="3751266"/>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359477105"/>
              </p:ext>
            </p:extLst>
          </p:nvPr>
        </p:nvGraphicFramePr>
        <p:xfrm>
          <a:off x="10114868" y="5211985"/>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2" name="Chart 21">
            <a:extLst>
              <a:ext uri="{FF2B5EF4-FFF2-40B4-BE49-F238E27FC236}">
                <a16:creationId xmlns:a16="http://schemas.microsoft.com/office/drawing/2014/main" id="{9B282FE7-0277-7743-8FFC-724CF36DEF6A}"/>
              </a:ext>
            </a:extLst>
          </p:cNvPr>
          <p:cNvGraphicFramePr/>
          <p:nvPr>
            <p:extLst>
              <p:ext uri="{D42A27DB-BD31-4B8C-83A1-F6EECF244321}">
                <p14:modId xmlns:p14="http://schemas.microsoft.com/office/powerpoint/2010/main" val="4051069423"/>
              </p:ext>
            </p:extLst>
          </p:nvPr>
        </p:nvGraphicFramePr>
        <p:xfrm>
          <a:off x="6947065" y="2147655"/>
          <a:ext cx="3158632" cy="4016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8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a:t>Confidence in outlook</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a:t>After four consecutive quarters of stability, confidence has picked up in Q4. As normal, perceived outlook for the mortgage industry is weakest, outlook for one’s own firm is strongest.</a:t>
            </a:r>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QH1a. Currently, how confident do you feel about the business outlook for the mortgage industry?</a:t>
            </a:r>
          </a:p>
          <a:p>
            <a:pPr>
              <a:spcBef>
                <a:spcPts val="0"/>
              </a:spcBef>
            </a:pPr>
            <a:r>
              <a:rPr lang="en-GB" sz="1000" dirty="0">
                <a:solidFill>
                  <a:schemeClr val="tx1">
                    <a:lumMod val="60000"/>
                    <a:lumOff val="40000"/>
                  </a:schemeClr>
                </a:solidFill>
              </a:rPr>
              <a:t>QH1b. And how confident do you feel about the business outlook for the intermediary sector of the mortgage industry?</a:t>
            </a:r>
          </a:p>
          <a:p>
            <a:pPr>
              <a:spcBef>
                <a:spcPts val="0"/>
              </a:spcBef>
            </a:pPr>
            <a:r>
              <a:rPr lang="en-GB" sz="1000" dirty="0">
                <a:solidFill>
                  <a:schemeClr val="tx1">
                    <a:lumMod val="60000"/>
                    <a:lumOff val="40000"/>
                  </a:schemeClr>
                </a:solidFill>
              </a:rPr>
              <a:t>QH1c. And how confident do you feel about the business outlook for your own firm? </a:t>
            </a:r>
          </a:p>
          <a:p>
            <a:pPr>
              <a:spcBef>
                <a:spcPts val="0"/>
              </a:spcBef>
            </a:pPr>
            <a:r>
              <a:rPr lang="en-GB" sz="1000" dirty="0">
                <a:solidFill>
                  <a:schemeClr val="tx1">
                    <a:lumMod val="60000"/>
                    <a:lumOff val="40000"/>
                  </a:schemeClr>
                </a:solidFill>
              </a:rPr>
              <a:t>Base: All respondents (300)</a:t>
            </a:r>
          </a:p>
        </p:txBody>
      </p:sp>
      <p:graphicFrame>
        <p:nvGraphicFramePr>
          <p:cNvPr id="48" name="Chart 47"/>
          <p:cNvGraphicFramePr/>
          <p:nvPr>
            <p:extLst>
              <p:ext uri="{D42A27DB-BD31-4B8C-83A1-F6EECF244321}">
                <p14:modId xmlns:p14="http://schemas.microsoft.com/office/powerpoint/2010/main" val="1234825021"/>
              </p:ext>
            </p:extLst>
          </p:nvPr>
        </p:nvGraphicFramePr>
        <p:xfrm>
          <a:off x="527499" y="2325319"/>
          <a:ext cx="3420000" cy="3464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Chart 55"/>
          <p:cNvGraphicFramePr/>
          <p:nvPr/>
        </p:nvGraphicFramePr>
        <p:xfrm>
          <a:off x="4240102" y="2325319"/>
          <a:ext cx="3420000" cy="346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Chart 60"/>
          <p:cNvGraphicFramePr/>
          <p:nvPr/>
        </p:nvGraphicFramePr>
        <p:xfrm>
          <a:off x="7968472" y="2325319"/>
          <a:ext cx="3420000" cy="3464720"/>
        </p:xfrm>
        <a:graphic>
          <a:graphicData uri="http://schemas.openxmlformats.org/drawingml/2006/chart">
            <c:chart xmlns:c="http://schemas.openxmlformats.org/drawingml/2006/chart" xmlns:r="http://schemas.openxmlformats.org/officeDocument/2006/relationships" r:id="rId4"/>
          </a:graphicData>
        </a:graphic>
      </p:graphicFrame>
      <p:grpSp>
        <p:nvGrpSpPr>
          <p:cNvPr id="65" name="Group 64"/>
          <p:cNvGrpSpPr/>
          <p:nvPr/>
        </p:nvGrpSpPr>
        <p:grpSpPr>
          <a:xfrm>
            <a:off x="2863033" y="5834228"/>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75" name="Rectangle 74"/>
          <p:cNvSpPr/>
          <p:nvPr/>
        </p:nvSpPr>
        <p:spPr bwMode="auto">
          <a:xfrm>
            <a:off x="527499" y="1601619"/>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rgbClr val="404040">
                    <a:lumMod val="60000"/>
                    <a:lumOff val="40000"/>
                  </a:srgbClr>
                </a:solidFill>
                <a:latin typeface="Calibri" panose="020F0502020204030204" pitchFamily="34" charset="0"/>
                <a:ea typeface="Verdana" pitchFamily="34" charset="0"/>
                <a:cs typeface="Calibri" panose="020F0502020204030204" pitchFamily="34" charset="0"/>
              </a:rPr>
              <a:t>…for mortgage industry</a:t>
            </a:r>
          </a:p>
        </p:txBody>
      </p:sp>
      <p:sp>
        <p:nvSpPr>
          <p:cNvPr id="76" name="Rectangle 75"/>
          <p:cNvSpPr/>
          <p:nvPr/>
        </p:nvSpPr>
        <p:spPr bwMode="auto">
          <a:xfrm>
            <a:off x="4240102" y="1601619"/>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rgbClr val="404040">
                    <a:lumMod val="60000"/>
                    <a:lumOff val="40000"/>
                  </a:srgbClr>
                </a:solidFill>
                <a:latin typeface="Calibri" panose="020F0502020204030204" pitchFamily="34" charset="0"/>
                <a:ea typeface="Verdana" pitchFamily="34" charset="0"/>
                <a:cs typeface="Calibri" panose="020F0502020204030204" pitchFamily="34" charset="0"/>
              </a:rPr>
              <a:t>…for intermediary sector</a:t>
            </a:r>
          </a:p>
        </p:txBody>
      </p:sp>
      <p:sp>
        <p:nvSpPr>
          <p:cNvPr id="77" name="Rectangle 76"/>
          <p:cNvSpPr/>
          <p:nvPr/>
        </p:nvSpPr>
        <p:spPr bwMode="auto">
          <a:xfrm>
            <a:off x="7968472" y="1601619"/>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rgbClr val="404040">
                    <a:lumMod val="60000"/>
                    <a:lumOff val="40000"/>
                  </a:srgbClr>
                </a:solidFill>
                <a:latin typeface="Calibri" panose="020F0502020204030204" pitchFamily="34" charset="0"/>
                <a:ea typeface="Verdana" pitchFamily="34" charset="0"/>
                <a:cs typeface="Calibri" panose="020F0502020204030204" pitchFamily="34" charset="0"/>
              </a:rPr>
              <a:t>…for own business</a:t>
            </a:r>
          </a:p>
        </p:txBody>
      </p:sp>
      <p:sp>
        <p:nvSpPr>
          <p:cNvPr id="36" name="TextBox 35"/>
          <p:cNvSpPr txBox="1"/>
          <p:nvPr/>
        </p:nvSpPr>
        <p:spPr>
          <a:xfrm>
            <a:off x="681114" y="5430430"/>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2016</a:t>
            </a:r>
          </a:p>
        </p:txBody>
      </p:sp>
      <p:sp>
        <p:nvSpPr>
          <p:cNvPr id="37" name="TextBox 36"/>
          <p:cNvSpPr txBox="1"/>
          <p:nvPr/>
        </p:nvSpPr>
        <p:spPr>
          <a:xfrm>
            <a:off x="1548922" y="5428656"/>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2017</a:t>
            </a:r>
          </a:p>
        </p:txBody>
      </p:sp>
      <p:sp>
        <p:nvSpPr>
          <p:cNvPr id="38" name="TextBox 37"/>
          <p:cNvSpPr txBox="1"/>
          <p:nvPr/>
        </p:nvSpPr>
        <p:spPr>
          <a:xfrm>
            <a:off x="2416730" y="5428656"/>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2018</a:t>
            </a:r>
          </a:p>
        </p:txBody>
      </p:sp>
      <p:sp>
        <p:nvSpPr>
          <p:cNvPr id="39" name="TextBox 38">
            <a:extLst>
              <a:ext uri="{FF2B5EF4-FFF2-40B4-BE49-F238E27FC236}">
                <a16:creationId xmlns:a16="http://schemas.microsoft.com/office/drawing/2014/main" id="{C8AD4B53-2DFD-9E4A-BB45-4A72172A3165}"/>
              </a:ext>
            </a:extLst>
          </p:cNvPr>
          <p:cNvSpPr txBox="1"/>
          <p:nvPr/>
        </p:nvSpPr>
        <p:spPr>
          <a:xfrm>
            <a:off x="3284538" y="5428319"/>
            <a:ext cx="471561"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2019</a:t>
            </a:r>
          </a:p>
        </p:txBody>
      </p:sp>
      <p:sp>
        <p:nvSpPr>
          <p:cNvPr id="40" name="TextBox 39"/>
          <p:cNvSpPr txBox="1"/>
          <p:nvPr/>
        </p:nvSpPr>
        <p:spPr>
          <a:xfrm>
            <a:off x="4368601" y="5426786"/>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2016</a:t>
            </a:r>
          </a:p>
        </p:txBody>
      </p:sp>
      <p:sp>
        <p:nvSpPr>
          <p:cNvPr id="41" name="TextBox 40"/>
          <p:cNvSpPr txBox="1"/>
          <p:nvPr/>
        </p:nvSpPr>
        <p:spPr>
          <a:xfrm>
            <a:off x="5254338" y="5425012"/>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2017</a:t>
            </a:r>
          </a:p>
        </p:txBody>
      </p:sp>
      <p:sp>
        <p:nvSpPr>
          <p:cNvPr id="42" name="TextBox 41"/>
          <p:cNvSpPr txBox="1"/>
          <p:nvPr/>
        </p:nvSpPr>
        <p:spPr>
          <a:xfrm>
            <a:off x="6140075" y="5425012"/>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2018</a:t>
            </a:r>
          </a:p>
        </p:txBody>
      </p:sp>
      <p:sp>
        <p:nvSpPr>
          <p:cNvPr id="43" name="TextBox 42">
            <a:extLst>
              <a:ext uri="{FF2B5EF4-FFF2-40B4-BE49-F238E27FC236}">
                <a16:creationId xmlns:a16="http://schemas.microsoft.com/office/drawing/2014/main" id="{C8AD4B53-2DFD-9E4A-BB45-4A72172A3165}"/>
              </a:ext>
            </a:extLst>
          </p:cNvPr>
          <p:cNvSpPr txBox="1"/>
          <p:nvPr/>
        </p:nvSpPr>
        <p:spPr>
          <a:xfrm>
            <a:off x="7025813" y="5424675"/>
            <a:ext cx="471561"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2019</a:t>
            </a:r>
          </a:p>
        </p:txBody>
      </p:sp>
      <p:sp>
        <p:nvSpPr>
          <p:cNvPr id="44" name="TextBox 43"/>
          <p:cNvSpPr txBox="1"/>
          <p:nvPr/>
        </p:nvSpPr>
        <p:spPr>
          <a:xfrm>
            <a:off x="8120936" y="5422667"/>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2016</a:t>
            </a:r>
          </a:p>
        </p:txBody>
      </p:sp>
      <p:sp>
        <p:nvSpPr>
          <p:cNvPr id="45" name="TextBox 44"/>
          <p:cNvSpPr txBox="1"/>
          <p:nvPr/>
        </p:nvSpPr>
        <p:spPr>
          <a:xfrm>
            <a:off x="8993226" y="5420893"/>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2017</a:t>
            </a:r>
          </a:p>
        </p:txBody>
      </p:sp>
      <p:sp>
        <p:nvSpPr>
          <p:cNvPr id="47" name="TextBox 46"/>
          <p:cNvSpPr txBox="1"/>
          <p:nvPr/>
        </p:nvSpPr>
        <p:spPr>
          <a:xfrm>
            <a:off x="9865516" y="5420893"/>
            <a:ext cx="471560"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2018</a:t>
            </a:r>
          </a:p>
        </p:txBody>
      </p:sp>
      <p:sp>
        <p:nvSpPr>
          <p:cNvPr id="50" name="TextBox 49">
            <a:extLst>
              <a:ext uri="{FF2B5EF4-FFF2-40B4-BE49-F238E27FC236}">
                <a16:creationId xmlns:a16="http://schemas.microsoft.com/office/drawing/2014/main" id="{C8AD4B53-2DFD-9E4A-BB45-4A72172A3165}"/>
              </a:ext>
            </a:extLst>
          </p:cNvPr>
          <p:cNvSpPr txBox="1"/>
          <p:nvPr/>
        </p:nvSpPr>
        <p:spPr>
          <a:xfrm>
            <a:off x="10737807" y="5420556"/>
            <a:ext cx="471561"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2019</a:t>
            </a:r>
          </a:p>
        </p:txBody>
      </p:sp>
    </p:spTree>
    <p:extLst>
      <p:ext uri="{BB962C8B-B14F-4D97-AF65-F5344CB8AC3E}">
        <p14:creationId xmlns:p14="http://schemas.microsoft.com/office/powerpoint/2010/main" val="1498004677"/>
      </p:ext>
    </p:extLst>
  </p:cSld>
  <p:clrMapOvr>
    <a:masterClrMapping/>
  </p:clrMapOvr>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Verdana"/>
            <a:cs typeface="Verdan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me xmlns="603668b8-4c92-46f4-ba2e-8870bf4419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7C36DBA417D4DA0CBD8333CAE32FE" ma:contentTypeVersion="13" ma:contentTypeDescription="Create a new document." ma:contentTypeScope="" ma:versionID="ccb0e2498f2ec493330a63dbc7455580">
  <xsd:schema xmlns:xsd="http://www.w3.org/2001/XMLSchema" xmlns:xs="http://www.w3.org/2001/XMLSchema" xmlns:p="http://schemas.microsoft.com/office/2006/metadata/properties" xmlns:ns2="fd6faba8-2088-46db-b3f4-0f02dcfc4a57" xmlns:ns3="603668b8-4c92-46f4-ba2e-8870bf4419b2" targetNamespace="http://schemas.microsoft.com/office/2006/metadata/properties" ma:root="true" ma:fieldsID="a9ff9f1bf2b62c686fc3687a4f1ee955" ns2:_="" ns3:_="">
    <xsd:import namespace="fd6faba8-2088-46db-b3f4-0f02dcfc4a57"/>
    <xsd:import namespace="603668b8-4c92-46f4-ba2e-8870bf4419b2"/>
    <xsd:element name="properties">
      <xsd:complexType>
        <xsd:sequence>
          <xsd:element name="documentManagement">
            <xsd:complexType>
              <xsd:all>
                <xsd:element ref="ns2:SharedWithUsers" minOccurs="0"/>
                <xsd:element ref="ns2:SharedWithDetails" minOccurs="0"/>
                <xsd:element ref="ns3: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faba8-2088-46db-b3f4-0f02dcfc4a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668b8-4c92-46f4-ba2e-8870bf4419b2" elementFormDefault="qualified">
    <xsd:import namespace="http://schemas.microsoft.com/office/2006/documentManagement/types"/>
    <xsd:import namespace="http://schemas.microsoft.com/office/infopath/2007/PartnerControls"/>
    <xsd:element name="Time" ma:index="10" nillable="true" ma:displayName="Time" ma:format="DateOnly" ma:internalName="Tim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6389C7-82B6-4D43-BC4A-926E60E5716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03668b8-4c92-46f4-ba2e-8870bf4419b2"/>
    <ds:schemaRef ds:uri="fd6faba8-2088-46db-b3f4-0f02dcfc4a57"/>
    <ds:schemaRef ds:uri="http://www.w3.org/XML/1998/namespace"/>
  </ds:schemaRefs>
</ds:datastoreItem>
</file>

<file path=customXml/itemProps2.xml><?xml version="1.0" encoding="utf-8"?>
<ds:datastoreItem xmlns:ds="http://schemas.openxmlformats.org/officeDocument/2006/customXml" ds:itemID="{684975D4-85E4-40C0-BE86-2CBD77BFE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faba8-2088-46db-b3f4-0f02dcfc4a57"/>
    <ds:schemaRef ds:uri="603668b8-4c92-46f4-ba2e-8870bf441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BDB75E-3CFD-464C-BA55-94BB3F40CC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18051</TotalTime>
  <Words>3424</Words>
  <Application>Microsoft Office PowerPoint</Application>
  <PresentationFormat>Widescreen</PresentationFormat>
  <Paragraphs>455</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Roboto Condensed</vt:lpstr>
      <vt:lpstr>Segoe UI</vt:lpstr>
      <vt:lpstr>Segoe UI Semibold</vt:lpstr>
      <vt:lpstr>Office Theme</vt:lpstr>
      <vt:lpstr>PowerPoint Presentation</vt:lpstr>
      <vt:lpstr>Contents</vt:lpstr>
      <vt:lpstr>Background &amp; methodology</vt:lpstr>
      <vt:lpstr>Background &amp; methodology</vt:lpstr>
      <vt:lpstr>Executive summary</vt:lpstr>
      <vt:lpstr>Executive summary</vt:lpstr>
      <vt:lpstr>Business volumes and confidence</vt:lpstr>
      <vt:lpstr>Claimed volumes of mortgage cases, per year</vt:lpstr>
      <vt:lpstr>Confidence in outlook</vt:lpstr>
      <vt:lpstr>Net* intermediary confidence trends</vt:lpstr>
      <vt:lpstr>Positive reasons for felt level of confidence in one’s own business…</vt:lpstr>
      <vt:lpstr>Negative reasons for low confidence in one’s own business…</vt:lpstr>
      <vt:lpstr>Reasons for felt level of confidence in one’s own business</vt:lpstr>
      <vt:lpstr>Business flow</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resulting in an offer (%) – By business</vt:lpstr>
      <vt:lpstr>Offers resulting in a completion (%)</vt:lpstr>
      <vt:lpstr>Offers resulting in a completion (%) – By business</vt:lpstr>
      <vt:lpstr>Conversion from DIP to completion</vt:lpstr>
      <vt:lpstr>Conversion from DIP to completion – By business</vt:lpstr>
      <vt:lpstr>Conversion from full application to completion</vt:lpstr>
      <vt:lpstr>Conversion from full application to completion (%)</vt:lpstr>
      <vt:lpstr>Conversion from full application to completion – By business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Max Chason</cp:lastModifiedBy>
  <cp:revision>1659</cp:revision>
  <cp:lastPrinted>2019-10-28T09:26:31Z</cp:lastPrinted>
  <dcterms:created xsi:type="dcterms:W3CDTF">2015-04-13T07:09:46Z</dcterms:created>
  <dcterms:modified xsi:type="dcterms:W3CDTF">2020-02-07T10:36:08Z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0x010100B817C36DBA417D4DA0CBD8333CAE32FE</vt:lpwstr>
  </property>
</Properties>
</file>