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s/slide23.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2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8.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Masters/slideMaster1.xml" ContentType="application/vnd.openxmlformats-officedocument.presentationml.slideMaster+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charts/chart4.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3.xml" ContentType="application/vnd.openxmlformats-officedocument.themeOverride+xml"/>
  <Override PartName="/ppt/charts/chart2.xml" ContentType="application/vnd.openxmlformats-officedocument.drawingml.chart+xml"/>
  <Override PartName="/ppt/theme/theme1.xml" ContentType="application/vnd.openxmlformats-officedocument.theme+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harts/chart7.xml" ContentType="application/vnd.openxmlformats-officedocument.drawingml.chart+xml"/>
  <Override PartName="/ppt/charts/chart8.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5.xml" ContentType="application/vnd.openxmlformats-officedocument.drawingml.chart+xml"/>
  <Override PartName="/ppt/charts/chart10.xml" ContentType="application/vnd.openxmlformats-officedocument.drawingml.chart+xml"/>
  <Override PartName="/ppt/charts/chart14.xml" ContentType="application/vnd.openxmlformats-officedocument.drawingml.chart+xml"/>
  <Override PartName="/ppt/charts/chart9.xml" ContentType="application/vnd.openxmlformats-officedocument.drawingml.chart+xml"/>
  <Override PartName="/ppt/charts/chart13.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827" r:id="rId2"/>
    <p:sldId id="847" r:id="rId3"/>
    <p:sldId id="829" r:id="rId4"/>
    <p:sldId id="848" r:id="rId5"/>
    <p:sldId id="849" r:id="rId6"/>
    <p:sldId id="850" r:id="rId7"/>
    <p:sldId id="851" r:id="rId8"/>
    <p:sldId id="877" r:id="rId9"/>
    <p:sldId id="908" r:id="rId10"/>
    <p:sldId id="909" r:id="rId11"/>
    <p:sldId id="910" r:id="rId12"/>
    <p:sldId id="900" r:id="rId13"/>
    <p:sldId id="858" r:id="rId14"/>
    <p:sldId id="911" r:id="rId15"/>
    <p:sldId id="860" r:id="rId16"/>
    <p:sldId id="901" r:id="rId17"/>
    <p:sldId id="862" r:id="rId18"/>
    <p:sldId id="902" r:id="rId19"/>
    <p:sldId id="864" r:id="rId20"/>
    <p:sldId id="903" r:id="rId21"/>
    <p:sldId id="866" r:id="rId22"/>
    <p:sldId id="904" r:id="rId23"/>
    <p:sldId id="868" r:id="rId24"/>
    <p:sldId id="912" r:id="rId25"/>
    <p:sldId id="870" r:id="rId26"/>
    <p:sldId id="907" r:id="rId27"/>
    <p:sldId id="906" r:id="rId28"/>
    <p:sldId id="873" r:id="rId29"/>
    <p:sldId id="874" r:id="rId3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17" userDrawn="1">
          <p15:clr>
            <a:srgbClr val="A4A3A4"/>
          </p15:clr>
        </p15:guide>
        <p15:guide id="3" orient="horz" pos="2341" userDrawn="1">
          <p15:clr>
            <a:srgbClr val="A4A3A4"/>
          </p15:clr>
        </p15:guide>
        <p15:guide id="4" pos="3505">
          <p15:clr>
            <a:srgbClr val="A4A3A4"/>
          </p15:clr>
        </p15:guide>
        <p15:guide id="5" orient="horz" pos="935" userDrawn="1">
          <p15:clr>
            <a:srgbClr val="A4A3A4"/>
          </p15:clr>
        </p15:guide>
        <p15:guide id="6" orient="horz" pos="754" userDrawn="1">
          <p15:clr>
            <a:srgbClr val="A4A3A4"/>
          </p15:clr>
        </p15:guide>
        <p15:guide id="7" orient="horz" pos="3884" userDrawn="1">
          <p15:clr>
            <a:srgbClr val="A4A3A4"/>
          </p15:clr>
        </p15:guide>
        <p15:guide id="8" orient="horz" pos="686" userDrawn="1">
          <p15:clr>
            <a:srgbClr val="A4A3A4"/>
          </p15:clr>
        </p15:guide>
        <p15:guide id="9" pos="7083" userDrawn="1">
          <p15:clr>
            <a:srgbClr val="A4A3A4"/>
          </p15:clr>
        </p15:guide>
        <p15:guide id="10" pos="267">
          <p15:clr>
            <a:srgbClr val="A4A3A4"/>
          </p15:clr>
        </p15:guide>
        <p15:guide id="11" pos="259">
          <p15:clr>
            <a:srgbClr val="A4A3A4"/>
          </p15:clr>
        </p15:guide>
        <p15:guide id="12" pos="660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Burton" initials="SB" lastIdx="1" clrIdx="0">
    <p:extLst>
      <p:ext uri="{19B8F6BF-5375-455C-9EA6-DF929625EA0E}">
        <p15:presenceInfo xmlns:p15="http://schemas.microsoft.com/office/powerpoint/2012/main" userId="S-1-5-21-507921405-926492609-682003330-4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3B3B3"/>
    <a:srgbClr val="7F7F7F"/>
    <a:srgbClr val="404040"/>
    <a:srgbClr val="57585A"/>
    <a:srgbClr val="F84A04"/>
    <a:srgbClr val="FB6B00"/>
    <a:srgbClr val="FB6500"/>
    <a:srgbClr val="F75704"/>
    <a:srgbClr val="EF2E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147" autoAdjust="0"/>
    <p:restoredTop sz="94434" autoAdjust="0"/>
  </p:normalViewPr>
  <p:slideViewPr>
    <p:cSldViewPr snapToGrid="0" showGuides="1">
      <p:cViewPr>
        <p:scale>
          <a:sx n="140" d="100"/>
          <a:sy n="140" d="100"/>
        </p:scale>
        <p:origin x="102" y="-1554"/>
      </p:cViewPr>
      <p:guideLst>
        <p:guide orient="horz" pos="2183"/>
        <p:guide pos="3817"/>
        <p:guide orient="horz" pos="2341"/>
        <p:guide pos="3505"/>
        <p:guide orient="horz" pos="935"/>
        <p:guide orient="horz" pos="754"/>
        <p:guide orient="horz" pos="3884"/>
        <p:guide orient="horz" pos="686"/>
        <p:guide pos="7083"/>
        <p:guide pos="267"/>
        <p:guide pos="259"/>
        <p:guide pos="6607"/>
      </p:guideLst>
    </p:cSldViewPr>
  </p:slideViewPr>
  <p:outlineViewPr>
    <p:cViewPr>
      <p:scale>
        <a:sx n="33" d="100"/>
        <a:sy n="33" d="100"/>
      </p:scale>
      <p:origin x="0" y="-2560"/>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87" d="100"/>
          <a:sy n="87" d="100"/>
        </p:scale>
        <p:origin x="3840"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7718253968253968E-2"/>
          <c:y val="0.15276673314800146"/>
          <c:w val="0.94456349206349211"/>
          <c:h val="0.63250308741030248"/>
        </c:manualLayout>
      </c:layout>
      <c:barChart>
        <c:barDir val="col"/>
        <c:grouping val="clustered"/>
        <c:varyColors val="0"/>
        <c:ser>
          <c:idx val="1"/>
          <c:order val="1"/>
          <c:spPr>
            <a:solidFill>
              <a:schemeClr val="accent3"/>
            </a:solidFill>
          </c:spPr>
          <c:invertIfNegative val="0"/>
          <c:dLbls>
            <c:dLbl>
              <c:idx val="16"/>
              <c:layout>
                <c:manualLayout>
                  <c:x val="-5.2916666666666667E-2"/>
                  <c:y val="5.479510249272911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100">
                    <a:solidFill>
                      <a:schemeClr val="accent3"/>
                    </a:solidFill>
                    <a:latin typeface="Calibri" panose="020F0502020204030204" pitchFamily="34" charset="0"/>
                    <a:cs typeface="Calibri" panose="020F0502020204030204" pitchFamily="34" charset="0"/>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strRef>
              <c:f>Sheet1!$AC$1:$AS$1</c:f>
              <c:strCache>
                <c:ptCount val="17"/>
                <c:pt idx="0">
                  <c:v>Q4'16</c:v>
                </c:pt>
                <c:pt idx="1">
                  <c:v>Q1'17</c:v>
                </c:pt>
                <c:pt idx="2">
                  <c:v>Q2'17</c:v>
                </c:pt>
                <c:pt idx="3">
                  <c:v>Q3'17</c:v>
                </c:pt>
                <c:pt idx="4">
                  <c:v>Q4'17</c:v>
                </c:pt>
                <c:pt idx="5">
                  <c:v>Q1'18</c:v>
                </c:pt>
                <c:pt idx="6">
                  <c:v>Q2'18</c:v>
                </c:pt>
                <c:pt idx="7">
                  <c:v>Q3'18</c:v>
                </c:pt>
                <c:pt idx="8">
                  <c:v>Q4'18</c:v>
                </c:pt>
                <c:pt idx="9">
                  <c:v>Q1'19</c:v>
                </c:pt>
                <c:pt idx="10">
                  <c:v>Q2'19</c:v>
                </c:pt>
                <c:pt idx="11">
                  <c:v>Q3'19</c:v>
                </c:pt>
                <c:pt idx="12">
                  <c:v>Q4'19</c:v>
                </c:pt>
                <c:pt idx="13">
                  <c:v>Q1'20</c:v>
                </c:pt>
                <c:pt idx="14">
                  <c:v>Q2'20</c:v>
                </c:pt>
                <c:pt idx="15">
                  <c:v>Q3'20</c:v>
                </c:pt>
                <c:pt idx="16">
                  <c:v>Q4'20</c:v>
                </c:pt>
              </c:strCache>
            </c:strRef>
          </c:cat>
          <c:val>
            <c:numRef>
              <c:f>Sheet1!$AC$3:$AS$3</c:f>
              <c:numCache>
                <c:formatCode>0.0</c:formatCode>
                <c:ptCount val="17"/>
                <c:pt idx="0">
                  <c:v>61.83</c:v>
                </c:pt>
                <c:pt idx="1">
                  <c:v>59.941000000000003</c:v>
                </c:pt>
                <c:pt idx="2">
                  <c:v>62.253999999999998</c:v>
                </c:pt>
                <c:pt idx="3">
                  <c:v>69.685000000000002</c:v>
                </c:pt>
                <c:pt idx="4">
                  <c:v>68.527000000000001</c:v>
                </c:pt>
                <c:pt idx="5">
                  <c:v>61.22</c:v>
                </c:pt>
                <c:pt idx="6">
                  <c:v>65.375</c:v>
                </c:pt>
                <c:pt idx="7">
                  <c:v>71.599000000000004</c:v>
                </c:pt>
                <c:pt idx="8">
                  <c:v>70.457999999999998</c:v>
                </c:pt>
                <c:pt idx="9">
                  <c:v>60.811</c:v>
                </c:pt>
                <c:pt idx="10">
                  <c:v>64.097999999999999</c:v>
                </c:pt>
                <c:pt idx="11">
                  <c:v>70.424999999999997</c:v>
                </c:pt>
                <c:pt idx="12">
                  <c:v>70.900000000000006</c:v>
                </c:pt>
                <c:pt idx="13">
                  <c:v>63.8</c:v>
                </c:pt>
                <c:pt idx="14">
                  <c:v>44.1</c:v>
                </c:pt>
                <c:pt idx="15">
                  <c:v>60.933999999999997</c:v>
                </c:pt>
                <c:pt idx="16">
                  <c:v>74.599999999999994</c:v>
                </c:pt>
              </c:numCache>
            </c:numRef>
          </c:val>
          <c:extLst xmlns:c16r2="http://schemas.microsoft.com/office/drawing/2015/06/chart">
            <c:ext xmlns:c16="http://schemas.microsoft.com/office/drawing/2014/chart" uri="{C3380CC4-5D6E-409C-BE32-E72D297353CC}">
              <c16:uniqueId val="{00000000-AFE5-7F4D-B83A-8659764DB17F}"/>
            </c:ext>
          </c:extLst>
        </c:ser>
        <c:dLbls>
          <c:showLegendKey val="0"/>
          <c:showVal val="0"/>
          <c:showCatName val="0"/>
          <c:showSerName val="0"/>
          <c:showPercent val="0"/>
          <c:showBubbleSize val="0"/>
        </c:dLbls>
        <c:gapWidth val="70"/>
        <c:axId val="659007952"/>
        <c:axId val="659013048"/>
      </c:barChart>
      <c:lineChart>
        <c:grouping val="standard"/>
        <c:varyColors val="0"/>
        <c:ser>
          <c:idx val="0"/>
          <c:order val="0"/>
          <c:spPr>
            <a:ln w="12700">
              <a:solidFill>
                <a:schemeClr val="accent6"/>
              </a:solidFill>
            </a:ln>
          </c:spPr>
          <c:marker>
            <c:symbol val="circle"/>
            <c:size val="6"/>
            <c:spPr>
              <a:solidFill>
                <a:schemeClr val="bg1"/>
              </a:solidFill>
              <a:ln w="12700">
                <a:solidFill>
                  <a:schemeClr val="accent6"/>
                </a:solidFill>
              </a:ln>
            </c:spPr>
          </c:marker>
          <c:dLbls>
            <c:dLbl>
              <c:idx val="12"/>
              <c:layout>
                <c:manualLayout>
                  <c:x val="-4.63657848149817E-2"/>
                  <c:y val="-4.660111680482829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FE5-7F4D-B83A-8659764DB17F}"/>
                </c:ext>
                <c:ext xmlns:c15="http://schemas.microsoft.com/office/drawing/2012/chart" uri="{CE6537A1-D6FC-4f65-9D91-7224C49458BB}">
                  <c15:layout/>
                </c:ext>
              </c:extLst>
            </c:dLbl>
            <c:dLbl>
              <c:idx val="25"/>
              <c:layout>
                <c:manualLayout>
                  <c:x val="-4.03062521005648E-2"/>
                  <c:y val="-6.490155547233049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FE5-7F4D-B83A-8659764DB17F}"/>
                </c:ext>
                <c:ext xmlns:c15="http://schemas.microsoft.com/office/drawing/2012/chart" uri="{CE6537A1-D6FC-4f65-9D91-7224C49458BB}"/>
              </c:extLst>
            </c:dLbl>
            <c:spPr>
              <a:noFill/>
              <a:ln>
                <a:noFill/>
              </a:ln>
              <a:effectLst/>
            </c:spPr>
            <c:txPr>
              <a:bodyPr/>
              <a:lstStyle/>
              <a:p>
                <a:pPr>
                  <a:defRPr sz="1050" b="0">
                    <a:solidFill>
                      <a:schemeClr val="accent6"/>
                    </a:solidFill>
                    <a:latin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Sheet1!$AC$1:$AS$1</c:f>
              <c:strCache>
                <c:ptCount val="17"/>
                <c:pt idx="0">
                  <c:v>Q4'16</c:v>
                </c:pt>
                <c:pt idx="1">
                  <c:v>Q1'17</c:v>
                </c:pt>
                <c:pt idx="2">
                  <c:v>Q2'17</c:v>
                </c:pt>
                <c:pt idx="3">
                  <c:v>Q3'17</c:v>
                </c:pt>
                <c:pt idx="4">
                  <c:v>Q4'17</c:v>
                </c:pt>
                <c:pt idx="5">
                  <c:v>Q1'18</c:v>
                </c:pt>
                <c:pt idx="6">
                  <c:v>Q2'18</c:v>
                </c:pt>
                <c:pt idx="7">
                  <c:v>Q3'18</c:v>
                </c:pt>
                <c:pt idx="8">
                  <c:v>Q4'18</c:v>
                </c:pt>
                <c:pt idx="9">
                  <c:v>Q1'19</c:v>
                </c:pt>
                <c:pt idx="10">
                  <c:v>Q2'19</c:v>
                </c:pt>
                <c:pt idx="11">
                  <c:v>Q3'19</c:v>
                </c:pt>
                <c:pt idx="12">
                  <c:v>Q4'19</c:v>
                </c:pt>
                <c:pt idx="13">
                  <c:v>Q1'20</c:v>
                </c:pt>
                <c:pt idx="14">
                  <c:v>Q2'20</c:v>
                </c:pt>
                <c:pt idx="15">
                  <c:v>Q3'20</c:v>
                </c:pt>
                <c:pt idx="16">
                  <c:v>Q4'20</c:v>
                </c:pt>
              </c:strCache>
            </c:strRef>
          </c:cat>
          <c:val>
            <c:numRef>
              <c:f>Sheet1!$AC$2:$AS$2</c:f>
              <c:numCache>
                <c:formatCode>General</c:formatCode>
                <c:ptCount val="17"/>
                <c:pt idx="0">
                  <c:v>74</c:v>
                </c:pt>
                <c:pt idx="1">
                  <c:v>77</c:v>
                </c:pt>
                <c:pt idx="2">
                  <c:v>80</c:v>
                </c:pt>
                <c:pt idx="3">
                  <c:v>81</c:v>
                </c:pt>
                <c:pt idx="4">
                  <c:v>87</c:v>
                </c:pt>
                <c:pt idx="5">
                  <c:v>86</c:v>
                </c:pt>
                <c:pt idx="6">
                  <c:v>90</c:v>
                </c:pt>
                <c:pt idx="7">
                  <c:v>81</c:v>
                </c:pt>
                <c:pt idx="8">
                  <c:v>80</c:v>
                </c:pt>
                <c:pt idx="9">
                  <c:v>81</c:v>
                </c:pt>
                <c:pt idx="10">
                  <c:v>87</c:v>
                </c:pt>
                <c:pt idx="11">
                  <c:v>84</c:v>
                </c:pt>
                <c:pt idx="12" formatCode="0">
                  <c:v>88</c:v>
                </c:pt>
                <c:pt idx="13">
                  <c:v>81</c:v>
                </c:pt>
                <c:pt idx="14">
                  <c:v>86</c:v>
                </c:pt>
                <c:pt idx="15">
                  <c:v>90</c:v>
                </c:pt>
                <c:pt idx="16">
                  <c:v>78</c:v>
                </c:pt>
              </c:numCache>
            </c:numRef>
          </c:val>
          <c:smooth val="0"/>
          <c:extLst xmlns:c16r2="http://schemas.microsoft.com/office/drawing/2015/06/chart">
            <c:ext xmlns:c16="http://schemas.microsoft.com/office/drawing/2014/chart" uri="{C3380CC4-5D6E-409C-BE32-E72D297353CC}">
              <c16:uniqueId val="{00000003-AFE5-7F4D-B83A-8659764DB17F}"/>
            </c:ext>
          </c:extLst>
        </c:ser>
        <c:dLbls>
          <c:showLegendKey val="0"/>
          <c:showVal val="0"/>
          <c:showCatName val="0"/>
          <c:showSerName val="0"/>
          <c:showPercent val="0"/>
          <c:showBubbleSize val="0"/>
        </c:dLbls>
        <c:marker val="1"/>
        <c:smooth val="0"/>
        <c:axId val="659009912"/>
        <c:axId val="659014224"/>
      </c:lineChart>
      <c:catAx>
        <c:axId val="659007952"/>
        <c:scaling>
          <c:orientation val="minMax"/>
        </c:scaling>
        <c:delete val="0"/>
        <c:axPos val="b"/>
        <c:numFmt formatCode="General" sourceLinked="1"/>
        <c:majorTickMark val="none"/>
        <c:minorTickMark val="none"/>
        <c:tickLblPos val="nextTo"/>
        <c:spPr>
          <a:ln>
            <a:solidFill>
              <a:schemeClr val="bg1">
                <a:lumMod val="65000"/>
              </a:schemeClr>
            </a:solid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59013048"/>
        <c:crosses val="autoZero"/>
        <c:auto val="1"/>
        <c:lblAlgn val="ctr"/>
        <c:lblOffset val="100"/>
        <c:noMultiLvlLbl val="0"/>
      </c:catAx>
      <c:valAx>
        <c:axId val="659013048"/>
        <c:scaling>
          <c:orientation val="minMax"/>
          <c:max val="125"/>
          <c:min val="0"/>
        </c:scaling>
        <c:delete val="1"/>
        <c:axPos val="l"/>
        <c:numFmt formatCode="0.0" sourceLinked="1"/>
        <c:majorTickMark val="none"/>
        <c:minorTickMark val="none"/>
        <c:tickLblPos val="nextTo"/>
        <c:crossAx val="659007952"/>
        <c:crosses val="autoZero"/>
        <c:crossBetween val="between"/>
        <c:majorUnit val="25"/>
      </c:valAx>
      <c:valAx>
        <c:axId val="659014224"/>
        <c:scaling>
          <c:orientation val="minMax"/>
          <c:max val="110"/>
          <c:min val="0"/>
        </c:scaling>
        <c:delete val="1"/>
        <c:axPos val="r"/>
        <c:numFmt formatCode="General" sourceLinked="1"/>
        <c:majorTickMark val="out"/>
        <c:minorTickMark val="none"/>
        <c:tickLblPos val="nextTo"/>
        <c:crossAx val="659009912"/>
        <c:crosses val="max"/>
        <c:crossBetween val="between"/>
        <c:majorUnit val="25"/>
        <c:minorUnit val="25"/>
      </c:valAx>
      <c:catAx>
        <c:axId val="659009912"/>
        <c:scaling>
          <c:orientation val="minMax"/>
        </c:scaling>
        <c:delete val="1"/>
        <c:axPos val="b"/>
        <c:numFmt formatCode="General" sourceLinked="0"/>
        <c:majorTickMark val="out"/>
        <c:minorTickMark val="none"/>
        <c:tickLblPos val="nextTo"/>
        <c:crossAx val="65901422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1"/>
            <c:invertIfNegative val="0"/>
            <c:bubble3D val="0"/>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Sheet1!$A$33:$A$59</c:f>
              <c:strCache>
                <c:ptCount val="27"/>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Noc</c:v>
                </c:pt>
                <c:pt idx="26">
                  <c:v>Dec</c:v>
                </c:pt>
              </c:strCache>
            </c:strRef>
          </c:cat>
          <c:val>
            <c:numRef>
              <c:f>Sheet1!$B$33:$B$59</c:f>
              <c:numCache>
                <c:formatCode>General</c:formatCode>
                <c:ptCount val="27"/>
                <c:pt idx="0">
                  <c:v>81</c:v>
                </c:pt>
                <c:pt idx="1">
                  <c:v>81</c:v>
                </c:pt>
                <c:pt idx="2">
                  <c:v>84</c:v>
                </c:pt>
                <c:pt idx="3">
                  <c:v>84</c:v>
                </c:pt>
                <c:pt idx="4">
                  <c:v>85</c:v>
                </c:pt>
                <c:pt idx="5">
                  <c:v>84</c:v>
                </c:pt>
                <c:pt idx="6">
                  <c:v>82</c:v>
                </c:pt>
                <c:pt idx="7">
                  <c:v>82</c:v>
                </c:pt>
                <c:pt idx="8">
                  <c:v>84</c:v>
                </c:pt>
                <c:pt idx="9">
                  <c:v>80</c:v>
                </c:pt>
                <c:pt idx="10">
                  <c:v>78</c:v>
                </c:pt>
                <c:pt idx="11">
                  <c:v>81</c:v>
                </c:pt>
                <c:pt idx="12">
                  <c:v>83</c:v>
                </c:pt>
                <c:pt idx="13">
                  <c:v>84</c:v>
                </c:pt>
                <c:pt idx="14">
                  <c:v>86</c:v>
                </c:pt>
                <c:pt idx="15">
                  <c:v>82</c:v>
                </c:pt>
                <c:pt idx="16">
                  <c:v>82</c:v>
                </c:pt>
                <c:pt idx="17">
                  <c:v>80</c:v>
                </c:pt>
                <c:pt idx="19">
                  <c:v>75</c:v>
                </c:pt>
                <c:pt idx="20">
                  <c:v>74</c:v>
                </c:pt>
                <c:pt idx="21">
                  <c:v>76</c:v>
                </c:pt>
                <c:pt idx="22">
                  <c:v>79</c:v>
                </c:pt>
                <c:pt idx="23">
                  <c:v>79</c:v>
                </c:pt>
                <c:pt idx="24">
                  <c:v>79</c:v>
                </c:pt>
                <c:pt idx="25">
                  <c:v>79</c:v>
                </c:pt>
                <c:pt idx="26">
                  <c:v>79</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662910200"/>
        <c:axId val="662907456"/>
      </c:barChart>
      <c:catAx>
        <c:axId val="66291020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2907456"/>
        <c:crosses val="autoZero"/>
        <c:auto val="1"/>
        <c:lblAlgn val="ctr"/>
        <c:lblOffset val="100"/>
        <c:noMultiLvlLbl val="0"/>
      </c:catAx>
      <c:valAx>
        <c:axId val="662907456"/>
        <c:scaling>
          <c:orientation val="minMax"/>
          <c:max val="100"/>
          <c:min val="0"/>
        </c:scaling>
        <c:delete val="1"/>
        <c:axPos val="l"/>
        <c:numFmt formatCode="General" sourceLinked="1"/>
        <c:majorTickMark val="out"/>
        <c:minorTickMark val="none"/>
        <c:tickLblPos val="nextTo"/>
        <c:crossAx val="66291020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369A-D040-86CB-68B6D7B9BB43}"/>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79</c:v>
                </c:pt>
                <c:pt idx="2">
                  <c:v>78</c:v>
                </c:pt>
                <c:pt idx="3">
                  <c:v>80</c:v>
                </c:pt>
                <c:pt idx="5" formatCode="0">
                  <c:v>79</c:v>
                </c:pt>
                <c:pt idx="6" formatCode="0">
                  <c:v>80</c:v>
                </c:pt>
                <c:pt idx="7" formatCode="0">
                  <c:v>82</c:v>
                </c:pt>
                <c:pt idx="10" formatCode="0">
                  <c:v>78</c:v>
                </c:pt>
                <c:pt idx="11" formatCode="0">
                  <c:v>82</c:v>
                </c:pt>
                <c:pt idx="12" formatCode="0">
                  <c:v>78</c:v>
                </c:pt>
                <c:pt idx="13" formatCode="0">
                  <c:v>79</c:v>
                </c:pt>
                <c:pt idx="14" formatCode="0">
                  <c:v>75</c:v>
                </c:pt>
                <c:pt idx="16">
                  <c:v>81</c:v>
                </c:pt>
                <c:pt idx="17">
                  <c:v>75</c:v>
                </c:pt>
                <c:pt idx="18">
                  <c:v>80</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62910984"/>
        <c:axId val="662911376"/>
      </c:barChart>
      <c:valAx>
        <c:axId val="662911376"/>
        <c:scaling>
          <c:orientation val="minMax"/>
          <c:max val="120"/>
          <c:min val="0"/>
        </c:scaling>
        <c:delete val="1"/>
        <c:axPos val="b"/>
        <c:numFmt formatCode="General" sourceLinked="1"/>
        <c:majorTickMark val="out"/>
        <c:minorTickMark val="none"/>
        <c:tickLblPos val="nextTo"/>
        <c:crossAx val="662910984"/>
        <c:crosses val="max"/>
        <c:crossBetween val="between"/>
      </c:valAx>
      <c:catAx>
        <c:axId val="66291098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291137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1"/>
            <c:invertIfNegative val="0"/>
            <c:bubble3D val="0"/>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Sheet1!$A$33:$A$59</c:f>
              <c:strCache>
                <c:ptCount val="27"/>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pt idx="26">
                  <c:v>Dec</c:v>
                </c:pt>
              </c:strCache>
            </c:strRef>
          </c:cat>
          <c:val>
            <c:numRef>
              <c:f>Sheet1!$B$33:$B$59</c:f>
              <c:numCache>
                <c:formatCode>General</c:formatCode>
                <c:ptCount val="27"/>
                <c:pt idx="0">
                  <c:v>88</c:v>
                </c:pt>
                <c:pt idx="1">
                  <c:v>88</c:v>
                </c:pt>
                <c:pt idx="2">
                  <c:v>90</c:v>
                </c:pt>
                <c:pt idx="3">
                  <c:v>89</c:v>
                </c:pt>
                <c:pt idx="4">
                  <c:v>90</c:v>
                </c:pt>
                <c:pt idx="5">
                  <c:v>89</c:v>
                </c:pt>
                <c:pt idx="6">
                  <c:v>90</c:v>
                </c:pt>
                <c:pt idx="7">
                  <c:v>91</c:v>
                </c:pt>
                <c:pt idx="8">
                  <c:v>90</c:v>
                </c:pt>
                <c:pt idx="9">
                  <c:v>90</c:v>
                </c:pt>
                <c:pt idx="10">
                  <c:v>84</c:v>
                </c:pt>
                <c:pt idx="11">
                  <c:v>86</c:v>
                </c:pt>
                <c:pt idx="12">
                  <c:v>90</c:v>
                </c:pt>
                <c:pt idx="13">
                  <c:v>90</c:v>
                </c:pt>
                <c:pt idx="14">
                  <c:v>88</c:v>
                </c:pt>
                <c:pt idx="15">
                  <c:v>90</c:v>
                </c:pt>
                <c:pt idx="16">
                  <c:v>86</c:v>
                </c:pt>
                <c:pt idx="17">
                  <c:v>84</c:v>
                </c:pt>
                <c:pt idx="19">
                  <c:v>77</c:v>
                </c:pt>
                <c:pt idx="20">
                  <c:v>75</c:v>
                </c:pt>
                <c:pt idx="21">
                  <c:v>76</c:v>
                </c:pt>
                <c:pt idx="22">
                  <c:v>83</c:v>
                </c:pt>
                <c:pt idx="23">
                  <c:v>82</c:v>
                </c:pt>
                <c:pt idx="24">
                  <c:v>79</c:v>
                </c:pt>
                <c:pt idx="25">
                  <c:v>80</c:v>
                </c:pt>
                <c:pt idx="26">
                  <c:v>83</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662912552"/>
        <c:axId val="662909024"/>
      </c:barChart>
      <c:catAx>
        <c:axId val="662912552"/>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2909024"/>
        <c:crosses val="autoZero"/>
        <c:auto val="1"/>
        <c:lblAlgn val="ctr"/>
        <c:lblOffset val="100"/>
        <c:noMultiLvlLbl val="0"/>
      </c:catAx>
      <c:valAx>
        <c:axId val="662909024"/>
        <c:scaling>
          <c:orientation val="minMax"/>
          <c:max val="100"/>
          <c:min val="0"/>
        </c:scaling>
        <c:delete val="1"/>
        <c:axPos val="l"/>
        <c:numFmt formatCode="General" sourceLinked="1"/>
        <c:majorTickMark val="out"/>
        <c:minorTickMark val="none"/>
        <c:tickLblPos val="nextTo"/>
        <c:crossAx val="662912552"/>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4C5E-794C-99FA-8CBB986BCEFC}"/>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81</c:v>
                </c:pt>
                <c:pt idx="2">
                  <c:v>75</c:v>
                </c:pt>
                <c:pt idx="3">
                  <c:v>85</c:v>
                </c:pt>
                <c:pt idx="5" formatCode="0">
                  <c:v>85</c:v>
                </c:pt>
                <c:pt idx="6" formatCode="0">
                  <c:v>83</c:v>
                </c:pt>
                <c:pt idx="7" formatCode="0">
                  <c:v>83</c:v>
                </c:pt>
                <c:pt idx="10" formatCode="0">
                  <c:v>81</c:v>
                </c:pt>
                <c:pt idx="11" formatCode="0">
                  <c:v>84</c:v>
                </c:pt>
                <c:pt idx="12" formatCode="0">
                  <c:v>79</c:v>
                </c:pt>
                <c:pt idx="13" formatCode="0">
                  <c:v>81</c:v>
                </c:pt>
                <c:pt idx="14" formatCode="0">
                  <c:v>78</c:v>
                </c:pt>
                <c:pt idx="16">
                  <c:v>83</c:v>
                </c:pt>
                <c:pt idx="17">
                  <c:v>77</c:v>
                </c:pt>
                <c:pt idx="18">
                  <c:v>81</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61639888"/>
        <c:axId val="661643416"/>
      </c:barChart>
      <c:valAx>
        <c:axId val="661643416"/>
        <c:scaling>
          <c:orientation val="minMax"/>
          <c:max val="120"/>
          <c:min val="0"/>
        </c:scaling>
        <c:delete val="1"/>
        <c:axPos val="b"/>
        <c:numFmt formatCode="General" sourceLinked="1"/>
        <c:majorTickMark val="out"/>
        <c:minorTickMark val="none"/>
        <c:tickLblPos val="nextTo"/>
        <c:crossAx val="661639888"/>
        <c:crosses val="max"/>
        <c:crossBetween val="between"/>
      </c:valAx>
      <c:catAx>
        <c:axId val="661639888"/>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164341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1"/>
            <c:invertIfNegative val="0"/>
            <c:bubble3D val="0"/>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Sheet1!$A$33:$A$59</c:f>
              <c:strCache>
                <c:ptCount val="27"/>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pt idx="26">
                  <c:v>Dec</c:v>
                </c:pt>
              </c:strCache>
            </c:strRef>
          </c:cat>
          <c:val>
            <c:numRef>
              <c:f>Sheet1!$B$33:$B$59</c:f>
              <c:numCache>
                <c:formatCode>General</c:formatCode>
                <c:ptCount val="27"/>
                <c:pt idx="0">
                  <c:v>87</c:v>
                </c:pt>
                <c:pt idx="1">
                  <c:v>86</c:v>
                </c:pt>
                <c:pt idx="2">
                  <c:v>88</c:v>
                </c:pt>
                <c:pt idx="3">
                  <c:v>87</c:v>
                </c:pt>
                <c:pt idx="4">
                  <c:v>86</c:v>
                </c:pt>
                <c:pt idx="5">
                  <c:v>86</c:v>
                </c:pt>
                <c:pt idx="6">
                  <c:v>88</c:v>
                </c:pt>
                <c:pt idx="7">
                  <c:v>89</c:v>
                </c:pt>
                <c:pt idx="8">
                  <c:v>88</c:v>
                </c:pt>
                <c:pt idx="9">
                  <c:v>88</c:v>
                </c:pt>
                <c:pt idx="10">
                  <c:v>81</c:v>
                </c:pt>
                <c:pt idx="11">
                  <c:v>83</c:v>
                </c:pt>
                <c:pt idx="12">
                  <c:v>89</c:v>
                </c:pt>
                <c:pt idx="13">
                  <c:v>81</c:v>
                </c:pt>
                <c:pt idx="14">
                  <c:v>86</c:v>
                </c:pt>
                <c:pt idx="15">
                  <c:v>85</c:v>
                </c:pt>
                <c:pt idx="16">
                  <c:v>78</c:v>
                </c:pt>
                <c:pt idx="17">
                  <c:v>73</c:v>
                </c:pt>
                <c:pt idx="19">
                  <c:v>62</c:v>
                </c:pt>
                <c:pt idx="20">
                  <c:v>57</c:v>
                </c:pt>
                <c:pt idx="21">
                  <c:v>62</c:v>
                </c:pt>
                <c:pt idx="22">
                  <c:v>72</c:v>
                </c:pt>
                <c:pt idx="23">
                  <c:v>65</c:v>
                </c:pt>
                <c:pt idx="24">
                  <c:v>63</c:v>
                </c:pt>
                <c:pt idx="25">
                  <c:v>67</c:v>
                </c:pt>
                <c:pt idx="26">
                  <c:v>67</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661644200"/>
        <c:axId val="661645376"/>
      </c:barChart>
      <c:catAx>
        <c:axId val="66164420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1645376"/>
        <c:crosses val="autoZero"/>
        <c:auto val="1"/>
        <c:lblAlgn val="ctr"/>
        <c:lblOffset val="100"/>
        <c:noMultiLvlLbl val="0"/>
      </c:catAx>
      <c:valAx>
        <c:axId val="661645376"/>
        <c:scaling>
          <c:orientation val="minMax"/>
          <c:max val="100"/>
          <c:min val="0"/>
        </c:scaling>
        <c:delete val="1"/>
        <c:axPos val="l"/>
        <c:numFmt formatCode="General" sourceLinked="1"/>
        <c:majorTickMark val="out"/>
        <c:minorTickMark val="none"/>
        <c:tickLblPos val="nextTo"/>
        <c:crossAx val="66164420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6FD1-B245-A461-FE87EBF0C919}"/>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65</c:v>
                </c:pt>
                <c:pt idx="2">
                  <c:v>61</c:v>
                </c:pt>
                <c:pt idx="3">
                  <c:v>69</c:v>
                </c:pt>
                <c:pt idx="5" formatCode="0">
                  <c:v>76</c:v>
                </c:pt>
                <c:pt idx="6" formatCode="0">
                  <c:v>66</c:v>
                </c:pt>
                <c:pt idx="7" formatCode="0">
                  <c:v>72</c:v>
                </c:pt>
                <c:pt idx="10" formatCode="0">
                  <c:v>61</c:v>
                </c:pt>
                <c:pt idx="11" formatCode="0">
                  <c:v>68</c:v>
                </c:pt>
                <c:pt idx="12" formatCode="0">
                  <c:v>68</c:v>
                </c:pt>
                <c:pt idx="13" formatCode="0">
                  <c:v>63</c:v>
                </c:pt>
                <c:pt idx="14" formatCode="0">
                  <c:v>64</c:v>
                </c:pt>
                <c:pt idx="16">
                  <c:v>71</c:v>
                </c:pt>
                <c:pt idx="17">
                  <c:v>68</c:v>
                </c:pt>
                <c:pt idx="18">
                  <c:v>60</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59012264"/>
        <c:axId val="659011088"/>
      </c:barChart>
      <c:valAx>
        <c:axId val="659011088"/>
        <c:scaling>
          <c:orientation val="minMax"/>
          <c:max val="120"/>
          <c:min val="0"/>
        </c:scaling>
        <c:delete val="1"/>
        <c:axPos val="b"/>
        <c:numFmt formatCode="General" sourceLinked="1"/>
        <c:majorTickMark val="out"/>
        <c:minorTickMark val="none"/>
        <c:tickLblPos val="nextTo"/>
        <c:crossAx val="659012264"/>
        <c:crosses val="max"/>
        <c:crossBetween val="between"/>
      </c:valAx>
      <c:catAx>
        <c:axId val="65901226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59011088"/>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8CBA-0D4C-8DD9-5B64CFAB8602}"/>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34</c:v>
                </c:pt>
                <c:pt idx="2" formatCode="0">
                  <c:v>29</c:v>
                </c:pt>
                <c:pt idx="3" formatCode="0">
                  <c:v>38</c:v>
                </c:pt>
                <c:pt idx="5" formatCode="0">
                  <c:v>42</c:v>
                </c:pt>
                <c:pt idx="6" formatCode="0">
                  <c:v>37</c:v>
                </c:pt>
                <c:pt idx="7" formatCode="0">
                  <c:v>40</c:v>
                </c:pt>
                <c:pt idx="10" formatCode="0">
                  <c:v>31</c:v>
                </c:pt>
                <c:pt idx="11" formatCode="0">
                  <c:v>40</c:v>
                </c:pt>
                <c:pt idx="12" formatCode="0">
                  <c:v>33</c:v>
                </c:pt>
                <c:pt idx="13" formatCode="0">
                  <c:v>34</c:v>
                </c:pt>
                <c:pt idx="14" formatCode="0">
                  <c:v>29</c:v>
                </c:pt>
                <c:pt idx="16" formatCode="0">
                  <c:v>40</c:v>
                </c:pt>
                <c:pt idx="17" formatCode="0">
                  <c:v>29</c:v>
                </c:pt>
                <c:pt idx="18" formatCode="0">
                  <c:v>33</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66656840"/>
        <c:axId val="666659584"/>
      </c:barChart>
      <c:valAx>
        <c:axId val="666659584"/>
        <c:scaling>
          <c:orientation val="minMax"/>
          <c:max val="120"/>
          <c:min val="0"/>
        </c:scaling>
        <c:delete val="1"/>
        <c:axPos val="b"/>
        <c:numFmt formatCode="0" sourceLinked="1"/>
        <c:majorTickMark val="out"/>
        <c:minorTickMark val="none"/>
        <c:tickLblPos val="nextTo"/>
        <c:crossAx val="666656840"/>
        <c:crosses val="max"/>
        <c:crossBetween val="between"/>
      </c:valAx>
      <c:catAx>
        <c:axId val="66665684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665958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1"/>
            <c:invertIfNegative val="0"/>
            <c:bubble3D val="0"/>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Sheet1!$A$33:$A$59</c:f>
              <c:strCache>
                <c:ptCount val="27"/>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June</c:v>
                </c:pt>
                <c:pt idx="21">
                  <c:v>Jul</c:v>
                </c:pt>
                <c:pt idx="22">
                  <c:v>Aug</c:v>
                </c:pt>
                <c:pt idx="23">
                  <c:v>Sep</c:v>
                </c:pt>
                <c:pt idx="24">
                  <c:v>Oct</c:v>
                </c:pt>
                <c:pt idx="25">
                  <c:v>Nov</c:v>
                </c:pt>
                <c:pt idx="26">
                  <c:v>Dec</c:v>
                </c:pt>
              </c:strCache>
            </c:strRef>
          </c:cat>
          <c:val>
            <c:numRef>
              <c:f>Sheet1!$B$33:$B$59</c:f>
              <c:numCache>
                <c:formatCode>General</c:formatCode>
                <c:ptCount val="27"/>
                <c:pt idx="0">
                  <c:v>76</c:v>
                </c:pt>
                <c:pt idx="1">
                  <c:v>76</c:v>
                </c:pt>
                <c:pt idx="2">
                  <c:v>79</c:v>
                </c:pt>
                <c:pt idx="3">
                  <c:v>78</c:v>
                </c:pt>
                <c:pt idx="4">
                  <c:v>77</c:v>
                </c:pt>
                <c:pt idx="5">
                  <c:v>76</c:v>
                </c:pt>
                <c:pt idx="6">
                  <c:v>79</c:v>
                </c:pt>
                <c:pt idx="7">
                  <c:v>81</c:v>
                </c:pt>
                <c:pt idx="8">
                  <c:v>79</c:v>
                </c:pt>
                <c:pt idx="9">
                  <c:v>79</c:v>
                </c:pt>
                <c:pt idx="10">
                  <c:v>68</c:v>
                </c:pt>
                <c:pt idx="11">
                  <c:v>71</c:v>
                </c:pt>
                <c:pt idx="12">
                  <c:v>79</c:v>
                </c:pt>
                <c:pt idx="13">
                  <c:v>73</c:v>
                </c:pt>
                <c:pt idx="14">
                  <c:v>77</c:v>
                </c:pt>
                <c:pt idx="15">
                  <c:v>76</c:v>
                </c:pt>
                <c:pt idx="16">
                  <c:v>67</c:v>
                </c:pt>
                <c:pt idx="17">
                  <c:v>62</c:v>
                </c:pt>
                <c:pt idx="19">
                  <c:v>47</c:v>
                </c:pt>
                <c:pt idx="20">
                  <c:v>42</c:v>
                </c:pt>
                <c:pt idx="21">
                  <c:v>47</c:v>
                </c:pt>
                <c:pt idx="22">
                  <c:v>60</c:v>
                </c:pt>
                <c:pt idx="23">
                  <c:v>53</c:v>
                </c:pt>
                <c:pt idx="24">
                  <c:v>50</c:v>
                </c:pt>
                <c:pt idx="25">
                  <c:v>54</c:v>
                </c:pt>
                <c:pt idx="26">
                  <c:v>55</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666654096"/>
        <c:axId val="666654880"/>
      </c:barChart>
      <c:catAx>
        <c:axId val="666654096"/>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6654880"/>
        <c:crosses val="autoZero"/>
        <c:auto val="1"/>
        <c:lblAlgn val="ctr"/>
        <c:lblOffset val="100"/>
        <c:noMultiLvlLbl val="0"/>
      </c:catAx>
      <c:valAx>
        <c:axId val="666654880"/>
        <c:scaling>
          <c:orientation val="minMax"/>
          <c:max val="100"/>
          <c:min val="0"/>
        </c:scaling>
        <c:delete val="1"/>
        <c:axPos val="l"/>
        <c:numFmt formatCode="General" sourceLinked="1"/>
        <c:majorTickMark val="out"/>
        <c:minorTickMark val="none"/>
        <c:tickLblPos val="nextTo"/>
        <c:crossAx val="666654096"/>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479C-8A47-9826-0E8AABCA73DD}"/>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53</c:v>
                </c:pt>
                <c:pt idx="2" formatCode="0">
                  <c:v>46</c:v>
                </c:pt>
                <c:pt idx="3" formatCode="0">
                  <c:v>59</c:v>
                </c:pt>
                <c:pt idx="5" formatCode="0">
                  <c:v>65</c:v>
                </c:pt>
                <c:pt idx="6" formatCode="0">
                  <c:v>55</c:v>
                </c:pt>
                <c:pt idx="7" formatCode="0">
                  <c:v>60</c:v>
                </c:pt>
                <c:pt idx="10" formatCode="0">
                  <c:v>49</c:v>
                </c:pt>
                <c:pt idx="11" formatCode="0">
                  <c:v>57</c:v>
                </c:pt>
                <c:pt idx="12" formatCode="0">
                  <c:v>54</c:v>
                </c:pt>
                <c:pt idx="13" formatCode="0">
                  <c:v>51</c:v>
                </c:pt>
                <c:pt idx="14" formatCode="0">
                  <c:v>50</c:v>
                </c:pt>
                <c:pt idx="16" formatCode="0">
                  <c:v>59</c:v>
                </c:pt>
                <c:pt idx="17" formatCode="0">
                  <c:v>52</c:v>
                </c:pt>
                <c:pt idx="18" formatCode="0">
                  <c:v>49</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66652920"/>
        <c:axId val="666656056"/>
      </c:barChart>
      <c:valAx>
        <c:axId val="666656056"/>
        <c:scaling>
          <c:orientation val="minMax"/>
          <c:max val="120"/>
          <c:min val="0"/>
        </c:scaling>
        <c:delete val="1"/>
        <c:axPos val="b"/>
        <c:numFmt formatCode="0" sourceLinked="1"/>
        <c:majorTickMark val="out"/>
        <c:minorTickMark val="none"/>
        <c:tickLblPos val="nextTo"/>
        <c:crossAx val="666652920"/>
        <c:crosses val="max"/>
        <c:crossBetween val="between"/>
      </c:valAx>
      <c:catAx>
        <c:axId val="66665292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665605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363645815283311"/>
          <c:y val="3.7405004949910316E-2"/>
          <c:w val="0.43203950788424883"/>
          <c:h val="0.91007188455727628"/>
        </c:manualLayout>
      </c:layout>
      <c:barChart>
        <c:barDir val="bar"/>
        <c:grouping val="clustered"/>
        <c:varyColors val="0"/>
        <c:ser>
          <c:idx val="0"/>
          <c:order val="0"/>
          <c:tx>
            <c:strRef>
              <c:f>Sheet1!$B$1</c:f>
              <c:strCache>
                <c:ptCount val="1"/>
                <c:pt idx="0">
                  <c:v>Series 1</c:v>
                </c:pt>
              </c:strCache>
            </c:strRef>
          </c:tx>
          <c:spPr>
            <a:solidFill>
              <a:schemeClr val="accent3"/>
            </a:solidFill>
          </c:spPr>
          <c:invertIfNegative val="0"/>
          <c:dPt>
            <c:idx val="5"/>
            <c:invertIfNegative val="0"/>
            <c:bubble3D val="0"/>
            <c:spPr>
              <a:solidFill>
                <a:schemeClr val="accent5"/>
              </a:solidFill>
            </c:spPr>
            <c:extLst xmlns:c16r2="http://schemas.microsoft.com/office/drawing/2015/06/chart">
              <c:ext xmlns:c16="http://schemas.microsoft.com/office/drawing/2014/chart" uri="{C3380CC4-5D6E-409C-BE32-E72D297353CC}">
                <c16:uniqueId val="{00000003-DCE3-4F4D-8469-2447E519EFE3}"/>
              </c:ext>
            </c:extLst>
          </c:dPt>
          <c:dPt>
            <c:idx val="6"/>
            <c:invertIfNegative val="0"/>
            <c:bubble3D val="0"/>
            <c:spPr>
              <a:solidFill>
                <a:schemeClr val="accent5"/>
              </a:solidFill>
            </c:spPr>
            <c:extLst xmlns:c16r2="http://schemas.microsoft.com/office/drawing/2015/06/chart">
              <c:ext xmlns:c16="http://schemas.microsoft.com/office/drawing/2014/chart" uri="{C3380CC4-5D6E-409C-BE32-E72D297353CC}">
                <c16:uniqueId val="{00000005-DCE3-4F4D-8469-2447E519EFE3}"/>
              </c:ext>
            </c:extLst>
          </c:dPt>
          <c:dPt>
            <c:idx val="7"/>
            <c:invertIfNegative val="0"/>
            <c:bubble3D val="0"/>
            <c:spPr>
              <a:solidFill>
                <a:schemeClr val="accent5"/>
              </a:solidFill>
            </c:spPr>
          </c:dPt>
          <c:dPt>
            <c:idx val="9"/>
            <c:invertIfNegative val="0"/>
            <c:bubble3D val="0"/>
            <c:spPr>
              <a:solidFill>
                <a:schemeClr val="accent6"/>
              </a:solidFill>
            </c:spPr>
            <c:extLst xmlns:c16r2="http://schemas.microsoft.com/office/drawing/2015/06/chart">
              <c:ext xmlns:c16="http://schemas.microsoft.com/office/drawing/2014/chart" uri="{C3380CC4-5D6E-409C-BE32-E72D297353CC}">
                <c16:uniqueId val="{00000009-DCE3-4F4D-8469-2447E519EFE3}"/>
              </c:ext>
            </c:extLst>
          </c:dPt>
          <c:dPt>
            <c:idx val="10"/>
            <c:invertIfNegative val="0"/>
            <c:bubble3D val="0"/>
            <c:spPr>
              <a:solidFill>
                <a:schemeClr val="accent6"/>
              </a:solidFill>
            </c:spPr>
          </c:dPt>
          <c:dLbls>
            <c:spPr>
              <a:noFill/>
              <a:ln>
                <a:noFill/>
              </a:ln>
              <a:effectLst/>
            </c:spPr>
            <c:txPr>
              <a:bodyPr/>
              <a:lstStyle/>
              <a:p>
                <a:pPr>
                  <a:defRPr sz="1500">
                    <a:solidFill>
                      <a:schemeClr val="tx2">
                        <a:lumMod val="50000"/>
                        <a:lumOff val="50000"/>
                      </a:schemeClr>
                    </a:solidFill>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Sheet1!$A$2:$A$12</c:f>
              <c:strCache>
                <c:ptCount val="11"/>
                <c:pt idx="0">
                  <c:v>First Time Buyers</c:v>
                </c:pt>
                <c:pt idx="1">
                  <c:v>Movers</c:v>
                </c:pt>
                <c:pt idx="2">
                  <c:v>Full remortgage</c:v>
                </c:pt>
                <c:pt idx="3">
                  <c:v>Product transfer</c:v>
                </c:pt>
                <c:pt idx="5">
                  <c:v>BTL 1- 3 properties</c:v>
                </c:pt>
                <c:pt idx="6">
                  <c:v>BTL 4+ properties</c:v>
                </c:pt>
                <c:pt idx="7">
                  <c:v>Limited Co BTL</c:v>
                </c:pt>
                <c:pt idx="9">
                  <c:v>Adverse</c:v>
                </c:pt>
                <c:pt idx="10">
                  <c:v>Other specialist</c:v>
                </c:pt>
              </c:strCache>
            </c:strRef>
          </c:cat>
          <c:val>
            <c:numRef>
              <c:f>Sheet1!$B$2:$B$12</c:f>
              <c:numCache>
                <c:formatCode>General</c:formatCode>
                <c:ptCount val="11"/>
                <c:pt idx="0">
                  <c:v>20</c:v>
                </c:pt>
                <c:pt idx="1">
                  <c:v>20</c:v>
                </c:pt>
                <c:pt idx="2">
                  <c:v>15</c:v>
                </c:pt>
                <c:pt idx="3">
                  <c:v>11</c:v>
                </c:pt>
                <c:pt idx="5">
                  <c:v>16</c:v>
                </c:pt>
                <c:pt idx="6">
                  <c:v>6</c:v>
                </c:pt>
                <c:pt idx="7">
                  <c:v>4</c:v>
                </c:pt>
                <c:pt idx="9">
                  <c:v>4</c:v>
                </c:pt>
                <c:pt idx="10">
                  <c:v>4</c:v>
                </c:pt>
              </c:numCache>
            </c:numRef>
          </c:val>
          <c:extLst xmlns:c16r2="http://schemas.microsoft.com/office/drawing/2015/06/chart">
            <c:ext xmlns:c16="http://schemas.microsoft.com/office/drawing/2014/chart" uri="{C3380CC4-5D6E-409C-BE32-E72D297353CC}">
              <c16:uniqueId val="{0000000A-DCE3-4F4D-8469-2447E519EFE3}"/>
            </c:ext>
          </c:extLst>
        </c:ser>
        <c:dLbls>
          <c:showLegendKey val="0"/>
          <c:showVal val="0"/>
          <c:showCatName val="0"/>
          <c:showSerName val="0"/>
          <c:showPercent val="0"/>
          <c:showBubbleSize val="0"/>
        </c:dLbls>
        <c:gapWidth val="70"/>
        <c:axId val="659014616"/>
        <c:axId val="659008344"/>
      </c:barChart>
      <c:catAx>
        <c:axId val="659014616"/>
        <c:scaling>
          <c:orientation val="maxMin"/>
        </c:scaling>
        <c:delete val="0"/>
        <c:axPos val="l"/>
        <c:numFmt formatCode="General" sourceLinked="0"/>
        <c:majorTickMark val="out"/>
        <c:minorTickMark val="none"/>
        <c:tickLblPos val="nextTo"/>
        <c:spPr>
          <a:ln>
            <a:noFill/>
          </a:ln>
        </c:spPr>
        <c:txPr>
          <a:bodyPr/>
          <a:lstStyle/>
          <a:p>
            <a:pPr>
              <a:defRPr sz="14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59008344"/>
        <c:crosses val="autoZero"/>
        <c:auto val="1"/>
        <c:lblAlgn val="ctr"/>
        <c:lblOffset val="100"/>
        <c:noMultiLvlLbl val="0"/>
      </c:catAx>
      <c:valAx>
        <c:axId val="659008344"/>
        <c:scaling>
          <c:orientation val="minMax"/>
        </c:scaling>
        <c:delete val="1"/>
        <c:axPos val="t"/>
        <c:numFmt formatCode="General" sourceLinked="1"/>
        <c:majorTickMark val="out"/>
        <c:minorTickMark val="none"/>
        <c:tickLblPos val="nextTo"/>
        <c:crossAx val="6590146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Sheet1!$B$2:$B$37</c:f>
              <c:numCache>
                <c:formatCode>General</c:formatCode>
                <c:ptCount val="36"/>
                <c:pt idx="0">
                  <c:v>42</c:v>
                </c:pt>
                <c:pt idx="1">
                  <c:v>39</c:v>
                </c:pt>
                <c:pt idx="2">
                  <c:v>45</c:v>
                </c:pt>
                <c:pt idx="3">
                  <c:v>43</c:v>
                </c:pt>
                <c:pt idx="5">
                  <c:v>45</c:v>
                </c:pt>
                <c:pt idx="6">
                  <c:v>40</c:v>
                </c:pt>
                <c:pt idx="7">
                  <c:v>43</c:v>
                </c:pt>
                <c:pt idx="8">
                  <c:v>40</c:v>
                </c:pt>
                <c:pt idx="10">
                  <c:v>45</c:v>
                </c:pt>
                <c:pt idx="11">
                  <c:v>41</c:v>
                </c:pt>
                <c:pt idx="12">
                  <c:v>34</c:v>
                </c:pt>
                <c:pt idx="13">
                  <c:v>29</c:v>
                </c:pt>
                <c:pt idx="15">
                  <c:v>29</c:v>
                </c:pt>
                <c:pt idx="16">
                  <c:v>30</c:v>
                </c:pt>
                <c:pt idx="17">
                  <c:v>31</c:v>
                </c:pt>
                <c:pt idx="18">
                  <c:v>40</c:v>
                </c:pt>
                <c:pt idx="20">
                  <c:v>37</c:v>
                </c:pt>
                <c:pt idx="21">
                  <c:v>19</c:v>
                </c:pt>
                <c:pt idx="22">
                  <c:v>24</c:v>
                </c:pt>
                <c:pt idx="23">
                  <c:v>22</c:v>
                </c:pt>
                <c:pt idx="25">
                  <c:v>42</c:v>
                </c:pt>
                <c:pt idx="26">
                  <c:v>53</c:v>
                </c:pt>
                <c:pt idx="27">
                  <c:v>14</c:v>
                </c:pt>
                <c:pt idx="28">
                  <c:v>22</c:v>
                </c:pt>
                <c:pt idx="29">
                  <c:v>16</c:v>
                </c:pt>
                <c:pt idx="30">
                  <c:v>28</c:v>
                </c:pt>
                <c:pt idx="31">
                  <c:v>27</c:v>
                </c:pt>
                <c:pt idx="32">
                  <c:v>16</c:v>
                </c:pt>
                <c:pt idx="33">
                  <c:v>22</c:v>
                </c:pt>
                <c:pt idx="34">
                  <c:v>23</c:v>
                </c:pt>
                <c:pt idx="35">
                  <c:v>20</c:v>
                </c:pt>
              </c:numCache>
            </c:numRef>
          </c:val>
          <c:extLst xmlns:c16r2="http://schemas.microsoft.com/office/drawing/2015/06/chart">
            <c:ext xmlns:c16="http://schemas.microsoft.com/office/drawing/2014/chart" uri="{C3380CC4-5D6E-409C-BE32-E72D297353CC}">
              <c16:uniqueId val="{00000028-8664-A14C-BE43-24F6860C36D0}"/>
            </c:ext>
          </c:extLst>
        </c:ser>
        <c:ser>
          <c:idx val="1"/>
          <c:order val="1"/>
          <c:tx>
            <c:strRef>
              <c:f>Sheet1!$C$1</c:f>
              <c:strCache>
                <c:ptCount val="1"/>
                <c:pt idx="0">
                  <c:v>Fairly confident</c:v>
                </c:pt>
              </c:strCache>
            </c:strRef>
          </c:tx>
          <c:spPr>
            <a:solidFill>
              <a:srgbClr val="AFD52C">
                <a:lumMod val="60000"/>
                <a:lumOff val="40000"/>
              </a:srgbClr>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Sheet1!$C$2:$C$37</c:f>
              <c:numCache>
                <c:formatCode>General</c:formatCode>
                <c:ptCount val="36"/>
                <c:pt idx="0">
                  <c:v>55</c:v>
                </c:pt>
                <c:pt idx="1">
                  <c:v>56</c:v>
                </c:pt>
                <c:pt idx="2">
                  <c:v>52</c:v>
                </c:pt>
                <c:pt idx="3">
                  <c:v>52</c:v>
                </c:pt>
                <c:pt idx="5">
                  <c:v>52</c:v>
                </c:pt>
                <c:pt idx="6">
                  <c:v>56</c:v>
                </c:pt>
                <c:pt idx="7">
                  <c:v>52</c:v>
                </c:pt>
                <c:pt idx="8">
                  <c:v>55</c:v>
                </c:pt>
                <c:pt idx="10">
                  <c:v>51</c:v>
                </c:pt>
                <c:pt idx="11">
                  <c:v>54</c:v>
                </c:pt>
                <c:pt idx="12">
                  <c:v>58</c:v>
                </c:pt>
                <c:pt idx="13">
                  <c:v>60</c:v>
                </c:pt>
                <c:pt idx="15">
                  <c:v>63</c:v>
                </c:pt>
                <c:pt idx="16">
                  <c:v>61</c:v>
                </c:pt>
                <c:pt idx="17">
                  <c:v>60</c:v>
                </c:pt>
                <c:pt idx="18">
                  <c:v>53</c:v>
                </c:pt>
                <c:pt idx="20">
                  <c:v>45</c:v>
                </c:pt>
                <c:pt idx="21">
                  <c:v>63</c:v>
                </c:pt>
                <c:pt idx="22">
                  <c:v>58</c:v>
                </c:pt>
                <c:pt idx="23">
                  <c:v>63</c:v>
                </c:pt>
                <c:pt idx="25">
                  <c:v>53</c:v>
                </c:pt>
                <c:pt idx="26">
                  <c:v>44</c:v>
                </c:pt>
                <c:pt idx="27">
                  <c:v>37</c:v>
                </c:pt>
                <c:pt idx="28">
                  <c:v>66</c:v>
                </c:pt>
                <c:pt idx="29">
                  <c:v>60</c:v>
                </c:pt>
                <c:pt idx="30">
                  <c:v>56</c:v>
                </c:pt>
                <c:pt idx="31">
                  <c:v>57</c:v>
                </c:pt>
                <c:pt idx="32">
                  <c:v>61</c:v>
                </c:pt>
                <c:pt idx="33">
                  <c:v>64</c:v>
                </c:pt>
                <c:pt idx="34">
                  <c:v>56</c:v>
                </c:pt>
                <c:pt idx="35">
                  <c:v>69</c:v>
                </c:pt>
              </c:numCache>
            </c:numRef>
          </c:val>
          <c:extLst xmlns:c16r2="http://schemas.microsoft.com/office/drawing/2015/06/chart">
            <c:ext xmlns:c16="http://schemas.microsoft.com/office/drawing/2014/chart" uri="{C3380CC4-5D6E-409C-BE32-E72D297353CC}">
              <c16:uniqueId val="{00000048-8664-A14C-BE43-24F6860C36D0}"/>
            </c:ext>
          </c:extLst>
        </c:ser>
        <c:ser>
          <c:idx val="2"/>
          <c:order val="2"/>
          <c:tx>
            <c:strRef>
              <c:f>Sheet1!$D$1</c:f>
              <c:strCache>
                <c:ptCount val="1"/>
                <c:pt idx="0">
                  <c:v>Not very confident</c:v>
                </c:pt>
              </c:strCache>
            </c:strRef>
          </c:tx>
          <c:spPr>
            <a:solidFill>
              <a:srgbClr val="FE9A6B"/>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Sheet1!$D$2:$D$37</c:f>
              <c:numCache>
                <c:formatCode>General</c:formatCode>
                <c:ptCount val="36"/>
                <c:pt idx="0">
                  <c:v>2</c:v>
                </c:pt>
                <c:pt idx="1">
                  <c:v>4</c:v>
                </c:pt>
                <c:pt idx="2">
                  <c:v>2</c:v>
                </c:pt>
                <c:pt idx="3">
                  <c:v>4</c:v>
                </c:pt>
                <c:pt idx="5">
                  <c:v>3</c:v>
                </c:pt>
                <c:pt idx="6">
                  <c:v>3</c:v>
                </c:pt>
                <c:pt idx="7">
                  <c:v>5</c:v>
                </c:pt>
                <c:pt idx="8">
                  <c:v>4</c:v>
                </c:pt>
                <c:pt idx="10">
                  <c:v>4</c:v>
                </c:pt>
                <c:pt idx="11">
                  <c:v>4</c:v>
                </c:pt>
                <c:pt idx="12">
                  <c:v>6</c:v>
                </c:pt>
                <c:pt idx="13">
                  <c:v>8</c:v>
                </c:pt>
                <c:pt idx="15">
                  <c:v>7</c:v>
                </c:pt>
                <c:pt idx="16">
                  <c:v>7</c:v>
                </c:pt>
                <c:pt idx="17">
                  <c:v>7</c:v>
                </c:pt>
                <c:pt idx="18">
                  <c:v>5</c:v>
                </c:pt>
                <c:pt idx="20">
                  <c:v>12</c:v>
                </c:pt>
                <c:pt idx="21">
                  <c:v>13</c:v>
                </c:pt>
                <c:pt idx="22">
                  <c:v>15</c:v>
                </c:pt>
                <c:pt idx="23">
                  <c:v>12</c:v>
                </c:pt>
                <c:pt idx="25">
                  <c:v>4</c:v>
                </c:pt>
                <c:pt idx="26">
                  <c:v>4</c:v>
                </c:pt>
                <c:pt idx="27">
                  <c:v>28</c:v>
                </c:pt>
                <c:pt idx="28">
                  <c:v>8</c:v>
                </c:pt>
                <c:pt idx="29">
                  <c:v>19</c:v>
                </c:pt>
                <c:pt idx="30">
                  <c:v>12</c:v>
                </c:pt>
                <c:pt idx="31">
                  <c:v>12</c:v>
                </c:pt>
                <c:pt idx="32">
                  <c:v>21</c:v>
                </c:pt>
                <c:pt idx="33">
                  <c:v>11</c:v>
                </c:pt>
                <c:pt idx="34">
                  <c:v>16</c:v>
                </c:pt>
                <c:pt idx="35">
                  <c:v>10</c:v>
                </c:pt>
              </c:numCache>
            </c:numRef>
          </c:val>
          <c:extLst xmlns:c16r2="http://schemas.microsoft.com/office/drawing/2015/06/chart">
            <c:ext xmlns:c16="http://schemas.microsoft.com/office/drawing/2014/chart" uri="{C3380CC4-5D6E-409C-BE32-E72D297353CC}">
              <c16:uniqueId val="{00000049-8664-A14C-BE43-24F6860C36D0}"/>
            </c:ext>
          </c:extLst>
        </c:ser>
        <c:ser>
          <c:idx val="3"/>
          <c:order val="3"/>
          <c:tx>
            <c:strRef>
              <c:f>Sheet1!$E$1</c:f>
              <c:strCache>
                <c:ptCount val="1"/>
                <c:pt idx="0">
                  <c:v>Not at all confident</c:v>
                </c:pt>
              </c:strCache>
            </c:strRef>
          </c:tx>
          <c:spPr>
            <a:solidFill>
              <a:srgbClr val="FD5608"/>
            </a:solidFill>
          </c:spPr>
          <c:invertIfNegative val="0"/>
          <c:dLbls>
            <c:spPr>
              <a:noFill/>
              <a:ln>
                <a:noFill/>
              </a:ln>
              <a:effectLst/>
            </c:spPr>
            <c:txPr>
              <a:bodyPr/>
              <a:lstStyle/>
              <a:p>
                <a:pPr>
                  <a:defRPr>
                    <a:solidFill>
                      <a:schemeClr val="tx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Sheet1!$E$2:$E$37</c:f>
              <c:numCache>
                <c:formatCode>General</c:formatCode>
                <c:ptCount val="36"/>
                <c:pt idx="0">
                  <c:v>1</c:v>
                </c:pt>
                <c:pt idx="1">
                  <c:v>1</c:v>
                </c:pt>
                <c:pt idx="2">
                  <c:v>1</c:v>
                </c:pt>
                <c:pt idx="6">
                  <c:v>1</c:v>
                </c:pt>
                <c:pt idx="10">
                  <c:v>1</c:v>
                </c:pt>
                <c:pt idx="12">
                  <c:v>1</c:v>
                </c:pt>
                <c:pt idx="13">
                  <c:v>1</c:v>
                </c:pt>
                <c:pt idx="15">
                  <c:v>1</c:v>
                </c:pt>
                <c:pt idx="17">
                  <c:v>1</c:v>
                </c:pt>
                <c:pt idx="18">
                  <c:v>1</c:v>
                </c:pt>
                <c:pt idx="20">
                  <c:v>6</c:v>
                </c:pt>
                <c:pt idx="21">
                  <c:v>3</c:v>
                </c:pt>
                <c:pt idx="22">
                  <c:v>2</c:v>
                </c:pt>
                <c:pt idx="27">
                  <c:v>19</c:v>
                </c:pt>
                <c:pt idx="28">
                  <c:v>4</c:v>
                </c:pt>
                <c:pt idx="29">
                  <c:v>3</c:v>
                </c:pt>
                <c:pt idx="30">
                  <c:v>3</c:v>
                </c:pt>
                <c:pt idx="31">
                  <c:v>1</c:v>
                </c:pt>
                <c:pt idx="32">
                  <c:v>1</c:v>
                </c:pt>
              </c:numCache>
            </c:numRef>
          </c:val>
          <c:extLst xmlns:c16r2="http://schemas.microsoft.com/office/drawing/2015/06/char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659010696"/>
        <c:axId val="659012656"/>
      </c:barChart>
      <c:catAx>
        <c:axId val="659010696"/>
        <c:scaling>
          <c:orientation val="minMax"/>
        </c:scaling>
        <c:delete val="0"/>
        <c:axPos val="t"/>
        <c:numFmt formatCode="General" sourceLinked="0"/>
        <c:majorTickMark val="out"/>
        <c:minorTickMark val="none"/>
        <c:tickLblPos val="high"/>
        <c:spPr>
          <a:ln>
            <a:noFill/>
          </a:ln>
        </c:spPr>
        <c:txPr>
          <a:bodyPr rot="-5400000" vert="horz"/>
          <a:lstStyle/>
          <a:p>
            <a:pPr>
              <a:defRPr>
                <a:solidFill>
                  <a:schemeClr val="bg2">
                    <a:lumMod val="50000"/>
                  </a:schemeClr>
                </a:solidFill>
              </a:defRPr>
            </a:pPr>
            <a:endParaRPr lang="en-US"/>
          </a:p>
        </c:txPr>
        <c:crossAx val="659012656"/>
        <c:crosses val="autoZero"/>
        <c:auto val="1"/>
        <c:lblAlgn val="ctr"/>
        <c:lblOffset val="100"/>
        <c:noMultiLvlLbl val="0"/>
      </c:catAx>
      <c:valAx>
        <c:axId val="659012656"/>
        <c:scaling>
          <c:orientation val="maxMin"/>
        </c:scaling>
        <c:delete val="1"/>
        <c:axPos val="l"/>
        <c:numFmt formatCode="0%" sourceLinked="1"/>
        <c:majorTickMark val="out"/>
        <c:minorTickMark val="none"/>
        <c:tickLblPos val="high"/>
        <c:crossAx val="659010696"/>
        <c:crosses val="autoZero"/>
        <c:crossBetween val="between"/>
      </c:valAx>
    </c:plotArea>
    <c:plotVisOnly val="1"/>
    <c:dispBlanksAs val="gap"/>
    <c:showDLblsOverMax val="0"/>
  </c:chart>
  <c:txPr>
    <a:bodyPr/>
    <a:lstStyle/>
    <a:p>
      <a:pPr>
        <a:defRPr sz="1000">
          <a:solidFill>
            <a:schemeClr val="bg1"/>
          </a:solidFil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Sheet1!$B$2:$B$37</c:f>
              <c:numCache>
                <c:formatCode>General</c:formatCode>
                <c:ptCount val="36"/>
                <c:pt idx="0">
                  <c:v>51</c:v>
                </c:pt>
                <c:pt idx="1">
                  <c:v>54</c:v>
                </c:pt>
                <c:pt idx="2">
                  <c:v>50</c:v>
                </c:pt>
                <c:pt idx="3">
                  <c:v>52</c:v>
                </c:pt>
                <c:pt idx="5">
                  <c:v>57</c:v>
                </c:pt>
                <c:pt idx="6">
                  <c:v>60</c:v>
                </c:pt>
                <c:pt idx="7">
                  <c:v>58</c:v>
                </c:pt>
                <c:pt idx="8">
                  <c:v>56</c:v>
                </c:pt>
                <c:pt idx="10">
                  <c:v>60</c:v>
                </c:pt>
                <c:pt idx="11">
                  <c:v>51</c:v>
                </c:pt>
                <c:pt idx="12">
                  <c:v>49</c:v>
                </c:pt>
                <c:pt idx="13">
                  <c:v>43</c:v>
                </c:pt>
                <c:pt idx="15">
                  <c:v>46</c:v>
                </c:pt>
                <c:pt idx="16">
                  <c:v>44</c:v>
                </c:pt>
                <c:pt idx="17">
                  <c:v>48</c:v>
                </c:pt>
                <c:pt idx="18">
                  <c:v>48</c:v>
                </c:pt>
                <c:pt idx="20">
                  <c:v>46</c:v>
                </c:pt>
                <c:pt idx="21">
                  <c:v>34</c:v>
                </c:pt>
                <c:pt idx="22">
                  <c:v>40</c:v>
                </c:pt>
                <c:pt idx="23">
                  <c:v>34</c:v>
                </c:pt>
                <c:pt idx="25">
                  <c:v>52</c:v>
                </c:pt>
                <c:pt idx="26">
                  <c:v>63</c:v>
                </c:pt>
                <c:pt idx="27">
                  <c:v>20</c:v>
                </c:pt>
                <c:pt idx="28">
                  <c:v>36</c:v>
                </c:pt>
                <c:pt idx="29">
                  <c:v>32</c:v>
                </c:pt>
                <c:pt idx="30">
                  <c:v>41</c:v>
                </c:pt>
                <c:pt idx="31">
                  <c:v>44</c:v>
                </c:pt>
                <c:pt idx="32">
                  <c:v>34</c:v>
                </c:pt>
                <c:pt idx="33">
                  <c:v>32</c:v>
                </c:pt>
                <c:pt idx="34">
                  <c:v>34</c:v>
                </c:pt>
                <c:pt idx="35">
                  <c:v>35</c:v>
                </c:pt>
              </c:numCache>
            </c:numRef>
          </c:val>
          <c:extLst xmlns:c16r2="http://schemas.microsoft.com/office/drawing/2015/06/chart">
            <c:ext xmlns:c16="http://schemas.microsoft.com/office/drawing/2014/chart" uri="{C3380CC4-5D6E-409C-BE32-E72D297353CC}">
              <c16:uniqueId val="{00000028-8664-A14C-BE43-24F6860C36D0}"/>
            </c:ext>
          </c:extLst>
        </c:ser>
        <c:ser>
          <c:idx val="1"/>
          <c:order val="1"/>
          <c:tx>
            <c:strRef>
              <c:f>Sheet1!$C$1</c:f>
              <c:strCache>
                <c:ptCount val="1"/>
                <c:pt idx="0">
                  <c:v>Fairly confident2</c:v>
                </c:pt>
              </c:strCache>
            </c:strRef>
          </c:tx>
          <c:spPr>
            <a:solidFill>
              <a:srgbClr val="CFE68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Sheet1!$C$2:$C$37</c:f>
              <c:numCache>
                <c:formatCode>General</c:formatCode>
                <c:ptCount val="36"/>
                <c:pt idx="0">
                  <c:v>46</c:v>
                </c:pt>
                <c:pt idx="1">
                  <c:v>43</c:v>
                </c:pt>
                <c:pt idx="2">
                  <c:v>48</c:v>
                </c:pt>
                <c:pt idx="3">
                  <c:v>46</c:v>
                </c:pt>
                <c:pt idx="5">
                  <c:v>41</c:v>
                </c:pt>
                <c:pt idx="6">
                  <c:v>37</c:v>
                </c:pt>
                <c:pt idx="7">
                  <c:v>39</c:v>
                </c:pt>
                <c:pt idx="8">
                  <c:v>41</c:v>
                </c:pt>
                <c:pt idx="10">
                  <c:v>37</c:v>
                </c:pt>
                <c:pt idx="11">
                  <c:v>44</c:v>
                </c:pt>
                <c:pt idx="12">
                  <c:v>46</c:v>
                </c:pt>
                <c:pt idx="13">
                  <c:v>49</c:v>
                </c:pt>
                <c:pt idx="15">
                  <c:v>48</c:v>
                </c:pt>
                <c:pt idx="16">
                  <c:v>49</c:v>
                </c:pt>
                <c:pt idx="17">
                  <c:v>47</c:v>
                </c:pt>
                <c:pt idx="18">
                  <c:v>46</c:v>
                </c:pt>
                <c:pt idx="20">
                  <c:v>40</c:v>
                </c:pt>
                <c:pt idx="21">
                  <c:v>54</c:v>
                </c:pt>
                <c:pt idx="22">
                  <c:v>54</c:v>
                </c:pt>
                <c:pt idx="23">
                  <c:v>58</c:v>
                </c:pt>
                <c:pt idx="25">
                  <c:v>46</c:v>
                </c:pt>
                <c:pt idx="26">
                  <c:v>33</c:v>
                </c:pt>
                <c:pt idx="27">
                  <c:v>40</c:v>
                </c:pt>
                <c:pt idx="28">
                  <c:v>55</c:v>
                </c:pt>
                <c:pt idx="29">
                  <c:v>53</c:v>
                </c:pt>
                <c:pt idx="30">
                  <c:v>53</c:v>
                </c:pt>
                <c:pt idx="31">
                  <c:v>52</c:v>
                </c:pt>
                <c:pt idx="32">
                  <c:v>56</c:v>
                </c:pt>
                <c:pt idx="33">
                  <c:v>61</c:v>
                </c:pt>
                <c:pt idx="34">
                  <c:v>55</c:v>
                </c:pt>
                <c:pt idx="35">
                  <c:v>57</c:v>
                </c:pt>
              </c:numCache>
            </c:numRef>
          </c:val>
          <c:extLst xmlns:c16r2="http://schemas.microsoft.com/office/drawing/2015/06/chart">
            <c:ext xmlns:c16="http://schemas.microsoft.com/office/drawing/2014/chart" uri="{C3380CC4-5D6E-409C-BE32-E72D297353CC}">
              <c16:uniqueId val="{00000048-8664-A14C-BE43-24F6860C36D0}"/>
            </c:ext>
          </c:extLst>
        </c:ser>
        <c:ser>
          <c:idx val="2"/>
          <c:order val="2"/>
          <c:tx>
            <c:strRef>
              <c:f>Sheet1!$D$1</c:f>
              <c:strCache>
                <c:ptCount val="1"/>
                <c:pt idx="0">
                  <c:v>Not very confident2</c:v>
                </c:pt>
              </c:strCache>
            </c:strRef>
          </c:tx>
          <c:spPr>
            <a:solidFill>
              <a:srgbClr val="FE9A6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Sheet1!$D$2:$D$37</c:f>
              <c:numCache>
                <c:formatCode>General</c:formatCode>
                <c:ptCount val="36"/>
                <c:pt idx="0">
                  <c:v>1</c:v>
                </c:pt>
                <c:pt idx="1">
                  <c:v>3</c:v>
                </c:pt>
                <c:pt idx="2">
                  <c:v>2</c:v>
                </c:pt>
                <c:pt idx="3">
                  <c:v>1</c:v>
                </c:pt>
                <c:pt idx="5">
                  <c:v>2</c:v>
                </c:pt>
                <c:pt idx="6">
                  <c:v>2</c:v>
                </c:pt>
                <c:pt idx="7">
                  <c:v>2</c:v>
                </c:pt>
                <c:pt idx="8">
                  <c:v>2</c:v>
                </c:pt>
                <c:pt idx="10">
                  <c:v>2</c:v>
                </c:pt>
                <c:pt idx="11">
                  <c:v>4</c:v>
                </c:pt>
                <c:pt idx="12">
                  <c:v>4</c:v>
                </c:pt>
                <c:pt idx="13">
                  <c:v>5</c:v>
                </c:pt>
                <c:pt idx="15">
                  <c:v>5</c:v>
                </c:pt>
                <c:pt idx="16">
                  <c:v>6</c:v>
                </c:pt>
                <c:pt idx="17">
                  <c:v>4</c:v>
                </c:pt>
                <c:pt idx="18">
                  <c:v>4</c:v>
                </c:pt>
                <c:pt idx="20">
                  <c:v>9</c:v>
                </c:pt>
                <c:pt idx="21">
                  <c:v>10</c:v>
                </c:pt>
                <c:pt idx="22">
                  <c:v>5</c:v>
                </c:pt>
                <c:pt idx="23">
                  <c:v>6</c:v>
                </c:pt>
                <c:pt idx="25">
                  <c:v>1</c:v>
                </c:pt>
                <c:pt idx="26">
                  <c:v>4</c:v>
                </c:pt>
                <c:pt idx="27">
                  <c:v>24</c:v>
                </c:pt>
                <c:pt idx="28">
                  <c:v>5</c:v>
                </c:pt>
                <c:pt idx="29">
                  <c:v>15</c:v>
                </c:pt>
                <c:pt idx="30">
                  <c:v>4</c:v>
                </c:pt>
                <c:pt idx="31">
                  <c:v>3</c:v>
                </c:pt>
                <c:pt idx="32">
                  <c:v>8</c:v>
                </c:pt>
                <c:pt idx="33">
                  <c:v>4</c:v>
                </c:pt>
                <c:pt idx="34">
                  <c:v>8</c:v>
                </c:pt>
                <c:pt idx="35">
                  <c:v>6</c:v>
                </c:pt>
              </c:numCache>
            </c:numRef>
          </c:val>
          <c:extLst xmlns:c16r2="http://schemas.microsoft.com/office/drawing/2015/06/chart">
            <c:ext xmlns:c16="http://schemas.microsoft.com/office/drawing/2014/chart" uri="{C3380CC4-5D6E-409C-BE32-E72D297353CC}">
              <c16:uniqueId val="{00000049-8664-A14C-BE43-24F6860C36D0}"/>
            </c:ext>
          </c:extLst>
        </c:ser>
        <c:ser>
          <c:idx val="3"/>
          <c:order val="3"/>
          <c:tx>
            <c:strRef>
              <c:f>Sheet1!$E$1</c:f>
              <c:strCache>
                <c:ptCount val="1"/>
                <c:pt idx="0">
                  <c:v>Not at all confident2</c:v>
                </c:pt>
              </c:strCache>
            </c:strRef>
          </c:tx>
          <c:spPr>
            <a:solidFill>
              <a:srgbClr val="FD5608"/>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Sheet1!$E$2:$E$37</c:f>
              <c:numCache>
                <c:formatCode>General</c:formatCode>
                <c:ptCount val="36"/>
                <c:pt idx="0">
                  <c:v>1</c:v>
                </c:pt>
                <c:pt idx="3">
                  <c:v>1</c:v>
                </c:pt>
                <c:pt idx="10">
                  <c:v>1</c:v>
                </c:pt>
                <c:pt idx="12">
                  <c:v>1</c:v>
                </c:pt>
                <c:pt idx="13">
                  <c:v>1</c:v>
                </c:pt>
                <c:pt idx="17">
                  <c:v>1</c:v>
                </c:pt>
                <c:pt idx="18">
                  <c:v>1</c:v>
                </c:pt>
                <c:pt idx="20">
                  <c:v>5</c:v>
                </c:pt>
                <c:pt idx="21">
                  <c:v>1</c:v>
                </c:pt>
                <c:pt idx="22">
                  <c:v>1</c:v>
                </c:pt>
                <c:pt idx="23">
                  <c:v>1</c:v>
                </c:pt>
                <c:pt idx="27">
                  <c:v>14</c:v>
                </c:pt>
                <c:pt idx="28">
                  <c:v>3</c:v>
                </c:pt>
                <c:pt idx="30">
                  <c:v>1</c:v>
                </c:pt>
                <c:pt idx="32">
                  <c:v>1</c:v>
                </c:pt>
                <c:pt idx="33">
                  <c:v>1</c:v>
                </c:pt>
                <c:pt idx="34">
                  <c:v>2</c:v>
                </c:pt>
                <c:pt idx="35">
                  <c:v>1</c:v>
                </c:pt>
              </c:numCache>
            </c:numRef>
          </c:val>
          <c:extLst xmlns:c16r2="http://schemas.microsoft.com/office/drawing/2015/06/char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661644984"/>
        <c:axId val="661646160"/>
      </c:barChart>
      <c:catAx>
        <c:axId val="661644984"/>
        <c:scaling>
          <c:orientation val="minMax"/>
        </c:scaling>
        <c:delete val="0"/>
        <c:axPos val="t"/>
        <c:numFmt formatCode="General" sourceLinked="0"/>
        <c:majorTickMark val="out"/>
        <c:minorTickMark val="none"/>
        <c:tickLblPos val="high"/>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61646160"/>
        <c:crosses val="autoZero"/>
        <c:auto val="1"/>
        <c:lblAlgn val="ctr"/>
        <c:lblOffset val="100"/>
        <c:noMultiLvlLbl val="0"/>
      </c:catAx>
      <c:valAx>
        <c:axId val="661646160"/>
        <c:scaling>
          <c:orientation val="maxMin"/>
        </c:scaling>
        <c:delete val="1"/>
        <c:axPos val="l"/>
        <c:numFmt formatCode="0%" sourceLinked="1"/>
        <c:majorTickMark val="out"/>
        <c:minorTickMark val="none"/>
        <c:tickLblPos val="nextTo"/>
        <c:crossAx val="661644984"/>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4896082843649699E-4"/>
          <c:y val="0"/>
          <c:w val="0.97936444150492097"/>
          <c:h val="0.76369561751890902"/>
        </c:manualLayout>
      </c:layout>
      <c:barChart>
        <c:barDir val="col"/>
        <c:grouping val="percentStacked"/>
        <c:varyColors val="0"/>
        <c:ser>
          <c:idx val="0"/>
          <c:order val="0"/>
          <c:tx>
            <c:strRef>
              <c:f>Sheet1!$B$1</c:f>
              <c:strCache>
                <c:ptCount val="1"/>
                <c:pt idx="0">
                  <c:v>Very confident</c:v>
                </c:pt>
              </c:strCache>
            </c:strRef>
          </c:tx>
          <c:spPr>
            <a:solidFill>
              <a:srgbClr val="AFD52C"/>
            </a:solidFill>
          </c:spPr>
          <c:invertIfNegative val="0"/>
          <c:dLbls>
            <c:spPr>
              <a:noFill/>
              <a:ln>
                <a:noFill/>
              </a:ln>
              <a:effectLst/>
            </c:spPr>
            <c:txPr>
              <a:bodyPr wrap="square" lIns="38100" tIns="19050" rIns="38100" bIns="19050" anchor="ctr">
                <a:spAutoFit/>
              </a:bodyPr>
              <a:lstStyle/>
              <a:p>
                <a:pPr>
                  <a:defRPr>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Sheet1!$B$2:$B$37</c:f>
              <c:numCache>
                <c:formatCode>General</c:formatCode>
                <c:ptCount val="36"/>
                <c:pt idx="0">
                  <c:v>59</c:v>
                </c:pt>
                <c:pt idx="1">
                  <c:v>60</c:v>
                </c:pt>
                <c:pt idx="2">
                  <c:v>58</c:v>
                </c:pt>
                <c:pt idx="3">
                  <c:v>61</c:v>
                </c:pt>
                <c:pt idx="5">
                  <c:v>64</c:v>
                </c:pt>
                <c:pt idx="6">
                  <c:v>59</c:v>
                </c:pt>
                <c:pt idx="7">
                  <c:v>64</c:v>
                </c:pt>
                <c:pt idx="8">
                  <c:v>64</c:v>
                </c:pt>
                <c:pt idx="10">
                  <c:v>67</c:v>
                </c:pt>
                <c:pt idx="11">
                  <c:v>68</c:v>
                </c:pt>
                <c:pt idx="12">
                  <c:v>60</c:v>
                </c:pt>
                <c:pt idx="13">
                  <c:v>54</c:v>
                </c:pt>
                <c:pt idx="15">
                  <c:v>53</c:v>
                </c:pt>
                <c:pt idx="16">
                  <c:v>55</c:v>
                </c:pt>
                <c:pt idx="17">
                  <c:v>55</c:v>
                </c:pt>
                <c:pt idx="18">
                  <c:v>61</c:v>
                </c:pt>
                <c:pt idx="20">
                  <c:v>51</c:v>
                </c:pt>
                <c:pt idx="21">
                  <c:v>39</c:v>
                </c:pt>
                <c:pt idx="22">
                  <c:v>51</c:v>
                </c:pt>
                <c:pt idx="23">
                  <c:v>45</c:v>
                </c:pt>
                <c:pt idx="25">
                  <c:v>57</c:v>
                </c:pt>
                <c:pt idx="26">
                  <c:v>75</c:v>
                </c:pt>
                <c:pt idx="27">
                  <c:v>22</c:v>
                </c:pt>
                <c:pt idx="28">
                  <c:v>41</c:v>
                </c:pt>
                <c:pt idx="29">
                  <c:v>36</c:v>
                </c:pt>
                <c:pt idx="30">
                  <c:v>47</c:v>
                </c:pt>
                <c:pt idx="31">
                  <c:v>55</c:v>
                </c:pt>
                <c:pt idx="32">
                  <c:v>51</c:v>
                </c:pt>
                <c:pt idx="33">
                  <c:v>42</c:v>
                </c:pt>
                <c:pt idx="34">
                  <c:v>55</c:v>
                </c:pt>
                <c:pt idx="35">
                  <c:v>38</c:v>
                </c:pt>
              </c:numCache>
            </c:numRef>
          </c:val>
          <c:extLst xmlns:c16r2="http://schemas.microsoft.com/office/drawing/2015/06/chart">
            <c:ext xmlns:c16="http://schemas.microsoft.com/office/drawing/2014/chart" uri="{C3380CC4-5D6E-409C-BE32-E72D297353CC}">
              <c16:uniqueId val="{00000028-8664-A14C-BE43-24F6860C36D0}"/>
            </c:ext>
          </c:extLst>
        </c:ser>
        <c:ser>
          <c:idx val="1"/>
          <c:order val="1"/>
          <c:tx>
            <c:strRef>
              <c:f>Sheet1!$C$1</c:f>
              <c:strCache>
                <c:ptCount val="1"/>
                <c:pt idx="0">
                  <c:v>Fairly confident2</c:v>
                </c:pt>
              </c:strCache>
            </c:strRef>
          </c:tx>
          <c:spPr>
            <a:solidFill>
              <a:srgbClr val="CFE680"/>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Sheet1!$C$2:$C$37</c:f>
              <c:numCache>
                <c:formatCode>General</c:formatCode>
                <c:ptCount val="36"/>
                <c:pt idx="0">
                  <c:v>38</c:v>
                </c:pt>
                <c:pt idx="1">
                  <c:v>39</c:v>
                </c:pt>
                <c:pt idx="2">
                  <c:v>41</c:v>
                </c:pt>
                <c:pt idx="3">
                  <c:v>37</c:v>
                </c:pt>
                <c:pt idx="5">
                  <c:v>35</c:v>
                </c:pt>
                <c:pt idx="6">
                  <c:v>38</c:v>
                </c:pt>
                <c:pt idx="7">
                  <c:v>34</c:v>
                </c:pt>
                <c:pt idx="8">
                  <c:v>33</c:v>
                </c:pt>
                <c:pt idx="10">
                  <c:v>32</c:v>
                </c:pt>
                <c:pt idx="11">
                  <c:v>31</c:v>
                </c:pt>
                <c:pt idx="12">
                  <c:v>36</c:v>
                </c:pt>
                <c:pt idx="13">
                  <c:v>42</c:v>
                </c:pt>
                <c:pt idx="15">
                  <c:v>45</c:v>
                </c:pt>
                <c:pt idx="16">
                  <c:v>40</c:v>
                </c:pt>
                <c:pt idx="17">
                  <c:v>41</c:v>
                </c:pt>
                <c:pt idx="18">
                  <c:v>36</c:v>
                </c:pt>
                <c:pt idx="20">
                  <c:v>42</c:v>
                </c:pt>
                <c:pt idx="21">
                  <c:v>54</c:v>
                </c:pt>
                <c:pt idx="22">
                  <c:v>44</c:v>
                </c:pt>
                <c:pt idx="23">
                  <c:v>51</c:v>
                </c:pt>
                <c:pt idx="25">
                  <c:v>43</c:v>
                </c:pt>
                <c:pt idx="26">
                  <c:v>21</c:v>
                </c:pt>
                <c:pt idx="27">
                  <c:v>63</c:v>
                </c:pt>
                <c:pt idx="28">
                  <c:v>55</c:v>
                </c:pt>
                <c:pt idx="29">
                  <c:v>53</c:v>
                </c:pt>
                <c:pt idx="30">
                  <c:v>46</c:v>
                </c:pt>
                <c:pt idx="31">
                  <c:v>44</c:v>
                </c:pt>
                <c:pt idx="32">
                  <c:v>43</c:v>
                </c:pt>
                <c:pt idx="33">
                  <c:v>51</c:v>
                </c:pt>
                <c:pt idx="34">
                  <c:v>40</c:v>
                </c:pt>
                <c:pt idx="35">
                  <c:v>61</c:v>
                </c:pt>
              </c:numCache>
            </c:numRef>
          </c:val>
          <c:extLst xmlns:c16r2="http://schemas.microsoft.com/office/drawing/2015/06/chart">
            <c:ext xmlns:c16="http://schemas.microsoft.com/office/drawing/2014/chart" uri="{C3380CC4-5D6E-409C-BE32-E72D297353CC}">
              <c16:uniqueId val="{00000048-8664-A14C-BE43-24F6860C36D0}"/>
            </c:ext>
          </c:extLst>
        </c:ser>
        <c:ser>
          <c:idx val="2"/>
          <c:order val="2"/>
          <c:tx>
            <c:strRef>
              <c:f>Sheet1!$D$1</c:f>
              <c:strCache>
                <c:ptCount val="1"/>
                <c:pt idx="0">
                  <c:v>Not very confident2</c:v>
                </c:pt>
              </c:strCache>
            </c:strRef>
          </c:tx>
          <c:spPr>
            <a:solidFill>
              <a:srgbClr val="FE9A6B"/>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Sheet1!$D$2:$D$37</c:f>
              <c:numCache>
                <c:formatCode>General</c:formatCode>
                <c:ptCount val="36"/>
                <c:pt idx="0">
                  <c:v>2</c:v>
                </c:pt>
                <c:pt idx="1">
                  <c:v>1</c:v>
                </c:pt>
                <c:pt idx="2">
                  <c:v>1</c:v>
                </c:pt>
                <c:pt idx="3">
                  <c:v>1</c:v>
                </c:pt>
                <c:pt idx="5">
                  <c:v>1</c:v>
                </c:pt>
                <c:pt idx="6">
                  <c:v>3</c:v>
                </c:pt>
                <c:pt idx="7">
                  <c:v>2</c:v>
                </c:pt>
                <c:pt idx="8">
                  <c:v>1</c:v>
                </c:pt>
                <c:pt idx="10">
                  <c:v>1</c:v>
                </c:pt>
                <c:pt idx="11">
                  <c:v>1</c:v>
                </c:pt>
                <c:pt idx="12">
                  <c:v>3</c:v>
                </c:pt>
                <c:pt idx="13">
                  <c:v>4</c:v>
                </c:pt>
                <c:pt idx="15">
                  <c:v>2</c:v>
                </c:pt>
                <c:pt idx="16">
                  <c:v>4</c:v>
                </c:pt>
                <c:pt idx="17">
                  <c:v>3</c:v>
                </c:pt>
                <c:pt idx="18">
                  <c:v>2</c:v>
                </c:pt>
                <c:pt idx="20">
                  <c:v>4</c:v>
                </c:pt>
                <c:pt idx="21">
                  <c:v>7</c:v>
                </c:pt>
                <c:pt idx="22">
                  <c:v>4</c:v>
                </c:pt>
                <c:pt idx="23">
                  <c:v>3</c:v>
                </c:pt>
                <c:pt idx="26">
                  <c:v>4</c:v>
                </c:pt>
                <c:pt idx="27">
                  <c:v>9</c:v>
                </c:pt>
                <c:pt idx="28">
                  <c:v>4</c:v>
                </c:pt>
                <c:pt idx="29">
                  <c:v>9</c:v>
                </c:pt>
                <c:pt idx="30">
                  <c:v>6</c:v>
                </c:pt>
                <c:pt idx="31">
                  <c:v>1</c:v>
                </c:pt>
                <c:pt idx="32">
                  <c:v>6</c:v>
                </c:pt>
                <c:pt idx="33">
                  <c:v>4</c:v>
                </c:pt>
                <c:pt idx="34">
                  <c:v>4</c:v>
                </c:pt>
                <c:pt idx="35">
                  <c:v>1</c:v>
                </c:pt>
              </c:numCache>
            </c:numRef>
          </c:val>
          <c:extLst xmlns:c16r2="http://schemas.microsoft.com/office/drawing/2015/06/chart">
            <c:ext xmlns:c16="http://schemas.microsoft.com/office/drawing/2014/chart" uri="{C3380CC4-5D6E-409C-BE32-E72D297353CC}">
              <c16:uniqueId val="{00000049-8664-A14C-BE43-24F6860C36D0}"/>
            </c:ext>
          </c:extLst>
        </c:ser>
        <c:ser>
          <c:idx val="3"/>
          <c:order val="3"/>
          <c:tx>
            <c:strRef>
              <c:f>Sheet1!$E$1</c:f>
              <c:strCache>
                <c:ptCount val="1"/>
                <c:pt idx="0">
                  <c:v>Not at all confident2</c:v>
                </c:pt>
              </c:strCache>
            </c:strRef>
          </c:tx>
          <c:spPr>
            <a:solidFill>
              <a:srgbClr val="FD5608"/>
            </a:solidFill>
          </c:spPr>
          <c:invertIfNegative val="0"/>
          <c:dLbls>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ext>
            </c:extLst>
          </c:dLbls>
          <c:cat>
            <c:strRef>
              <c:f>Sheet1!$A$2:$A$37</c:f>
              <c:strCache>
                <c:ptCount val="36"/>
                <c:pt idx="0">
                  <c:v>Q1 16</c:v>
                </c:pt>
                <c:pt idx="1">
                  <c:v>Q2 16</c:v>
                </c:pt>
                <c:pt idx="2">
                  <c:v>Q3 16</c:v>
                </c:pt>
                <c:pt idx="3">
                  <c:v>Q4 16</c:v>
                </c:pt>
                <c:pt idx="5">
                  <c:v>Q1 17</c:v>
                </c:pt>
                <c:pt idx="6">
                  <c:v>Q2 17</c:v>
                </c:pt>
                <c:pt idx="7">
                  <c:v>Q3 17</c:v>
                </c:pt>
                <c:pt idx="8">
                  <c:v>Q4 17</c:v>
                </c:pt>
                <c:pt idx="10">
                  <c:v>Q1 18</c:v>
                </c:pt>
                <c:pt idx="11">
                  <c:v>Q2 18</c:v>
                </c:pt>
                <c:pt idx="12">
                  <c:v>Q3 18</c:v>
                </c:pt>
                <c:pt idx="13">
                  <c:v>Q4 18</c:v>
                </c:pt>
                <c:pt idx="15">
                  <c:v>Q1 19</c:v>
                </c:pt>
                <c:pt idx="16">
                  <c:v>Q2 19</c:v>
                </c:pt>
                <c:pt idx="17">
                  <c:v>Q3 19</c:v>
                </c:pt>
                <c:pt idx="18">
                  <c:v>Q4 19</c:v>
                </c:pt>
                <c:pt idx="20">
                  <c:v>Q1 20</c:v>
                </c:pt>
                <c:pt idx="21">
                  <c:v>Q2 20</c:v>
                </c:pt>
                <c:pt idx="22">
                  <c:v>Q3 20</c:v>
                </c:pt>
                <c:pt idx="23">
                  <c:v>Q4 20</c:v>
                </c:pt>
                <c:pt idx="25">
                  <c:v>Jan-20</c:v>
                </c:pt>
                <c:pt idx="26">
                  <c:v>Feb-20</c:v>
                </c:pt>
                <c:pt idx="27">
                  <c:v>Mar-20</c:v>
                </c:pt>
                <c:pt idx="28">
                  <c:v>May-20</c:v>
                </c:pt>
                <c:pt idx="29">
                  <c:v>Jun-20</c:v>
                </c:pt>
                <c:pt idx="30">
                  <c:v>Jul-20</c:v>
                </c:pt>
                <c:pt idx="31">
                  <c:v>Aug-20</c:v>
                </c:pt>
                <c:pt idx="32">
                  <c:v>Sep-20</c:v>
                </c:pt>
                <c:pt idx="33">
                  <c:v>Oct-20</c:v>
                </c:pt>
                <c:pt idx="34">
                  <c:v>Nov-20</c:v>
                </c:pt>
                <c:pt idx="35">
                  <c:v>Dec-20</c:v>
                </c:pt>
              </c:strCache>
            </c:strRef>
          </c:cat>
          <c:val>
            <c:numRef>
              <c:f>Sheet1!$E$2:$E$37</c:f>
              <c:numCache>
                <c:formatCode>General</c:formatCode>
                <c:ptCount val="36"/>
                <c:pt idx="0">
                  <c:v>1</c:v>
                </c:pt>
                <c:pt idx="15">
                  <c:v>1</c:v>
                </c:pt>
                <c:pt idx="20">
                  <c:v>2</c:v>
                </c:pt>
                <c:pt idx="22">
                  <c:v>1</c:v>
                </c:pt>
                <c:pt idx="27">
                  <c:v>5</c:v>
                </c:pt>
                <c:pt idx="29">
                  <c:v>1</c:v>
                </c:pt>
                <c:pt idx="30">
                  <c:v>2</c:v>
                </c:pt>
                <c:pt idx="34">
                  <c:v>1</c:v>
                </c:pt>
              </c:numCache>
            </c:numRef>
          </c:val>
          <c:extLst xmlns:c16r2="http://schemas.microsoft.com/office/drawing/2015/06/chart">
            <c:ext xmlns:c16="http://schemas.microsoft.com/office/drawing/2014/chart" uri="{C3380CC4-5D6E-409C-BE32-E72D297353CC}">
              <c16:uniqueId val="{0000004A-8664-A14C-BE43-24F6860C36D0}"/>
            </c:ext>
          </c:extLst>
        </c:ser>
        <c:dLbls>
          <c:dLblPos val="ctr"/>
          <c:showLegendKey val="0"/>
          <c:showVal val="1"/>
          <c:showCatName val="0"/>
          <c:showSerName val="0"/>
          <c:showPercent val="0"/>
          <c:showBubbleSize val="0"/>
        </c:dLbls>
        <c:gapWidth val="30"/>
        <c:overlap val="100"/>
        <c:axId val="661644592"/>
        <c:axId val="661640280"/>
      </c:barChart>
      <c:catAx>
        <c:axId val="661644592"/>
        <c:scaling>
          <c:orientation val="minMax"/>
        </c:scaling>
        <c:delete val="0"/>
        <c:axPos val="t"/>
        <c:numFmt formatCode="General" sourceLinked="0"/>
        <c:majorTickMark val="out"/>
        <c:minorTickMark val="none"/>
        <c:tickLblPos val="high"/>
        <c:spPr>
          <a:ln>
            <a:noFill/>
          </a:ln>
        </c:spPr>
        <c:txPr>
          <a:bodyPr rot="-5400000" vert="horz"/>
          <a:lstStyle/>
          <a:p>
            <a:pPr>
              <a:defRPr sz="1200">
                <a:solidFill>
                  <a:schemeClr val="tx2">
                    <a:lumMod val="50000"/>
                    <a:lumOff val="50000"/>
                  </a:schemeClr>
                </a:solidFill>
                <a:latin typeface="Calibri" panose="020F0502020204030204" pitchFamily="34" charset="0"/>
                <a:cs typeface="Calibri" panose="020F0502020204030204" pitchFamily="34" charset="0"/>
              </a:defRPr>
            </a:pPr>
            <a:endParaRPr lang="en-US"/>
          </a:p>
        </c:txPr>
        <c:crossAx val="661640280"/>
        <c:crosses val="autoZero"/>
        <c:auto val="1"/>
        <c:lblAlgn val="ctr"/>
        <c:lblOffset val="100"/>
        <c:noMultiLvlLbl val="0"/>
      </c:catAx>
      <c:valAx>
        <c:axId val="661640280"/>
        <c:scaling>
          <c:orientation val="maxMin"/>
        </c:scaling>
        <c:delete val="1"/>
        <c:axPos val="l"/>
        <c:numFmt formatCode="0%" sourceLinked="1"/>
        <c:majorTickMark val="out"/>
        <c:minorTickMark val="none"/>
        <c:tickLblPos val="nextTo"/>
        <c:crossAx val="661644592"/>
        <c:crosses val="autoZero"/>
        <c:crossBetween val="between"/>
      </c:valAx>
    </c:plotArea>
    <c:plotVisOnly val="1"/>
    <c:dispBlanksAs val="gap"/>
    <c:showDLblsOverMax val="0"/>
  </c:chart>
  <c:txPr>
    <a:bodyPr/>
    <a:lstStyle/>
    <a:p>
      <a:pPr>
        <a:defRPr sz="1000">
          <a:solidFill>
            <a:schemeClr val="tx1"/>
          </a:solidFill>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294456867508643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1"/>
            <c:invertIfNegative val="0"/>
            <c:bubble3D val="0"/>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dLbl>
              <c:idx val="18"/>
              <c:delete val="1"/>
              <c:extLst>
                <c:ext xmlns:c15="http://schemas.microsoft.com/office/drawing/2012/chart" uri="{CE6537A1-D6FC-4f65-9D91-7224C49458BB}"/>
              </c:extLst>
            </c:dLbl>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Sheet1!$A$33:$A$59</c:f>
              <c:strCache>
                <c:ptCount val="27"/>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June</c:v>
                </c:pt>
                <c:pt idx="21">
                  <c:v>Jul</c:v>
                </c:pt>
                <c:pt idx="22">
                  <c:v>Aug</c:v>
                </c:pt>
                <c:pt idx="23">
                  <c:v>Sep</c:v>
                </c:pt>
                <c:pt idx="24">
                  <c:v>Oct</c:v>
                </c:pt>
                <c:pt idx="25">
                  <c:v>Nov</c:v>
                </c:pt>
                <c:pt idx="26">
                  <c:v>Dec</c:v>
                </c:pt>
              </c:strCache>
            </c:strRef>
          </c:cat>
          <c:val>
            <c:numRef>
              <c:f>Sheet1!$B$33:$B$59</c:f>
              <c:numCache>
                <c:formatCode>General</c:formatCode>
                <c:ptCount val="27"/>
                <c:pt idx="0">
                  <c:v>30</c:v>
                </c:pt>
                <c:pt idx="1">
                  <c:v>27</c:v>
                </c:pt>
                <c:pt idx="2">
                  <c:v>26</c:v>
                </c:pt>
                <c:pt idx="3">
                  <c:v>27</c:v>
                </c:pt>
                <c:pt idx="4">
                  <c:v>26</c:v>
                </c:pt>
                <c:pt idx="5">
                  <c:v>26</c:v>
                </c:pt>
                <c:pt idx="6">
                  <c:v>25</c:v>
                </c:pt>
                <c:pt idx="7">
                  <c:v>27</c:v>
                </c:pt>
                <c:pt idx="8">
                  <c:v>29</c:v>
                </c:pt>
                <c:pt idx="9">
                  <c:v>26</c:v>
                </c:pt>
                <c:pt idx="10">
                  <c:v>30</c:v>
                </c:pt>
                <c:pt idx="11">
                  <c:v>27</c:v>
                </c:pt>
                <c:pt idx="12">
                  <c:v>27</c:v>
                </c:pt>
                <c:pt idx="13">
                  <c:v>30</c:v>
                </c:pt>
                <c:pt idx="14">
                  <c:v>26</c:v>
                </c:pt>
                <c:pt idx="15">
                  <c:v>20</c:v>
                </c:pt>
                <c:pt idx="16">
                  <c:v>29</c:v>
                </c:pt>
                <c:pt idx="17">
                  <c:v>22</c:v>
                </c:pt>
                <c:pt idx="18">
                  <c:v>0</c:v>
                </c:pt>
                <c:pt idx="19">
                  <c:v>17</c:v>
                </c:pt>
                <c:pt idx="20">
                  <c:v>17</c:v>
                </c:pt>
                <c:pt idx="21">
                  <c:v>24</c:v>
                </c:pt>
                <c:pt idx="22">
                  <c:v>27</c:v>
                </c:pt>
                <c:pt idx="23">
                  <c:v>24</c:v>
                </c:pt>
                <c:pt idx="24">
                  <c:v>26</c:v>
                </c:pt>
                <c:pt idx="25">
                  <c:v>25</c:v>
                </c:pt>
                <c:pt idx="26">
                  <c:v>26</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661641064"/>
        <c:axId val="661642632"/>
      </c:barChart>
      <c:catAx>
        <c:axId val="661641064"/>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1642632"/>
        <c:crosses val="autoZero"/>
        <c:auto val="1"/>
        <c:lblAlgn val="ctr"/>
        <c:lblOffset val="100"/>
        <c:noMultiLvlLbl val="0"/>
      </c:catAx>
      <c:valAx>
        <c:axId val="661642632"/>
        <c:scaling>
          <c:orientation val="minMax"/>
          <c:max val="100"/>
          <c:min val="0"/>
        </c:scaling>
        <c:delete val="1"/>
        <c:axPos val="l"/>
        <c:numFmt formatCode="General" sourceLinked="1"/>
        <c:majorTickMark val="out"/>
        <c:minorTickMark val="none"/>
        <c:tickLblPos val="nextTo"/>
        <c:crossAx val="661641064"/>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EBD0-5F44-BD9E-FE498E6EF0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formatCode="0">
                  <c:v>25</c:v>
                </c:pt>
                <c:pt idx="2">
                  <c:v>23</c:v>
                </c:pt>
                <c:pt idx="3">
                  <c:v>27</c:v>
                </c:pt>
                <c:pt idx="5" formatCode="0">
                  <c:v>39</c:v>
                </c:pt>
                <c:pt idx="6" formatCode="0">
                  <c:v>28</c:v>
                </c:pt>
                <c:pt idx="7" formatCode="0">
                  <c:v>20</c:v>
                </c:pt>
                <c:pt idx="10" formatCode="0">
                  <c:v>22</c:v>
                </c:pt>
                <c:pt idx="11" formatCode="0">
                  <c:v>25</c:v>
                </c:pt>
                <c:pt idx="12" formatCode="0">
                  <c:v>27</c:v>
                </c:pt>
                <c:pt idx="13" formatCode="0">
                  <c:v>26</c:v>
                </c:pt>
                <c:pt idx="14" formatCode="0">
                  <c:v>26</c:v>
                </c:pt>
                <c:pt idx="16">
                  <c:v>26</c:v>
                </c:pt>
                <c:pt idx="17">
                  <c:v>24</c:v>
                </c:pt>
                <c:pt idx="18">
                  <c:v>26</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62908240"/>
        <c:axId val="659010304"/>
      </c:barChart>
      <c:valAx>
        <c:axId val="659010304"/>
        <c:scaling>
          <c:orientation val="minMax"/>
          <c:max val="120"/>
          <c:min val="0"/>
        </c:scaling>
        <c:delete val="1"/>
        <c:axPos val="b"/>
        <c:numFmt formatCode="0" sourceLinked="1"/>
        <c:majorTickMark val="out"/>
        <c:minorTickMark val="none"/>
        <c:tickLblPos val="nextTo"/>
        <c:crossAx val="662908240"/>
        <c:crosses val="max"/>
        <c:crossBetween val="between"/>
      </c:valAx>
      <c:catAx>
        <c:axId val="662908240"/>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59010304"/>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800665940455E-2"/>
          <c:y val="8.8793538652736231E-2"/>
          <c:w val="0.96141117429636203"/>
          <c:h val="0.77959619534185043"/>
        </c:manualLayout>
      </c:layout>
      <c:barChart>
        <c:barDir val="col"/>
        <c:grouping val="clustered"/>
        <c:varyColors val="0"/>
        <c:ser>
          <c:idx val="0"/>
          <c:order val="0"/>
          <c:spPr>
            <a:solidFill>
              <a:schemeClr val="tx1">
                <a:lumMod val="40000"/>
                <a:lumOff val="60000"/>
              </a:schemeClr>
            </a:solidFill>
          </c:spPr>
          <c:invertIfNegative val="0"/>
          <c:dPt>
            <c:idx val="0"/>
            <c:invertIfNegative val="0"/>
            <c:bubble3D val="0"/>
          </c:dPt>
          <c:dPt>
            <c:idx val="1"/>
            <c:invertIfNegative val="0"/>
            <c:bubble3D val="0"/>
          </c:dPt>
          <c:dPt>
            <c:idx val="2"/>
            <c:invertIfNegative val="0"/>
            <c:bubble3D val="0"/>
          </c:dPt>
          <c:dPt>
            <c:idx val="3"/>
            <c:invertIfNegative val="0"/>
            <c:bubble3D val="0"/>
          </c:dPt>
          <c:dPt>
            <c:idx val="4"/>
            <c:invertIfNegative val="0"/>
            <c:bubble3D val="0"/>
          </c:dPt>
          <c:dPt>
            <c:idx val="5"/>
            <c:invertIfNegative val="0"/>
            <c:bubble3D val="0"/>
          </c:dPt>
          <c:dPt>
            <c:idx val="6"/>
            <c:invertIfNegative val="0"/>
            <c:bubble3D val="0"/>
          </c:dPt>
          <c:dPt>
            <c:idx val="7"/>
            <c:invertIfNegative val="0"/>
            <c:bubble3D val="0"/>
          </c:dPt>
          <c:dPt>
            <c:idx val="8"/>
            <c:invertIfNegative val="0"/>
            <c:bubble3D val="0"/>
          </c:dPt>
          <c:dPt>
            <c:idx val="9"/>
            <c:invertIfNegative val="0"/>
            <c:bubble3D val="0"/>
          </c:dPt>
          <c:dPt>
            <c:idx val="10"/>
            <c:invertIfNegative val="0"/>
            <c:bubble3D val="0"/>
          </c:dPt>
          <c:dPt>
            <c:idx val="11"/>
            <c:invertIfNegative val="0"/>
            <c:bubble3D val="0"/>
          </c:dPt>
          <c:dPt>
            <c:idx val="12"/>
            <c:invertIfNegative val="0"/>
            <c:bubble3D val="0"/>
            <c:extLst xmlns:c16r2="http://schemas.microsoft.com/office/drawing/2015/06/chart">
              <c:ext xmlns:c16="http://schemas.microsoft.com/office/drawing/2014/chart" uri="{C3380CC4-5D6E-409C-BE32-E72D297353CC}">
                <c16:uniqueId val="{00000000-3F67-264A-83F2-D3CD4865A18F}"/>
              </c:ext>
            </c:extLst>
          </c:dPt>
          <c:dPt>
            <c:idx val="13"/>
            <c:invertIfNegative val="0"/>
            <c:bubble3D val="0"/>
            <c:extLst xmlns:c16r2="http://schemas.microsoft.com/office/drawing/2015/06/chart">
              <c:ext xmlns:c16="http://schemas.microsoft.com/office/drawing/2014/chart" uri="{C3380CC4-5D6E-409C-BE32-E72D297353CC}">
                <c16:uniqueId val="{00000001-3F67-264A-83F2-D3CD4865A18F}"/>
              </c:ext>
            </c:extLst>
          </c:dPt>
          <c:dPt>
            <c:idx val="14"/>
            <c:invertIfNegative val="0"/>
            <c:bubble3D val="0"/>
            <c:extLst xmlns:c16r2="http://schemas.microsoft.com/office/drawing/2015/06/chart">
              <c:ext xmlns:c16="http://schemas.microsoft.com/office/drawing/2014/chart" uri="{C3380CC4-5D6E-409C-BE32-E72D297353CC}">
                <c16:uniqueId val="{00000002-3F67-264A-83F2-D3CD4865A18F}"/>
              </c:ext>
            </c:extLst>
          </c:dPt>
          <c:dPt>
            <c:idx val="15"/>
            <c:invertIfNegative val="0"/>
            <c:bubble3D val="0"/>
            <c:extLst xmlns:c16r2="http://schemas.microsoft.com/office/drawing/2015/06/chart">
              <c:ext xmlns:c16="http://schemas.microsoft.com/office/drawing/2014/chart" uri="{C3380CC4-5D6E-409C-BE32-E72D297353CC}">
                <c16:uniqueId val="{00000000-B8B6-A04A-B3D2-78B0009E8E67}"/>
              </c:ext>
            </c:extLst>
          </c:dPt>
          <c:dPt>
            <c:idx val="16"/>
            <c:invertIfNegative val="0"/>
            <c:bubble3D val="0"/>
            <c:extLst xmlns:c16r2="http://schemas.microsoft.com/office/drawing/2015/06/chart">
              <c:ext xmlns:c16="http://schemas.microsoft.com/office/drawing/2014/chart" uri="{C3380CC4-5D6E-409C-BE32-E72D297353CC}">
                <c16:uniqueId val="{00000001-B8B6-A04A-B3D2-78B0009E8E67}"/>
              </c:ext>
            </c:extLst>
          </c:dPt>
          <c:dPt>
            <c:idx val="17"/>
            <c:invertIfNegative val="0"/>
            <c:bubble3D val="0"/>
            <c:extLst xmlns:c16r2="http://schemas.microsoft.com/office/drawing/2015/06/chart">
              <c:ext xmlns:c16="http://schemas.microsoft.com/office/drawing/2014/chart" uri="{C3380CC4-5D6E-409C-BE32-E72D297353CC}">
                <c16:uniqueId val="{00000002-B8B6-A04A-B3D2-78B0009E8E67}"/>
              </c:ext>
            </c:extLst>
          </c:dPt>
          <c:dPt>
            <c:idx val="19"/>
            <c:invertIfNegative val="0"/>
            <c:bubble3D val="0"/>
            <c:extLst xmlns:c16r2="http://schemas.microsoft.com/office/drawing/2015/06/chart">
              <c:ext xmlns:c16="http://schemas.microsoft.com/office/drawing/2014/chart" uri="{C3380CC4-5D6E-409C-BE32-E72D297353CC}">
                <c16:uniqueId val="{00000006-B8B6-A04A-B3D2-78B0009E8E67}"/>
              </c:ext>
            </c:extLst>
          </c:dPt>
          <c:dPt>
            <c:idx val="20"/>
            <c:invertIfNegative val="0"/>
            <c:bubble3D val="0"/>
            <c:extLst xmlns:c16r2="http://schemas.microsoft.com/office/drawing/2015/06/chart">
              <c:ext xmlns:c16="http://schemas.microsoft.com/office/drawing/2014/chart" uri="{C3380CC4-5D6E-409C-BE32-E72D297353CC}">
                <c16:uniqueId val="{00000008-B8B6-A04A-B3D2-78B0009E8E67}"/>
              </c:ext>
            </c:extLst>
          </c:dPt>
          <c:dPt>
            <c:idx val="21"/>
            <c:invertIfNegative val="0"/>
            <c:bubble3D val="0"/>
          </c:dPt>
          <c:dPt>
            <c:idx val="22"/>
            <c:invertIfNegative val="0"/>
            <c:bubble3D val="0"/>
          </c:dPt>
          <c:dPt>
            <c:idx val="23"/>
            <c:invertIfNegative val="0"/>
            <c:bubble3D val="0"/>
          </c:dPt>
          <c:dPt>
            <c:idx val="24"/>
            <c:invertIfNegative val="0"/>
            <c:bubble3D val="0"/>
            <c:spPr>
              <a:solidFill>
                <a:schemeClr val="accent3"/>
              </a:solidFill>
            </c:spPr>
          </c:dPt>
          <c:dPt>
            <c:idx val="25"/>
            <c:invertIfNegative val="0"/>
            <c:bubble3D val="0"/>
            <c:spPr>
              <a:solidFill>
                <a:schemeClr val="accent3"/>
              </a:solidFill>
            </c:spPr>
          </c:dPt>
          <c:dPt>
            <c:idx val="26"/>
            <c:invertIfNegative val="0"/>
            <c:bubble3D val="0"/>
            <c:spPr>
              <a:solidFill>
                <a:schemeClr val="accent3"/>
              </a:solidFill>
            </c:spPr>
          </c:dPt>
          <c:dLbls>
            <c:numFmt formatCode="#,##0" sourceLinked="0"/>
            <c:spPr>
              <a:noFill/>
              <a:ln>
                <a:noFill/>
              </a:ln>
              <a:effectLst/>
            </c:spPr>
            <c:txPr>
              <a:bodyPr/>
              <a:lstStyle/>
              <a:p>
                <a:pPr>
                  <a:defRPr sz="1200" b="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Sheet1!$A$33:$A$59</c:f>
              <c:strCache>
                <c:ptCount val="27"/>
                <c:pt idx="0">
                  <c:v>Oct</c:v>
                </c:pt>
                <c:pt idx="1">
                  <c:v>Nov</c:v>
                </c:pt>
                <c:pt idx="2">
                  <c:v>Dec</c:v>
                </c:pt>
                <c:pt idx="3">
                  <c:v>Jan</c:v>
                </c:pt>
                <c:pt idx="4">
                  <c:v>Feb</c:v>
                </c:pt>
                <c:pt idx="5">
                  <c:v>Mar</c:v>
                </c:pt>
                <c:pt idx="6">
                  <c:v>Apr</c:v>
                </c:pt>
                <c:pt idx="7">
                  <c:v>May</c:v>
                </c:pt>
                <c:pt idx="8">
                  <c:v>Jun</c:v>
                </c:pt>
                <c:pt idx="9">
                  <c:v>Jul</c:v>
                </c:pt>
                <c:pt idx="10">
                  <c:v>Aug</c:v>
                </c:pt>
                <c:pt idx="11">
                  <c:v>Sep</c:v>
                </c:pt>
                <c:pt idx="12">
                  <c:v>Oct</c:v>
                </c:pt>
                <c:pt idx="13">
                  <c:v>Nov</c:v>
                </c:pt>
                <c:pt idx="14">
                  <c:v>Dec</c:v>
                </c:pt>
                <c:pt idx="15">
                  <c:v>Jan</c:v>
                </c:pt>
                <c:pt idx="16">
                  <c:v>Feb</c:v>
                </c:pt>
                <c:pt idx="17">
                  <c:v>Mar</c:v>
                </c:pt>
                <c:pt idx="18">
                  <c:v>Apr</c:v>
                </c:pt>
                <c:pt idx="19">
                  <c:v>May</c:v>
                </c:pt>
                <c:pt idx="20">
                  <c:v>Jun</c:v>
                </c:pt>
                <c:pt idx="21">
                  <c:v>Jul</c:v>
                </c:pt>
                <c:pt idx="22">
                  <c:v>Aug</c:v>
                </c:pt>
                <c:pt idx="23">
                  <c:v>Sep</c:v>
                </c:pt>
                <c:pt idx="24">
                  <c:v>Oct</c:v>
                </c:pt>
                <c:pt idx="25">
                  <c:v>Nov</c:v>
                </c:pt>
                <c:pt idx="26">
                  <c:v>Dec</c:v>
                </c:pt>
              </c:strCache>
            </c:strRef>
          </c:cat>
          <c:val>
            <c:numRef>
              <c:f>Sheet1!$B$33:$B$59</c:f>
              <c:numCache>
                <c:formatCode>General</c:formatCode>
                <c:ptCount val="27"/>
                <c:pt idx="0">
                  <c:v>83</c:v>
                </c:pt>
                <c:pt idx="1">
                  <c:v>82</c:v>
                </c:pt>
                <c:pt idx="2">
                  <c:v>86</c:v>
                </c:pt>
                <c:pt idx="3">
                  <c:v>87</c:v>
                </c:pt>
                <c:pt idx="4">
                  <c:v>87</c:v>
                </c:pt>
                <c:pt idx="5">
                  <c:v>86</c:v>
                </c:pt>
                <c:pt idx="6">
                  <c:v>86</c:v>
                </c:pt>
                <c:pt idx="7">
                  <c:v>83</c:v>
                </c:pt>
                <c:pt idx="8">
                  <c:v>85</c:v>
                </c:pt>
                <c:pt idx="9">
                  <c:v>84</c:v>
                </c:pt>
                <c:pt idx="10">
                  <c:v>81</c:v>
                </c:pt>
                <c:pt idx="11">
                  <c:v>83</c:v>
                </c:pt>
                <c:pt idx="12">
                  <c:v>85</c:v>
                </c:pt>
                <c:pt idx="13">
                  <c:v>86</c:v>
                </c:pt>
                <c:pt idx="14">
                  <c:v>86</c:v>
                </c:pt>
                <c:pt idx="15">
                  <c:v>87</c:v>
                </c:pt>
                <c:pt idx="16">
                  <c:v>84</c:v>
                </c:pt>
                <c:pt idx="17">
                  <c:v>85</c:v>
                </c:pt>
                <c:pt idx="19">
                  <c:v>83</c:v>
                </c:pt>
                <c:pt idx="20">
                  <c:v>81</c:v>
                </c:pt>
                <c:pt idx="21">
                  <c:v>78</c:v>
                </c:pt>
                <c:pt idx="22">
                  <c:v>79</c:v>
                </c:pt>
                <c:pt idx="23">
                  <c:v>81</c:v>
                </c:pt>
                <c:pt idx="24">
                  <c:v>82</c:v>
                </c:pt>
                <c:pt idx="25">
                  <c:v>80</c:v>
                </c:pt>
                <c:pt idx="26">
                  <c:v>82</c:v>
                </c:pt>
              </c:numCache>
            </c:numRef>
          </c:val>
          <c:extLst xmlns:c16r2="http://schemas.microsoft.com/office/drawing/2015/06/chart">
            <c:ext xmlns:c16="http://schemas.microsoft.com/office/drawing/2014/chart" uri="{C3380CC4-5D6E-409C-BE32-E72D297353CC}">
              <c16:uniqueId val="{00000002-29DC-C142-B2F6-4FAEDAC061D6}"/>
            </c:ext>
          </c:extLst>
        </c:ser>
        <c:dLbls>
          <c:showLegendKey val="0"/>
          <c:showVal val="0"/>
          <c:showCatName val="0"/>
          <c:showSerName val="0"/>
          <c:showPercent val="0"/>
          <c:showBubbleSize val="0"/>
        </c:dLbls>
        <c:gapWidth val="40"/>
        <c:axId val="662906280"/>
        <c:axId val="662906672"/>
      </c:barChart>
      <c:catAx>
        <c:axId val="662906280"/>
        <c:scaling>
          <c:orientation val="minMax"/>
        </c:scaling>
        <c:delete val="0"/>
        <c:axPos val="b"/>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2906672"/>
        <c:crosses val="autoZero"/>
        <c:auto val="1"/>
        <c:lblAlgn val="ctr"/>
        <c:lblOffset val="100"/>
        <c:noMultiLvlLbl val="0"/>
      </c:catAx>
      <c:valAx>
        <c:axId val="662906672"/>
        <c:scaling>
          <c:orientation val="minMax"/>
          <c:max val="100"/>
          <c:min val="0"/>
        </c:scaling>
        <c:delete val="1"/>
        <c:axPos val="l"/>
        <c:numFmt formatCode="General" sourceLinked="1"/>
        <c:majorTickMark val="out"/>
        <c:minorTickMark val="none"/>
        <c:tickLblPos val="nextTo"/>
        <c:crossAx val="662906280"/>
        <c:crosses val="autoZero"/>
        <c:crossBetween val="between"/>
      </c:valAx>
      <c:spPr>
        <a:noFill/>
        <a:ln w="38100">
          <a:noFill/>
        </a:ln>
      </c:spPr>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38187319736625"/>
          <c:y val="3.3396580448346105E-2"/>
          <c:w val="0.68869917058477725"/>
          <c:h val="0.93320683910330782"/>
        </c:manualLayout>
      </c:layout>
      <c:barChart>
        <c:barDir val="bar"/>
        <c:grouping val="clustered"/>
        <c:varyColors val="0"/>
        <c:ser>
          <c:idx val="0"/>
          <c:order val="0"/>
          <c:tx>
            <c:strRef>
              <c:f>Sheet1!$B$1</c:f>
              <c:strCache>
                <c:ptCount val="1"/>
                <c:pt idx="0">
                  <c:v>Series 1</c:v>
                </c:pt>
              </c:strCache>
            </c:strRef>
          </c:tx>
          <c:spPr>
            <a:solidFill>
              <a:schemeClr val="accent3">
                <a:lumMod val="60000"/>
                <a:lumOff val="40000"/>
              </a:schemeClr>
            </a:solidFill>
          </c:spPr>
          <c:invertIfNegative val="0"/>
          <c:dPt>
            <c:idx val="0"/>
            <c:invertIfNegative val="0"/>
            <c:bubble3D val="0"/>
            <c:spPr>
              <a:solidFill>
                <a:schemeClr val="accent3"/>
              </a:solidFill>
            </c:spPr>
            <c:extLst xmlns:c16r2="http://schemas.microsoft.com/office/drawing/2015/06/chart">
              <c:ext xmlns:c16="http://schemas.microsoft.com/office/drawing/2014/chart" uri="{C3380CC4-5D6E-409C-BE32-E72D297353CC}">
                <c16:uniqueId val="{00000001-61D4-E54B-9492-12D5815F7941}"/>
              </c:ext>
            </c:extLst>
          </c:dPt>
          <c:dLbls>
            <c:spPr>
              <a:noFill/>
              <a:ln>
                <a:noFill/>
              </a:ln>
              <a:effectLst/>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Sheet1!$A$2:$A$20</c:f>
              <c:strCache>
                <c:ptCount val="19"/>
                <c:pt idx="0">
                  <c:v>Q4 2020</c:v>
                </c:pt>
                <c:pt idx="2">
                  <c:v>Directly authorised</c:v>
                </c:pt>
                <c:pt idx="3">
                  <c:v>Appointed representative</c:v>
                </c:pt>
                <c:pt idx="5">
                  <c:v>1-2 (sales decile)</c:v>
                </c:pt>
                <c:pt idx="6">
                  <c:v>3-5 (sales decile)</c:v>
                </c:pt>
                <c:pt idx="7">
                  <c:v>6-8 (sales decile)</c:v>
                </c:pt>
                <c:pt idx="8">
                  <c:v>9-10 (sales decile)</c:v>
                </c:pt>
                <c:pt idx="10">
                  <c:v>First time buyer*</c:v>
                </c:pt>
                <c:pt idx="11">
                  <c:v>Mover*</c:v>
                </c:pt>
                <c:pt idx="12">
                  <c:v>Remortgage*</c:v>
                </c:pt>
                <c:pt idx="13">
                  <c:v>Buy to let**</c:v>
                </c:pt>
                <c:pt idx="14">
                  <c:v>Other specialist***</c:v>
                </c:pt>
                <c:pt idx="16">
                  <c:v>North</c:v>
                </c:pt>
                <c:pt idx="17">
                  <c:v>Midlands</c:v>
                </c:pt>
                <c:pt idx="18">
                  <c:v>South</c:v>
                </c:pt>
              </c:strCache>
            </c:strRef>
          </c:cat>
          <c:val>
            <c:numRef>
              <c:f>Sheet1!$B$2:$B$20</c:f>
              <c:numCache>
                <c:formatCode>General</c:formatCode>
                <c:ptCount val="19"/>
                <c:pt idx="0">
                  <c:v>81</c:v>
                </c:pt>
                <c:pt idx="2">
                  <c:v>81</c:v>
                </c:pt>
                <c:pt idx="3">
                  <c:v>82</c:v>
                </c:pt>
                <c:pt idx="5" formatCode="0">
                  <c:v>82</c:v>
                </c:pt>
                <c:pt idx="6" formatCode="0">
                  <c:v>83</c:v>
                </c:pt>
                <c:pt idx="7" formatCode="0">
                  <c:v>82</c:v>
                </c:pt>
                <c:pt idx="10" formatCode="0">
                  <c:v>81</c:v>
                </c:pt>
                <c:pt idx="11" formatCode="0">
                  <c:v>85</c:v>
                </c:pt>
                <c:pt idx="12" formatCode="0">
                  <c:v>80</c:v>
                </c:pt>
                <c:pt idx="13" formatCode="0">
                  <c:v>83</c:v>
                </c:pt>
                <c:pt idx="14" formatCode="0">
                  <c:v>77</c:v>
                </c:pt>
                <c:pt idx="16">
                  <c:v>83</c:v>
                </c:pt>
                <c:pt idx="17">
                  <c:v>75</c:v>
                </c:pt>
                <c:pt idx="18">
                  <c:v>84</c:v>
                </c:pt>
              </c:numCache>
            </c:numRef>
          </c:val>
          <c:extLst xmlns:c16r2="http://schemas.microsoft.com/office/drawing/2015/06/chart">
            <c:ext xmlns:c16="http://schemas.microsoft.com/office/drawing/2014/chart" uri="{C3380CC4-5D6E-409C-BE32-E72D297353CC}">
              <c16:uniqueId val="{00000000-1642-FE4D-A930-264FA76CBD25}"/>
            </c:ext>
          </c:extLst>
        </c:ser>
        <c:dLbls>
          <c:showLegendKey val="0"/>
          <c:showVal val="0"/>
          <c:showCatName val="0"/>
          <c:showSerName val="0"/>
          <c:showPercent val="0"/>
          <c:showBubbleSize val="0"/>
        </c:dLbls>
        <c:gapWidth val="40"/>
        <c:axId val="662907064"/>
        <c:axId val="662909416"/>
      </c:barChart>
      <c:valAx>
        <c:axId val="662909416"/>
        <c:scaling>
          <c:orientation val="minMax"/>
          <c:max val="120"/>
          <c:min val="0"/>
        </c:scaling>
        <c:delete val="1"/>
        <c:axPos val="b"/>
        <c:numFmt formatCode="General" sourceLinked="1"/>
        <c:majorTickMark val="out"/>
        <c:minorTickMark val="none"/>
        <c:tickLblPos val="nextTo"/>
        <c:crossAx val="662907064"/>
        <c:crosses val="max"/>
        <c:crossBetween val="between"/>
      </c:valAx>
      <c:catAx>
        <c:axId val="662907064"/>
        <c:scaling>
          <c:orientation val="maxMin"/>
        </c:scaling>
        <c:delete val="0"/>
        <c:axPos val="l"/>
        <c:numFmt formatCode="General" sourceLinked="0"/>
        <c:majorTickMark val="out"/>
        <c:minorTickMark val="none"/>
        <c:tickLblPos val="nextTo"/>
        <c:spPr>
          <a:ln>
            <a:noFill/>
          </a:ln>
        </c:spPr>
        <c:txPr>
          <a:bodyPr/>
          <a:lstStyle/>
          <a:p>
            <a:pPr>
              <a:defRPr sz="1200">
                <a:solidFill>
                  <a:srgbClr val="7F7F7F"/>
                </a:solidFill>
                <a:latin typeface="Calibri" panose="020F0502020204030204" pitchFamily="34" charset="0"/>
                <a:cs typeface="Calibri" panose="020F0502020204030204" pitchFamily="34" charset="0"/>
              </a:defRPr>
            </a:pPr>
            <a:endParaRPr lang="en-US"/>
          </a:p>
        </c:txPr>
        <c:crossAx val="662909416"/>
        <c:crosses val="autoZero"/>
        <c:auto val="1"/>
        <c:lblAlgn val="ctr"/>
        <c:lblOffset val="100"/>
        <c:noMultiLvlLbl val="0"/>
      </c:catAx>
      <c:spPr>
        <a:noFill/>
      </c:spPr>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99B410F-FB61-4AEC-9BC4-2AA1CA84E9DC}" type="datetimeFigureOut">
              <a:rPr lang="en-US" smtClean="0"/>
              <a:t>2/2/2021</a:t>
            </a:fld>
            <a:endParaRPr lang="en-US" dirty="0"/>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C83608-A23B-4E28-8C39-9E489EE489B6}" type="slidenum">
              <a:rPr lang="en-US" smtClean="0"/>
              <a:t>‹#›</a:t>
            </a:fld>
            <a:endParaRPr lang="en-US" dirty="0"/>
          </a:p>
        </p:txBody>
      </p:sp>
    </p:spTree>
    <p:extLst>
      <p:ext uri="{BB962C8B-B14F-4D97-AF65-F5344CB8AC3E}">
        <p14:creationId xmlns:p14="http://schemas.microsoft.com/office/powerpoint/2010/main" val="396531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2551BBF6-9BEB-4067-8FCC-C67C86782E7D}" type="datetimeFigureOut">
              <a:rPr lang="en-US" smtClean="0"/>
              <a:t>2/2/2021</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FB5BBD8-B235-4B6C-8A11-2B193697DD17}" type="slidenum">
              <a:rPr lang="en-US" smtClean="0"/>
              <a:t>‹#›</a:t>
            </a:fld>
            <a:endParaRPr lang="en-US" dirty="0"/>
          </a:p>
        </p:txBody>
      </p:sp>
    </p:spTree>
    <p:extLst>
      <p:ext uri="{BB962C8B-B14F-4D97-AF65-F5344CB8AC3E}">
        <p14:creationId xmlns:p14="http://schemas.microsoft.com/office/powerpoint/2010/main" val="3890814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4</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6</a:t>
            </a:fld>
            <a:endParaRPr lang="en-US" dirty="0"/>
          </a:p>
        </p:txBody>
      </p:sp>
    </p:spTree>
    <p:extLst>
      <p:ext uri="{BB962C8B-B14F-4D97-AF65-F5344CB8AC3E}">
        <p14:creationId xmlns:p14="http://schemas.microsoft.com/office/powerpoint/2010/main" val="2980158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8</a:t>
            </a:fld>
            <a:endParaRPr lang="en-US" dirty="0"/>
          </a:p>
        </p:txBody>
      </p:sp>
    </p:spTree>
    <p:extLst>
      <p:ext uri="{BB962C8B-B14F-4D97-AF65-F5344CB8AC3E}">
        <p14:creationId xmlns:p14="http://schemas.microsoft.com/office/powerpoint/2010/main" val="20557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18</a:t>
            </a:fld>
            <a:endParaRPr lang="en-US" dirty="0"/>
          </a:p>
        </p:txBody>
      </p:sp>
    </p:spTree>
    <p:extLst>
      <p:ext uri="{BB962C8B-B14F-4D97-AF65-F5344CB8AC3E}">
        <p14:creationId xmlns:p14="http://schemas.microsoft.com/office/powerpoint/2010/main" val="212230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t>23</a:t>
            </a:fld>
            <a:endParaRPr lang="en-US" dirty="0"/>
          </a:p>
        </p:txBody>
      </p:sp>
    </p:spTree>
    <p:extLst>
      <p:ext uri="{BB962C8B-B14F-4D97-AF65-F5344CB8AC3E}">
        <p14:creationId xmlns:p14="http://schemas.microsoft.com/office/powerpoint/2010/main" val="2190037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B5BBD8-B235-4B6C-8A11-2B193697DD17}"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29801580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ACCUEIL">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9" name="Image 8"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4155854"/>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22" name="Espace réservé du texte 21"/>
          <p:cNvSpPr>
            <a:spLocks noGrp="1"/>
          </p:cNvSpPr>
          <p:nvPr>
            <p:ph type="body" sz="quarter" idx="14" hasCustomPrompt="1"/>
          </p:nvPr>
        </p:nvSpPr>
        <p:spPr>
          <a:xfrm>
            <a:off x="137583" y="4847695"/>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pic>
        <p:nvPicPr>
          <p:cNvPr id="4" name="Image 3">
            <a:extLst>
              <a:ext uri="{FF2B5EF4-FFF2-40B4-BE49-F238E27FC236}">
                <a16:creationId xmlns="" xmlns:a16="http://schemas.microsoft.com/office/drawing/2014/main" id="{9542AFBC-3FE2-4507-965C-993722A2682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933928" y="1905707"/>
            <a:ext cx="4324141" cy="1730697"/>
          </a:xfrm>
          <a:prstGeom prst="rect">
            <a:avLst/>
          </a:prstGeom>
        </p:spPr>
      </p:pic>
    </p:spTree>
    <p:extLst>
      <p:ext uri="{BB962C8B-B14F-4D97-AF65-F5344CB8AC3E}">
        <p14:creationId xmlns:p14="http://schemas.microsoft.com/office/powerpoint/2010/main" val="21306847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S IMAGE">
    <p:spTree>
      <p:nvGrpSpPr>
        <p:cNvPr id="1" name=""/>
        <p:cNvGrpSpPr/>
        <p:nvPr/>
      </p:nvGrpSpPr>
      <p:grpSpPr>
        <a:xfrm>
          <a:off x="0" y="0"/>
          <a:ext cx="0" cy="0"/>
          <a:chOff x="0" y="0"/>
          <a:chExt cx="0" cy="0"/>
        </a:xfrm>
      </p:grpSpPr>
      <p:pic>
        <p:nvPicPr>
          <p:cNvPr id="12" name="Image 11"/>
          <p:cNvPicPr>
            <a:picLocks noChangeAspect="1"/>
          </p:cNvPicPr>
          <p:nvPr userDrawn="1"/>
        </p:nvPicPr>
        <p:blipFill>
          <a:blip r:embed="rId2"/>
          <a:stretch>
            <a:fillRect/>
          </a:stretch>
        </p:blipFill>
        <p:spPr>
          <a:xfrm>
            <a:off x="0" y="6117336"/>
            <a:ext cx="12192000" cy="740664"/>
          </a:xfrm>
          <a:prstGeom prst="rect">
            <a:avLst/>
          </a:prstGeom>
        </p:spPr>
      </p:pic>
      <p:sp>
        <p:nvSpPr>
          <p:cNvPr id="24" name="Picture Placeholder 2"/>
          <p:cNvSpPr>
            <a:spLocks noGrp="1"/>
          </p:cNvSpPr>
          <p:nvPr>
            <p:ph type="pic" sz="quarter" idx="13" hasCustomPrompt="1"/>
          </p:nvPr>
        </p:nvSpPr>
        <p:spPr>
          <a:xfrm>
            <a:off x="46317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5" name="Picture Placeholder 2"/>
          <p:cNvSpPr>
            <a:spLocks noGrp="1"/>
          </p:cNvSpPr>
          <p:nvPr>
            <p:ph type="pic" sz="quarter" idx="18" hasCustomPrompt="1"/>
          </p:nvPr>
        </p:nvSpPr>
        <p:spPr>
          <a:xfrm>
            <a:off x="7955990" y="15837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6" name="Picture Placeholder 2"/>
          <p:cNvSpPr>
            <a:spLocks noGrp="1"/>
          </p:cNvSpPr>
          <p:nvPr>
            <p:ph type="pic" sz="quarter" idx="19" hasCustomPrompt="1"/>
          </p:nvPr>
        </p:nvSpPr>
        <p:spPr>
          <a:xfrm>
            <a:off x="7955990" y="3768108"/>
            <a:ext cx="2822600" cy="2110551"/>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27" name="Picture Placeholder 2"/>
          <p:cNvSpPr>
            <a:spLocks noGrp="1"/>
          </p:cNvSpPr>
          <p:nvPr>
            <p:ph type="pic" sz="quarter" idx="20" hasCustomPrompt="1"/>
          </p:nvPr>
        </p:nvSpPr>
        <p:spPr>
          <a:xfrm>
            <a:off x="1304392" y="1583708"/>
            <a:ext cx="3276600" cy="4302742"/>
          </a:xfrm>
          <a:noFill/>
        </p:spPr>
        <p:txBody>
          <a:bodyPr anchor="ctr">
            <a:normAutofit/>
          </a:bodyPr>
          <a:lstStyle>
            <a:lvl1pPr marL="0" indent="0" algn="ctr">
              <a:buNone/>
              <a:defRPr sz="2000" baseline="0">
                <a:latin typeface="Calibri" panose="020F0502020204030204" pitchFamily="34" charset="0"/>
                <a:cs typeface="Calibri" panose="020F0502020204030204" pitchFamily="34" charset="0"/>
              </a:defRPr>
            </a:lvl1pPr>
          </a:lstStyle>
          <a:p>
            <a:r>
              <a:rPr lang="en-US" dirty="0"/>
              <a:t>Insert Image</a:t>
            </a:r>
          </a:p>
        </p:txBody>
      </p:sp>
      <p:sp>
        <p:nvSpPr>
          <p:cNvPr id="18" name="Title 3">
            <a:extLst>
              <a:ext uri="{FF2B5EF4-FFF2-40B4-BE49-F238E27FC236}">
                <a16:creationId xmlns="" xmlns:a16="http://schemas.microsoft.com/office/drawing/2014/main" id="{0B544FB3-9D02-4B51-8FF8-A962BD514937}"/>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9" name="Text Placeholder 5">
            <a:extLst>
              <a:ext uri="{FF2B5EF4-FFF2-40B4-BE49-F238E27FC236}">
                <a16:creationId xmlns="" xmlns:a16="http://schemas.microsoft.com/office/drawing/2014/main" id="{2C10371B-51FE-4F06-BA8A-ED84F1072D35}"/>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0" name="Image 2">
            <a:extLst>
              <a:ext uri="{FF2B5EF4-FFF2-40B4-BE49-F238E27FC236}">
                <a16:creationId xmlns="" xmlns:a16="http://schemas.microsoft.com/office/drawing/2014/main" id="{C70DEC39-EBD0-E44A-BC0A-26CDCAA0C6B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3871678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DÉE FORTE">
    <p:spTree>
      <p:nvGrpSpPr>
        <p:cNvPr id="1" name=""/>
        <p:cNvGrpSpPr/>
        <p:nvPr/>
      </p:nvGrpSpPr>
      <p:grpSpPr>
        <a:xfrm>
          <a:off x="0" y="0"/>
          <a:ext cx="0" cy="0"/>
          <a:chOff x="0" y="0"/>
          <a:chExt cx="0" cy="0"/>
        </a:xfrm>
      </p:grpSpPr>
      <p:pic>
        <p:nvPicPr>
          <p:cNvPr id="15" name="Espace réservé pour une imag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4" name="Title 3"/>
          <p:cNvSpPr>
            <a:spLocks noGrp="1"/>
          </p:cNvSpPr>
          <p:nvPr>
            <p:ph type="title" hasCustomPrompt="1"/>
          </p:nvPr>
        </p:nvSpPr>
        <p:spPr>
          <a:xfrm>
            <a:off x="433471" y="3093097"/>
            <a:ext cx="10363200" cy="671807"/>
          </a:xfrm>
        </p:spPr>
        <p:txBody>
          <a:bodyPr>
            <a:noAutofit/>
          </a:bodyPr>
          <a:lstStyle>
            <a:lvl1pPr algn="l">
              <a:defRPr lang="en-US" sz="50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MAIN IDEA</a:t>
            </a:r>
          </a:p>
        </p:txBody>
      </p:sp>
      <p:pic>
        <p:nvPicPr>
          <p:cNvPr id="5" name="Image 2">
            <a:extLst>
              <a:ext uri="{FF2B5EF4-FFF2-40B4-BE49-F238E27FC236}">
                <a16:creationId xmlns="" xmlns:a16="http://schemas.microsoft.com/office/drawing/2014/main" id="{E06F6CC2-8407-C343-81AC-4EADF4C8C51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2484110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CCUEIL_BVA / CLIEN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2" name="Image 11"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3" name="Espace réservé du texte 2"/>
          <p:cNvSpPr>
            <a:spLocks noGrp="1"/>
          </p:cNvSpPr>
          <p:nvPr>
            <p:ph type="body" sz="quarter" idx="10" hasCustomPrompt="1"/>
          </p:nvPr>
        </p:nvSpPr>
        <p:spPr>
          <a:xfrm>
            <a:off x="116416" y="3817395"/>
            <a:ext cx="11959167" cy="620211"/>
          </a:xfrm>
        </p:spPr>
        <p:txBody>
          <a:bodyPr>
            <a:noAutofit/>
          </a:bodyPr>
          <a:lstStyle>
            <a:lvl1pPr marL="0" indent="0" algn="ctr">
              <a:buFontTx/>
              <a:buNone/>
              <a:defRPr sz="5500" b="1">
                <a:solidFill>
                  <a:schemeClr val="bg1"/>
                </a:solidFill>
                <a:latin typeface="Calibri" panose="020F0502020204030204" pitchFamily="34" charset="0"/>
                <a:cs typeface="Calibri" panose="020F0502020204030204" pitchFamily="34" charset="0"/>
              </a:defRPr>
            </a:lvl1pPr>
          </a:lstStyle>
          <a:p>
            <a:pPr lvl="0"/>
            <a:r>
              <a:rPr lang="fr-FR" dirty="0"/>
              <a:t>TITLE</a:t>
            </a:r>
          </a:p>
        </p:txBody>
      </p:sp>
      <p:sp>
        <p:nvSpPr>
          <p:cNvPr id="19" name="Espace réservé du texte 18"/>
          <p:cNvSpPr>
            <a:spLocks noGrp="1"/>
          </p:cNvSpPr>
          <p:nvPr>
            <p:ph type="body" sz="quarter" idx="12" hasCustomPrompt="1"/>
          </p:nvPr>
        </p:nvSpPr>
        <p:spPr>
          <a:xfrm>
            <a:off x="4042727" y="5874279"/>
            <a:ext cx="2127780" cy="729721"/>
          </a:xfrm>
        </p:spPr>
        <p:txBody>
          <a:bodyPr>
            <a:norm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email@company.com</a:t>
            </a:r>
          </a:p>
          <a:p>
            <a:pPr lvl="0"/>
            <a:r>
              <a:rPr lang="fr-FR" dirty="0"/>
              <a:t>01 71 31 56 78</a:t>
            </a:r>
          </a:p>
        </p:txBody>
      </p:sp>
      <p:sp>
        <p:nvSpPr>
          <p:cNvPr id="20" name="Espace réservé du texte 18"/>
          <p:cNvSpPr>
            <a:spLocks noGrp="1"/>
          </p:cNvSpPr>
          <p:nvPr>
            <p:ph type="body" sz="quarter" idx="13" hasCustomPrompt="1"/>
          </p:nvPr>
        </p:nvSpPr>
        <p:spPr>
          <a:xfrm>
            <a:off x="6465887" y="5874279"/>
            <a:ext cx="1810279" cy="729721"/>
          </a:xfrm>
        </p:spPr>
        <p:txBody>
          <a:bodyPr>
            <a:noAutofit/>
          </a:bodyPr>
          <a:lstStyle>
            <a:lvl1pPr marL="0" indent="0">
              <a:buNone/>
              <a:defRPr sz="1300" baseline="0">
                <a:solidFill>
                  <a:srgbClr val="FFFFFF"/>
                </a:solidFill>
                <a:latin typeface="Calibri" panose="020F0502020204030204" pitchFamily="34" charset="0"/>
                <a:cs typeface="Calibri" panose="020F0502020204030204" pitchFamily="34" charset="0"/>
              </a:defRPr>
            </a:lvl1pPr>
          </a:lstStyle>
          <a:p>
            <a:pPr lvl="0"/>
            <a:r>
              <a:rPr lang="fr-FR" dirty="0"/>
              <a:t>Contact </a:t>
            </a:r>
            <a:r>
              <a:rPr lang="fr-FR" dirty="0" err="1"/>
              <a:t>name</a:t>
            </a:r>
            <a:endParaRPr lang="fr-FR" dirty="0"/>
          </a:p>
          <a:p>
            <a:pPr lvl="0"/>
            <a:r>
              <a:rPr lang="fr-FR" dirty="0"/>
              <a:t>email@bva-group.com</a:t>
            </a:r>
          </a:p>
          <a:p>
            <a:pPr lvl="0"/>
            <a:r>
              <a:rPr lang="fr-FR" dirty="0"/>
              <a:t>01 71 31 56 78</a:t>
            </a:r>
          </a:p>
        </p:txBody>
      </p:sp>
      <p:sp>
        <p:nvSpPr>
          <p:cNvPr id="22" name="Espace réservé du texte 21"/>
          <p:cNvSpPr>
            <a:spLocks noGrp="1"/>
          </p:cNvSpPr>
          <p:nvPr>
            <p:ph type="body" sz="quarter" idx="14" hasCustomPrompt="1"/>
          </p:nvPr>
        </p:nvSpPr>
        <p:spPr>
          <a:xfrm>
            <a:off x="137583" y="4519613"/>
            <a:ext cx="11937999" cy="327554"/>
          </a:xfrm>
        </p:spPr>
        <p:txBody>
          <a:bodyPr>
            <a:normAutofit/>
          </a:bodyPr>
          <a:lstStyle>
            <a:lvl1pPr marL="0" indent="0" algn="ctr">
              <a:buFontTx/>
              <a:buNone/>
              <a:defRPr sz="1800" b="0" spc="300" baseline="0">
                <a:solidFill>
                  <a:srgbClr val="FFFFFF"/>
                </a:solidFill>
                <a:latin typeface="Calibri" panose="020F0502020204030204" pitchFamily="34" charset="0"/>
                <a:cs typeface="Calibri" panose="020F0502020204030204" pitchFamily="34" charset="0"/>
              </a:defRPr>
            </a:lvl1pPr>
          </a:lstStyle>
          <a:p>
            <a:pPr lvl="0"/>
            <a:r>
              <a:rPr lang="fr-FR" dirty="0" err="1"/>
              <a:t>Lorem</a:t>
            </a:r>
            <a:r>
              <a:rPr lang="fr-FR" dirty="0"/>
              <a:t> </a:t>
            </a:r>
            <a:r>
              <a:rPr lang="fr-FR" dirty="0" err="1"/>
              <a:t>ipsum</a:t>
            </a:r>
            <a:r>
              <a:rPr lang="fr-FR" dirty="0"/>
              <a:t> </a:t>
            </a:r>
            <a:r>
              <a:rPr lang="fr-FR" dirty="0" err="1"/>
              <a:t>enim</a:t>
            </a:r>
            <a:r>
              <a:rPr lang="fr-FR" dirty="0"/>
              <a:t> </a:t>
            </a:r>
            <a:r>
              <a:rPr lang="fr-FR" dirty="0" err="1"/>
              <a:t>ultrices</a:t>
            </a:r>
            <a:r>
              <a:rPr lang="fr-FR" dirty="0"/>
              <a:t> </a:t>
            </a:r>
            <a:r>
              <a:rPr lang="fr-FR" dirty="0" err="1"/>
              <a:t>tempor</a:t>
            </a:r>
            <a:endParaRPr lang="fr-FR" dirty="0"/>
          </a:p>
        </p:txBody>
      </p:sp>
      <p:sp>
        <p:nvSpPr>
          <p:cNvPr id="27" name="Espace réservé du texte 26"/>
          <p:cNvSpPr>
            <a:spLocks noGrp="1"/>
          </p:cNvSpPr>
          <p:nvPr>
            <p:ph type="body" sz="quarter" idx="15" hasCustomPrompt="1"/>
          </p:nvPr>
        </p:nvSpPr>
        <p:spPr>
          <a:xfrm>
            <a:off x="6465887" y="5620280"/>
            <a:ext cx="1810279" cy="179387"/>
          </a:xfrm>
        </p:spPr>
        <p:txBody>
          <a:bodyPr>
            <a:noAutofit/>
          </a:bodyPr>
          <a:lstStyle>
            <a:lvl1pPr marL="0" indent="0" algn="l">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BVA BDRC CONTACT :</a:t>
            </a:r>
          </a:p>
        </p:txBody>
      </p:sp>
      <p:sp>
        <p:nvSpPr>
          <p:cNvPr id="29" name="Espace réservé du texte 28"/>
          <p:cNvSpPr>
            <a:spLocks noGrp="1"/>
          </p:cNvSpPr>
          <p:nvPr>
            <p:ph type="body" sz="quarter" idx="16" hasCustomPrompt="1"/>
          </p:nvPr>
        </p:nvSpPr>
        <p:spPr>
          <a:xfrm>
            <a:off x="4042727" y="5620280"/>
            <a:ext cx="2127780" cy="179387"/>
          </a:xfrm>
        </p:spPr>
        <p:txBody>
          <a:bodyPr>
            <a:noAutofit/>
          </a:bodyPr>
          <a:lstStyle>
            <a:lvl1pPr marL="0" indent="0">
              <a:buNone/>
              <a:defRPr sz="1400" b="1" baseline="0">
                <a:solidFill>
                  <a:srgbClr val="FFFFFF"/>
                </a:solidFill>
                <a:latin typeface="Calibri" panose="020F0502020204030204" pitchFamily="34" charset="0"/>
                <a:cs typeface="Calibri" panose="020F0502020204030204" pitchFamily="34" charset="0"/>
              </a:defRPr>
            </a:lvl1pPr>
          </a:lstStyle>
          <a:p>
            <a:pPr lvl="0"/>
            <a:r>
              <a:rPr lang="fr-FR" dirty="0"/>
              <a:t>CLIENT NAME CONTACT :</a:t>
            </a:r>
          </a:p>
        </p:txBody>
      </p:sp>
      <p:pic>
        <p:nvPicPr>
          <p:cNvPr id="2" name="Image 1"/>
          <p:cNvPicPr>
            <a:picLocks noChangeAspect="1"/>
          </p:cNvPicPr>
          <p:nvPr userDrawn="1"/>
        </p:nvPicPr>
        <p:blipFill>
          <a:blip r:embed="rId3"/>
          <a:stretch>
            <a:fillRect/>
          </a:stretch>
        </p:blipFill>
        <p:spPr>
          <a:xfrm>
            <a:off x="4950884" y="1386416"/>
            <a:ext cx="2290232" cy="2120086"/>
          </a:xfrm>
          <a:prstGeom prst="rect">
            <a:avLst/>
          </a:prstGeom>
        </p:spPr>
      </p:pic>
      <p:sp>
        <p:nvSpPr>
          <p:cNvPr id="15" name="Espace réservé du texte 18"/>
          <p:cNvSpPr>
            <a:spLocks noGrp="1"/>
          </p:cNvSpPr>
          <p:nvPr>
            <p:ph type="body" sz="quarter" idx="18" hasCustomPrompt="1"/>
          </p:nvPr>
        </p:nvSpPr>
        <p:spPr>
          <a:xfrm>
            <a:off x="380470" y="6390204"/>
            <a:ext cx="1641427" cy="213796"/>
          </a:xfrm>
        </p:spPr>
        <p:txBody>
          <a:bodyPr>
            <a:normAutofit/>
          </a:bodyPr>
          <a:lstStyle>
            <a:lvl1pPr marL="0" indent="0">
              <a:buNone/>
              <a:defRPr sz="1200" baseline="0">
                <a:solidFill>
                  <a:srgbClr val="FFFFFF"/>
                </a:solidFill>
                <a:latin typeface="Calibri" panose="020F0502020204030204" pitchFamily="34" charset="0"/>
                <a:cs typeface="Calibri" panose="020F0502020204030204" pitchFamily="34" charset="0"/>
              </a:defRPr>
            </a:lvl1pPr>
          </a:lstStyle>
          <a:p>
            <a:pPr lvl="0"/>
            <a:r>
              <a:rPr lang="fr-FR" dirty="0" err="1"/>
              <a:t>Research</a:t>
            </a:r>
            <a:r>
              <a:rPr lang="fr-FR" dirty="0"/>
              <a:t> </a:t>
            </a:r>
            <a:r>
              <a:rPr lang="fr-FR" dirty="0" err="1"/>
              <a:t>number</a:t>
            </a:r>
            <a:r>
              <a:rPr lang="fr-FR" dirty="0"/>
              <a:t> :</a:t>
            </a:r>
          </a:p>
        </p:txBody>
      </p:sp>
      <p:sp>
        <p:nvSpPr>
          <p:cNvPr id="7" name="Espace réservé pour une image  6"/>
          <p:cNvSpPr>
            <a:spLocks noGrp="1"/>
          </p:cNvSpPr>
          <p:nvPr>
            <p:ph type="pic" sz="quarter" idx="19" hasCustomPrompt="1"/>
          </p:nvPr>
        </p:nvSpPr>
        <p:spPr>
          <a:xfrm>
            <a:off x="5228326" y="1737047"/>
            <a:ext cx="1767299" cy="1307236"/>
          </a:xfrm>
        </p:spPr>
        <p:txBody>
          <a:bodyPr/>
          <a:lstStyle>
            <a:lvl1pPr marL="0" indent="0" algn="ctr">
              <a:buNone/>
              <a:defRPr>
                <a:latin typeface="Calibri" panose="020F0502020204030204" pitchFamily="34" charset="0"/>
                <a:cs typeface="Calibri" panose="020F0502020204030204" pitchFamily="34" charset="0"/>
              </a:defRPr>
            </a:lvl1pPr>
          </a:lstStyle>
          <a:p>
            <a:r>
              <a:rPr lang="fr-FR" dirty="0"/>
              <a:t>Picture </a:t>
            </a:r>
          </a:p>
        </p:txBody>
      </p:sp>
      <p:pic>
        <p:nvPicPr>
          <p:cNvPr id="14" name="Image 13">
            <a:extLst>
              <a:ext uri="{FF2B5EF4-FFF2-40B4-BE49-F238E27FC236}">
                <a16:creationId xmlns="" xmlns:a16="http://schemas.microsoft.com/office/drawing/2014/main" id="{4D30A71F-3491-4ABD-8EC8-B0DE005C886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97168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ORANGE">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5" name="Title 3"/>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 xmlns:a16="http://schemas.microsoft.com/office/drawing/2014/main" id="{54216924-DA73-480D-A496-F9CFF6F4B68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620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IMAGE">
    <p:spTree>
      <p:nvGrpSpPr>
        <p:cNvPr id="1" name=""/>
        <p:cNvGrpSpPr/>
        <p:nvPr/>
      </p:nvGrpSpPr>
      <p:grpSpPr>
        <a:xfrm>
          <a:off x="0" y="0"/>
          <a:ext cx="0" cy="0"/>
          <a:chOff x="0" y="0"/>
          <a:chExt cx="0" cy="0"/>
        </a:xfrm>
      </p:grpSpPr>
      <p:sp>
        <p:nvSpPr>
          <p:cNvPr id="16" name="Rectangle 15"/>
          <p:cNvSpPr/>
          <p:nvPr userDrawn="1"/>
        </p:nvSpPr>
        <p:spPr>
          <a:xfrm>
            <a:off x="116417" y="116418"/>
            <a:ext cx="11959166" cy="6614582"/>
          </a:xfrm>
          <a:prstGeom prst="rect">
            <a:avLst/>
          </a:prstGeom>
          <a:gradFill flip="none" rotWithShape="1">
            <a:gsLst>
              <a:gs pos="0">
                <a:srgbClr val="EB1E16"/>
              </a:gs>
              <a:gs pos="100000">
                <a:srgbClr val="FF6600"/>
              </a:gs>
            </a:gsLst>
            <a:lin ang="0" scaled="1"/>
            <a:tileRect/>
          </a:grad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a:extLst>
              <a:ext uri="{FF2B5EF4-FFF2-40B4-BE49-F238E27FC236}">
                <a16:creationId xmlns="" xmlns:a16="http://schemas.microsoft.com/office/drawing/2014/main" id="{655A8995-253F-4915-94E6-422B30DDF7B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2" name="ZoneTexte 1"/>
          <p:cNvSpPr txBox="1"/>
          <p:nvPr userDrawn="1"/>
        </p:nvSpPr>
        <p:spPr>
          <a:xfrm>
            <a:off x="8329083" y="-1534583"/>
            <a:ext cx="184666" cy="369332"/>
          </a:xfrm>
          <a:prstGeom prst="rect">
            <a:avLst/>
          </a:prstGeom>
          <a:noFill/>
        </p:spPr>
        <p:txBody>
          <a:bodyPr wrap="none" rtlCol="0">
            <a:spAutoFit/>
          </a:bodyPr>
          <a:lstStyle/>
          <a:p>
            <a:endParaRPr lang="fr-FR" dirty="0"/>
          </a:p>
        </p:txBody>
      </p:sp>
      <p:sp>
        <p:nvSpPr>
          <p:cNvPr id="8" name="Title 3">
            <a:extLst>
              <a:ext uri="{FF2B5EF4-FFF2-40B4-BE49-F238E27FC236}">
                <a16:creationId xmlns="" xmlns:a16="http://schemas.microsoft.com/office/drawing/2014/main" id="{FA4EA2FE-10C4-42F4-BD61-87B9F15A661B}"/>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9" name="Text Placeholder 5">
            <a:extLst>
              <a:ext uri="{FF2B5EF4-FFF2-40B4-BE49-F238E27FC236}">
                <a16:creationId xmlns="" xmlns:a16="http://schemas.microsoft.com/office/drawing/2014/main" id="{24ABE18E-2A06-4272-963E-012F982D176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3" name="Image 12">
            <a:extLst>
              <a:ext uri="{FF2B5EF4-FFF2-40B4-BE49-F238E27FC236}">
                <a16:creationId xmlns="" xmlns:a16="http://schemas.microsoft.com/office/drawing/2014/main" id="{51B9BA8E-0F08-4686-8ADC-92500F2B092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2073213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RE BORDEAUX">
    <p:spTree>
      <p:nvGrpSpPr>
        <p:cNvPr id="1" name=""/>
        <p:cNvGrpSpPr/>
        <p:nvPr/>
      </p:nvGrpSpPr>
      <p:grpSpPr>
        <a:xfrm>
          <a:off x="0" y="0"/>
          <a:ext cx="0" cy="0"/>
          <a:chOff x="0" y="0"/>
          <a:chExt cx="0" cy="0"/>
        </a:xfrm>
      </p:grpSpPr>
      <p:sp>
        <p:nvSpPr>
          <p:cNvPr id="10" name="Rectangle 9"/>
          <p:cNvSpPr/>
          <p:nvPr userDrawn="1"/>
        </p:nvSpPr>
        <p:spPr>
          <a:xfrm>
            <a:off x="116417" y="116418"/>
            <a:ext cx="11959166" cy="6614582"/>
          </a:xfrm>
          <a:prstGeom prst="rect">
            <a:avLst/>
          </a:prstGeom>
          <a:gradFill flip="none" rotWithShape="1">
            <a:gsLst>
              <a:gs pos="100000">
                <a:srgbClr val="C71D48"/>
              </a:gs>
              <a:gs pos="0">
                <a:srgbClr val="5E0F24"/>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11" name="Image 10"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7" name="Title 3">
            <a:extLst>
              <a:ext uri="{FF2B5EF4-FFF2-40B4-BE49-F238E27FC236}">
                <a16:creationId xmlns="" xmlns:a16="http://schemas.microsoft.com/office/drawing/2014/main" id="{B38E6394-19AB-4FF1-B715-040648D328A2}"/>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8" name="Text Placeholder 5">
            <a:extLst>
              <a:ext uri="{FF2B5EF4-FFF2-40B4-BE49-F238E27FC236}">
                <a16:creationId xmlns="" xmlns:a16="http://schemas.microsoft.com/office/drawing/2014/main" id="{37605D2C-D6C6-4398-BC95-975813B069C8}"/>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9" name="Image 8">
            <a:extLst>
              <a:ext uri="{FF2B5EF4-FFF2-40B4-BE49-F238E27FC236}">
                <a16:creationId xmlns="" xmlns:a16="http://schemas.microsoft.com/office/drawing/2014/main" id="{422839C1-8D3D-4C74-B7C4-4C75407804E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618124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RE BLEU">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7BC9EE"/>
              </a:gs>
              <a:gs pos="0">
                <a:srgbClr val="356F8F"/>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 xmlns:a16="http://schemas.microsoft.com/office/drawing/2014/main" id="{7F0CEC01-489B-4745-9027-F48718913C3D}"/>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 xmlns:a16="http://schemas.microsoft.com/office/drawing/2014/main" id="{09234EEC-3D1F-43AB-B6BF-72E1C3746E47}"/>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 xmlns:a16="http://schemas.microsoft.com/office/drawing/2014/main" id="{30C760E1-666A-4109-8C76-C01B04B3A4F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831270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RE VERT">
    <p:spTree>
      <p:nvGrpSpPr>
        <p:cNvPr id="1" name=""/>
        <p:cNvGrpSpPr/>
        <p:nvPr/>
      </p:nvGrpSpPr>
      <p:grpSpPr>
        <a:xfrm>
          <a:off x="0" y="0"/>
          <a:ext cx="0" cy="0"/>
          <a:chOff x="0" y="0"/>
          <a:chExt cx="0" cy="0"/>
        </a:xfrm>
      </p:grpSpPr>
      <p:sp>
        <p:nvSpPr>
          <p:cNvPr id="8" name="Rectangle 7"/>
          <p:cNvSpPr/>
          <p:nvPr userDrawn="1"/>
        </p:nvSpPr>
        <p:spPr>
          <a:xfrm>
            <a:off x="116417" y="116418"/>
            <a:ext cx="11959166" cy="6614582"/>
          </a:xfrm>
          <a:prstGeom prst="rect">
            <a:avLst/>
          </a:prstGeom>
          <a:gradFill flip="none" rotWithShape="1">
            <a:gsLst>
              <a:gs pos="100000">
                <a:srgbClr val="AFD52C"/>
              </a:gs>
              <a:gs pos="0">
                <a:srgbClr val="677E1A"/>
              </a:gs>
            </a:gsLst>
            <a:lin ang="0" scaled="1"/>
            <a:tileRect/>
          </a:gradFill>
          <a:ln>
            <a:noFill/>
          </a:ln>
          <a:effectLst/>
        </p:spPr>
        <p:style>
          <a:lnRef idx="1">
            <a:schemeClr val="dk1"/>
          </a:lnRef>
          <a:fillRef idx="3">
            <a:schemeClr val="dk1"/>
          </a:fillRef>
          <a:effectRef idx="2">
            <a:schemeClr val="dk1"/>
          </a:effectRef>
          <a:fontRef idx="minor">
            <a:schemeClr val="lt1"/>
          </a:fontRef>
        </p:style>
        <p:txBody>
          <a:bodyPr rtlCol="0" anchor="ctr"/>
          <a:lstStyle/>
          <a:p>
            <a:pPr algn="ctr"/>
            <a:endParaRPr lang="fr-FR" dirty="0"/>
          </a:p>
        </p:txBody>
      </p:sp>
      <p:pic>
        <p:nvPicPr>
          <p:cNvPr id="7" name="Image 6" descr="Texture-1.png"/>
          <p:cNvPicPr>
            <a:picLocks noChangeAspect="1"/>
          </p:cNvPicPr>
          <p:nvPr userDrawn="1"/>
        </p:nvPicPr>
        <p:blipFill rotWithShape="1">
          <a:blip r:embed="rId2" cstate="print">
            <a:extLst>
              <a:ext uri="{28A0092B-C50C-407E-A947-70E740481C1C}">
                <a14:useLocalDpi xmlns:a14="http://schemas.microsoft.com/office/drawing/2010/main" val="0"/>
              </a:ext>
            </a:extLst>
          </a:blip>
          <a:srcRect t="20915" r="3307" b="22139"/>
          <a:stretch/>
        </p:blipFill>
        <p:spPr>
          <a:xfrm>
            <a:off x="0" y="1"/>
            <a:ext cx="12192000" cy="6858000"/>
          </a:xfrm>
          <a:prstGeom prst="rect">
            <a:avLst/>
          </a:prstGeom>
          <a:effectLst/>
        </p:spPr>
      </p:pic>
      <p:sp>
        <p:nvSpPr>
          <p:cNvPr id="9" name="Title 3">
            <a:extLst>
              <a:ext uri="{FF2B5EF4-FFF2-40B4-BE49-F238E27FC236}">
                <a16:creationId xmlns="" xmlns:a16="http://schemas.microsoft.com/office/drawing/2014/main" id="{4B8F53CA-8DD4-43E9-A170-8E1090DC524E}"/>
              </a:ext>
            </a:extLst>
          </p:cNvPr>
          <p:cNvSpPr>
            <a:spLocks noGrp="1"/>
          </p:cNvSpPr>
          <p:nvPr>
            <p:ph type="title" hasCustomPrompt="1"/>
          </p:nvPr>
        </p:nvSpPr>
        <p:spPr>
          <a:xfrm>
            <a:off x="753088" y="3214393"/>
            <a:ext cx="10363200" cy="481307"/>
          </a:xfrm>
        </p:spPr>
        <p:txBody>
          <a:bodyPr>
            <a:noAutofit/>
          </a:bodyPr>
          <a:lstStyle>
            <a:lvl1pPr algn="l">
              <a:defRPr lang="en-US" sz="4500" b="1" i="0" kern="1200" dirty="0" smtClean="0">
                <a:solidFill>
                  <a:schemeClr val="bg1"/>
                </a:soli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0" name="Text Placeholder 5">
            <a:extLst>
              <a:ext uri="{FF2B5EF4-FFF2-40B4-BE49-F238E27FC236}">
                <a16:creationId xmlns="" xmlns:a16="http://schemas.microsoft.com/office/drawing/2014/main" id="{07273155-E885-418D-A14A-8858B5C932C3}"/>
              </a:ext>
            </a:extLst>
          </p:cNvPr>
          <p:cNvSpPr>
            <a:spLocks noGrp="1"/>
          </p:cNvSpPr>
          <p:nvPr>
            <p:ph type="body" sz="quarter" idx="10" hasCustomPrompt="1"/>
          </p:nvPr>
        </p:nvSpPr>
        <p:spPr>
          <a:xfrm>
            <a:off x="753088" y="3775815"/>
            <a:ext cx="10363200" cy="240235"/>
          </a:xfrm>
        </p:spPr>
        <p:txBody>
          <a:bodyPr>
            <a:noAutofit/>
          </a:bodyPr>
          <a:lstStyle>
            <a:lvl1pPr marL="0" indent="0" algn="l">
              <a:buNone/>
              <a:defRPr lang="en-US" sz="2000" kern="1200" dirty="0" smtClean="0">
                <a:solidFill>
                  <a:srgbClr val="FFFFFF"/>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11" name="Image 10">
            <a:extLst>
              <a:ext uri="{FF2B5EF4-FFF2-40B4-BE49-F238E27FC236}">
                <a16:creationId xmlns="" xmlns:a16="http://schemas.microsoft.com/office/drawing/2014/main" id="{89EBB237-0F36-40FD-80D9-2286E23770B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7627" y="5700379"/>
            <a:ext cx="1913904" cy="766022"/>
          </a:xfrm>
          <a:prstGeom prst="rect">
            <a:avLst/>
          </a:prstGeom>
        </p:spPr>
      </p:pic>
    </p:spTree>
    <p:extLst>
      <p:ext uri="{BB962C8B-B14F-4D97-AF65-F5344CB8AC3E}">
        <p14:creationId xmlns:p14="http://schemas.microsoft.com/office/powerpoint/2010/main" val="42426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S BLOC TEXTE">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2"/>
          <a:stretch>
            <a:fillRect/>
          </a:stretch>
        </p:blipFill>
        <p:spPr>
          <a:xfrm>
            <a:off x="0" y="6117336"/>
            <a:ext cx="12192000" cy="740664"/>
          </a:xfrm>
          <a:prstGeom prst="rect">
            <a:avLst/>
          </a:prstGeom>
        </p:spPr>
      </p:pic>
      <p:pic>
        <p:nvPicPr>
          <p:cNvPr id="9" name="Image 2">
            <a:extLst>
              <a:ext uri="{FF2B5EF4-FFF2-40B4-BE49-F238E27FC236}">
                <a16:creationId xmlns="" xmlns:a16="http://schemas.microsoft.com/office/drawing/2014/main" id="{C33E795D-DB54-9246-85DB-AD286751C2D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
        <p:nvSpPr>
          <p:cNvPr id="4" name="Title 3"/>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6" name="Text Placeholder 5"/>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sp>
        <p:nvSpPr>
          <p:cNvPr id="24" name="Espace réservé du texte 23"/>
          <p:cNvSpPr>
            <a:spLocks noGrp="1"/>
          </p:cNvSpPr>
          <p:nvPr>
            <p:ph type="body" sz="quarter" idx="18" hasCustomPrompt="1"/>
          </p:nvPr>
        </p:nvSpPr>
        <p:spPr>
          <a:xfrm>
            <a:off x="425450" y="1562100"/>
            <a:ext cx="9417050" cy="273050"/>
          </a:xfrm>
        </p:spPr>
        <p:txBody>
          <a:bodyPr>
            <a:noAutofit/>
          </a:bodyPr>
          <a:lstStyle>
            <a:lvl1pPr marL="0" indent="0">
              <a:buNone/>
              <a:defRPr sz="2500" b="1">
                <a:solidFill>
                  <a:srgbClr val="404040"/>
                </a:solidFill>
                <a:latin typeface="Calibri" panose="020F0502020204030204" pitchFamily="34" charset="0"/>
                <a:cs typeface="Calibri" panose="020F0502020204030204" pitchFamily="34" charset="0"/>
              </a:defRPr>
            </a:lvl1pPr>
          </a:lstStyle>
          <a:p>
            <a:pPr lvl="0"/>
            <a:r>
              <a:rPr lang="fr-FR" dirty="0" err="1"/>
              <a:t>Title</a:t>
            </a:r>
            <a:endParaRPr lang="fr-FR" dirty="0"/>
          </a:p>
        </p:txBody>
      </p:sp>
      <p:sp>
        <p:nvSpPr>
          <p:cNvPr id="28" name="Espace réservé du texte 27"/>
          <p:cNvSpPr>
            <a:spLocks noGrp="1"/>
          </p:cNvSpPr>
          <p:nvPr>
            <p:ph type="body" sz="quarter" idx="20" hasCustomPrompt="1"/>
          </p:nvPr>
        </p:nvSpPr>
        <p:spPr>
          <a:xfrm>
            <a:off x="425450" y="1943097"/>
            <a:ext cx="9429750" cy="3816350"/>
          </a:xfrm>
        </p:spPr>
        <p:txBody>
          <a:bodyPr>
            <a:normAutofit/>
          </a:bodyPr>
          <a:lstStyle>
            <a:lvl1pPr marL="0" indent="0">
              <a:lnSpc>
                <a:spcPct val="120000"/>
              </a:lnSpc>
              <a:buNone/>
              <a:defRPr sz="1400">
                <a:solidFill>
                  <a:schemeClr val="bg1">
                    <a:lumMod val="50000"/>
                  </a:schemeClr>
                </a:solidFill>
                <a:latin typeface="Calibri" panose="020F0502020204030204" pitchFamily="34" charset="0"/>
                <a:cs typeface="Calibri" panose="020F0502020204030204" pitchFamily="34" charset="0"/>
              </a:defRPr>
            </a:lvl1pPr>
          </a:lstStyle>
          <a:p>
            <a:pPr lvl="0"/>
            <a:endParaRPr lang="fr-FR" dirty="0"/>
          </a:p>
        </p:txBody>
      </p:sp>
    </p:spTree>
    <p:extLst>
      <p:ext uri="{BB962C8B-B14F-4D97-AF65-F5344CB8AC3E}">
        <p14:creationId xmlns:p14="http://schemas.microsoft.com/office/powerpoint/2010/main" val="1723720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S TITRE SEUL">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stretch>
            <a:fillRect/>
          </a:stretch>
        </p:blipFill>
        <p:spPr>
          <a:xfrm>
            <a:off x="0" y="6117336"/>
            <a:ext cx="12192000" cy="740664"/>
          </a:xfrm>
          <a:prstGeom prst="rect">
            <a:avLst/>
          </a:prstGeom>
        </p:spPr>
      </p:pic>
      <p:sp>
        <p:nvSpPr>
          <p:cNvPr id="14" name="Title 3">
            <a:extLst>
              <a:ext uri="{FF2B5EF4-FFF2-40B4-BE49-F238E27FC236}">
                <a16:creationId xmlns="" xmlns:a16="http://schemas.microsoft.com/office/drawing/2014/main" id="{789332BA-1E3A-4A3F-9BA9-FCA827C19D9C}"/>
              </a:ext>
            </a:extLst>
          </p:cNvPr>
          <p:cNvSpPr>
            <a:spLocks noGrp="1"/>
          </p:cNvSpPr>
          <p:nvPr>
            <p:ph type="title" hasCustomPrompt="1"/>
          </p:nvPr>
        </p:nvSpPr>
        <p:spPr>
          <a:xfrm>
            <a:off x="422888" y="244702"/>
            <a:ext cx="10363200" cy="671807"/>
          </a:xfrm>
        </p:spPr>
        <p:txBody>
          <a:bodyPr>
            <a:normAutofit/>
          </a:bodyPr>
          <a:lstStyle>
            <a:lvl1pPr algn="l">
              <a:defRPr lang="en-US" sz="3200" b="1" i="0" kern="1200" dirty="0" smtClean="0">
                <a:gradFill flip="none" rotWithShape="1">
                  <a:gsLst>
                    <a:gs pos="0">
                      <a:srgbClr val="EB311B"/>
                    </a:gs>
                    <a:gs pos="100000">
                      <a:srgbClr val="FF6600"/>
                    </a:gs>
                  </a:gsLst>
                  <a:lin ang="0" scaled="1"/>
                  <a:tileRect/>
                </a:gradFill>
                <a:latin typeface="Calibri" panose="020F0502020204030204" pitchFamily="34" charset="0"/>
                <a:ea typeface="Calibri" panose="020F0502020204030204" pitchFamily="34" charset="0"/>
                <a:cs typeface="Calibri" panose="020F0502020204030204" pitchFamily="34" charset="0"/>
              </a:defRPr>
            </a:lvl1pPr>
          </a:lstStyle>
          <a:p>
            <a:r>
              <a:rPr lang="en-US" dirty="0"/>
              <a:t>Title</a:t>
            </a:r>
          </a:p>
        </p:txBody>
      </p:sp>
      <p:sp>
        <p:nvSpPr>
          <p:cNvPr id="15" name="Text Placeholder 5">
            <a:extLst>
              <a:ext uri="{FF2B5EF4-FFF2-40B4-BE49-F238E27FC236}">
                <a16:creationId xmlns="" xmlns:a16="http://schemas.microsoft.com/office/drawing/2014/main" id="{4D1C4FBD-8794-43BF-A685-C3599C8441BC}"/>
              </a:ext>
            </a:extLst>
          </p:cNvPr>
          <p:cNvSpPr>
            <a:spLocks noGrp="1"/>
          </p:cNvSpPr>
          <p:nvPr>
            <p:ph type="body" sz="quarter" idx="10" hasCustomPrompt="1"/>
          </p:nvPr>
        </p:nvSpPr>
        <p:spPr>
          <a:xfrm>
            <a:off x="410188" y="829744"/>
            <a:ext cx="10363200" cy="218395"/>
          </a:xfrm>
        </p:spPr>
        <p:txBody>
          <a:bodyPr>
            <a:noAutofit/>
          </a:bodyPr>
          <a:lstStyle>
            <a:lvl1pPr marL="0" indent="0" algn="l">
              <a:buNone/>
              <a:defRPr lang="en-US" sz="1700" b="1" kern="1200" dirty="0" smtClean="0">
                <a:solidFill>
                  <a:srgbClr val="404040"/>
                </a:solidFill>
                <a:latin typeface="Calibri" panose="020F0502020204030204" pitchFamily="34" charset="0"/>
                <a:ea typeface="Calibri" panose="020F0502020204030204" pitchFamily="34" charset="0"/>
                <a:cs typeface="Calibri" panose="020F0502020204030204" pitchFamily="34" charset="0"/>
              </a:defRPr>
            </a:lvl1pPr>
          </a:lstStyle>
          <a:p>
            <a:pPr lvl="0"/>
            <a:r>
              <a:rPr lang="en-US" dirty="0"/>
              <a:t>Subtitle</a:t>
            </a:r>
          </a:p>
        </p:txBody>
      </p:sp>
      <p:pic>
        <p:nvPicPr>
          <p:cNvPr id="7" name="Image 2">
            <a:extLst>
              <a:ext uri="{FF2B5EF4-FFF2-40B4-BE49-F238E27FC236}">
                <a16:creationId xmlns="" xmlns:a16="http://schemas.microsoft.com/office/drawing/2014/main" id="{876FD1BD-81B4-5942-B10E-C1D7AA13B12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9340" y="6212539"/>
            <a:ext cx="1419212" cy="536703"/>
          </a:xfrm>
          <a:prstGeom prst="rect">
            <a:avLst/>
          </a:prstGeom>
        </p:spPr>
      </p:pic>
    </p:spTree>
    <p:extLst>
      <p:ext uri="{BB962C8B-B14F-4D97-AF65-F5344CB8AC3E}">
        <p14:creationId xmlns:p14="http://schemas.microsoft.com/office/powerpoint/2010/main" val="4272411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Slide Number Placeholder 5"/>
          <p:cNvSpPr txBox="1">
            <a:spLocks/>
          </p:cNvSpPr>
          <p:nvPr userDrawn="1"/>
        </p:nvSpPr>
        <p:spPr>
          <a:xfrm>
            <a:off x="133684" y="6410572"/>
            <a:ext cx="374307" cy="328295"/>
          </a:xfrm>
          <a:prstGeom prst="rect">
            <a:avLst/>
          </a:prstGeom>
          <a:noFill/>
          <a:ln>
            <a:solidFill>
              <a:schemeClr val="bg1"/>
            </a:solidFill>
          </a:ln>
        </p:spPr>
        <p:txBody>
          <a:bodyPr vert="horz" wrap="none" lIns="121920" tIns="60960" rIns="121920" bIns="6096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100" b="1" i="0" smtClean="0">
                <a:solidFill>
                  <a:schemeClr val="tx1">
                    <a:alpha val="50000"/>
                  </a:schemeClr>
                </a:solidFill>
                <a:latin typeface="Calibri" panose="020F0502020204030204" pitchFamily="34" charset="0"/>
                <a:ea typeface="Roboto Condensed Light" charset="0"/>
                <a:cs typeface="Calibri" panose="020F0502020204030204" pitchFamily="34" charset="0"/>
              </a:rPr>
              <a:pPr algn="l"/>
              <a:t>‹#›</a:t>
            </a:fld>
            <a:endParaRPr lang="en-US" sz="1100" b="1" i="0" dirty="0">
              <a:solidFill>
                <a:schemeClr val="tx1">
                  <a:alpha val="50000"/>
                </a:schemeClr>
              </a:solidFill>
              <a:latin typeface="Calibri" panose="020F0502020204030204" pitchFamily="34" charset="0"/>
              <a:ea typeface="Roboto Condensed Light" charset="0"/>
              <a:cs typeface="Calibri" panose="020F0502020204030204" pitchFamily="34" charset="0"/>
            </a:endParaRPr>
          </a:p>
        </p:txBody>
      </p:sp>
      <p:sp>
        <p:nvSpPr>
          <p:cNvPr id="9" name="Text Placeholder 5"/>
          <p:cNvSpPr txBox="1">
            <a:spLocks/>
          </p:cNvSpPr>
          <p:nvPr userDrawn="1"/>
        </p:nvSpPr>
        <p:spPr>
          <a:xfrm>
            <a:off x="573506" y="6479134"/>
            <a:ext cx="10363200" cy="218395"/>
          </a:xfrm>
          <a:prstGeom prst="rect">
            <a:avLst/>
          </a:prstGeom>
        </p:spPr>
        <p:txBody>
          <a:bodyPr>
            <a:noAutofit/>
          </a:bodyPr>
          <a:lstStyle>
            <a:lvl1pPr marL="0" indent="0" algn="l" defTabSz="914377" rtl="0" eaLnBrk="1" latinLnBrk="0" hangingPunct="1">
              <a:lnSpc>
                <a:spcPct val="90000"/>
              </a:lnSpc>
              <a:spcBef>
                <a:spcPts val="1000"/>
              </a:spcBef>
              <a:buFont typeface="Arial" panose="020B0604020202020204" pitchFamily="34" charset="0"/>
              <a:buNone/>
              <a:defRPr lang="en-US" sz="1500" kern="1200" dirty="0" smtClean="0">
                <a:solidFill>
                  <a:schemeClr val="bg1">
                    <a:lumMod val="50000"/>
                  </a:schemeClr>
                </a:solidFill>
                <a:latin typeface="Helvetica Neue"/>
                <a:ea typeface="Roboto Condensed bold" panose="02000000000000000000" pitchFamily="2" charset="0"/>
                <a:cs typeface="Helvetica Neue"/>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Open Sans Light" panose="020B0306030504020204" pitchFamily="34" charset="0"/>
                <a:cs typeface="Open Sans Light" panose="020B030603050402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Open Sans Light" panose="020B0306030504020204" pitchFamily="34" charset="0"/>
                <a:cs typeface="Open Sans Light" panose="020B0306030504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Open Sans Light" panose="020B0306030504020204" pitchFamily="34" charset="0"/>
                <a:cs typeface="Open Sans Light" panose="020B0306030504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lang="en-US" sz="1000" kern="1200" dirty="0">
              <a:solidFill>
                <a:schemeClr val="bg1">
                  <a:lumMod val="75000"/>
                </a:schemeClr>
              </a:solidFill>
              <a:latin typeface="Calibri" panose="020F0502020204030204" pitchFamily="34" charset="0"/>
              <a:ea typeface="Roboto Condensed bold" panose="02000000000000000000" pitchFamily="2" charset="0"/>
              <a:cs typeface="Calibri" panose="020F0502020204030204" pitchFamily="34" charset="0"/>
            </a:endParaRPr>
          </a:p>
        </p:txBody>
      </p:sp>
      <p:sp>
        <p:nvSpPr>
          <p:cNvPr id="14" name="Title Placeholder 1"/>
          <p:cNvSpPr>
            <a:spLocks noGrp="1"/>
          </p:cNvSpPr>
          <p:nvPr>
            <p:ph type="title"/>
          </p:nvPr>
        </p:nvSpPr>
        <p:spPr>
          <a:xfrm>
            <a:off x="914400" y="588175"/>
            <a:ext cx="10363200" cy="817561"/>
          </a:xfrm>
          <a:prstGeom prst="rect">
            <a:avLst/>
          </a:prstGeom>
        </p:spPr>
        <p:txBody>
          <a:bodyPr vert="horz" lIns="0" tIns="0" rIns="0" bIns="0" rtlCol="0" anchor="ctr">
            <a:normAutofit/>
          </a:bodyPr>
          <a:lstStyle/>
          <a:p>
            <a:r>
              <a:rPr lang="en-US" dirty="0"/>
              <a:t>Click to edit Master title style</a:t>
            </a:r>
          </a:p>
        </p:txBody>
      </p:sp>
      <p:sp>
        <p:nvSpPr>
          <p:cNvPr id="15" name="Text Placeholder 2"/>
          <p:cNvSpPr>
            <a:spLocks noGrp="1"/>
          </p:cNvSpPr>
          <p:nvPr>
            <p:ph type="body" idx="1"/>
          </p:nvPr>
        </p:nvSpPr>
        <p:spPr>
          <a:xfrm>
            <a:off x="914400" y="1527415"/>
            <a:ext cx="10363200" cy="4243137"/>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483213"/>
      </p:ext>
    </p:extLst>
  </p:cSld>
  <p:clrMap bg1="dk1" tx1="lt1" bg2="dk2" tx2="lt2" accent1="accent1" accent2="accent2" accent3="accent3" accent4="accent4" accent5="accent5" accent6="accent6" hlink="hlink" folHlink="folHlink"/>
  <p:sldLayoutIdLst>
    <p:sldLayoutId id="2147483775" r:id="rId1"/>
    <p:sldLayoutId id="2147483784" r:id="rId2"/>
    <p:sldLayoutId id="2147483783" r:id="rId3"/>
    <p:sldLayoutId id="2147483785" r:id="rId4"/>
    <p:sldLayoutId id="2147483781" r:id="rId5"/>
    <p:sldLayoutId id="2147483776" r:id="rId6"/>
    <p:sldLayoutId id="2147483777" r:id="rId7"/>
    <p:sldLayoutId id="2147483694" r:id="rId8"/>
    <p:sldLayoutId id="2147483761" r:id="rId9"/>
    <p:sldLayoutId id="2147483766" r:id="rId10"/>
    <p:sldLayoutId id="2147483782" r:id="rId11"/>
  </p:sldLayoutIdLst>
  <p:txStyles>
    <p:titleStyle>
      <a:lvl1pPr algn="l" defTabSz="914377" rtl="0" eaLnBrk="1" latinLnBrk="0" hangingPunct="1">
        <a:lnSpc>
          <a:spcPct val="90000"/>
        </a:lnSpc>
        <a:spcBef>
          <a:spcPct val="0"/>
        </a:spcBef>
        <a:buNone/>
        <a:defRPr sz="3400" b="1"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p:titleStyle>
    <p:bodyStyle>
      <a:lvl1pPr marL="0" indent="0" algn="l" defTabSz="914377" rtl="0" eaLnBrk="1" latinLnBrk="0" hangingPunct="1">
        <a:lnSpc>
          <a:spcPct val="90000"/>
        </a:lnSpc>
        <a:spcBef>
          <a:spcPts val="1000"/>
        </a:spcBef>
        <a:buFont typeface="Arial" panose="020B0604020202020204" pitchFamily="34" charset="0"/>
        <a:buNone/>
        <a:defRPr sz="28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marL="457189" indent="0" algn="l" defTabSz="914377" rtl="0" eaLnBrk="1" latinLnBrk="0" hangingPunct="1">
        <a:lnSpc>
          <a:spcPct val="90000"/>
        </a:lnSpc>
        <a:spcBef>
          <a:spcPts val="500"/>
        </a:spcBef>
        <a:buFont typeface="Arial" panose="020B0604020202020204" pitchFamily="34" charset="0"/>
        <a:buNone/>
        <a:defRPr sz="2300" kern="1200">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marL="914377"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marL="1371566" indent="0" algn="l" defTabSz="914377" rtl="0" eaLnBrk="1" latinLnBrk="0" hangingPunct="1">
        <a:lnSpc>
          <a:spcPct val="90000"/>
        </a:lnSpc>
        <a:spcBef>
          <a:spcPts val="500"/>
        </a:spcBef>
        <a:buFont typeface="Arial" panose="020B0604020202020204" pitchFamily="34" charset="0"/>
        <a:buNone/>
        <a:defRPr sz="1800" kern="1200">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marL="1828755" indent="0" algn="l" defTabSz="914377" rtl="0" eaLnBrk="1" latinLnBrk="0" hangingPunct="1">
        <a:lnSpc>
          <a:spcPct val="90000"/>
        </a:lnSpc>
        <a:spcBef>
          <a:spcPts val="500"/>
        </a:spcBef>
        <a:buFont typeface="Arial" panose="020B0604020202020204" pitchFamily="34" charset="0"/>
        <a:buNone/>
        <a:defRPr sz="1600" kern="1200">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 xmlns:a16="http://schemas.microsoft.com/office/drawing/2014/main" id="{AD9D8EF4-734F-46A4-89F7-3A187ABA95C7}"/>
              </a:ext>
            </a:extLst>
          </p:cNvPr>
          <p:cNvSpPr>
            <a:spLocks noGrp="1"/>
          </p:cNvSpPr>
          <p:nvPr>
            <p:ph type="body" sz="quarter" idx="10"/>
          </p:nvPr>
        </p:nvSpPr>
        <p:spPr/>
        <p:txBody>
          <a:bodyPr/>
          <a:lstStyle/>
          <a:p>
            <a:r>
              <a:rPr lang="fr-FR" dirty="0"/>
              <a:t>IMLA Mortgage Market Tracker </a:t>
            </a:r>
          </a:p>
          <a:p>
            <a:r>
              <a:rPr lang="fr-FR" dirty="0" smtClean="0"/>
              <a:t>Q4 2020</a:t>
            </a:r>
            <a:endParaRPr lang="fr-FR" dirty="0"/>
          </a:p>
        </p:txBody>
      </p:sp>
      <p:sp>
        <p:nvSpPr>
          <p:cNvPr id="3" name="Espace réservé du texte 2">
            <a:extLst>
              <a:ext uri="{FF2B5EF4-FFF2-40B4-BE49-F238E27FC236}">
                <a16:creationId xmlns="" xmlns:a16="http://schemas.microsoft.com/office/drawing/2014/main" id="{567B8AD7-C719-4B05-8CC8-B5FC2A17D303}"/>
              </a:ext>
            </a:extLst>
          </p:cNvPr>
          <p:cNvSpPr>
            <a:spLocks noGrp="1"/>
          </p:cNvSpPr>
          <p:nvPr>
            <p:ph type="body" sz="quarter" idx="14"/>
          </p:nvPr>
        </p:nvSpPr>
        <p:spPr>
          <a:xfrm>
            <a:off x="137583" y="5907217"/>
            <a:ext cx="11937999" cy="327554"/>
          </a:xfrm>
        </p:spPr>
        <p:txBody>
          <a:bodyPr/>
          <a:lstStyle/>
          <a:p>
            <a:r>
              <a:rPr lang="en-GB" dirty="0"/>
              <a:t>Prepared for the Intermediary Mortgage Lenders Association (IMLA)</a:t>
            </a:r>
            <a:endParaRPr lang="fr-FR" dirty="0"/>
          </a:p>
        </p:txBody>
      </p:sp>
    </p:spTree>
    <p:extLst>
      <p:ext uri="{BB962C8B-B14F-4D97-AF65-F5344CB8AC3E}">
        <p14:creationId xmlns:p14="http://schemas.microsoft.com/office/powerpoint/2010/main" val="3509109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smtClean="0"/>
              <a:t>Confidence in outlook for intermediary sector</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smtClean="0"/>
              <a:t>After some recovery in confidence in the outlook for the intermediary sector over the summer, confidence dipped in September, and has stayed relatively stable since then.</a:t>
            </a:r>
            <a:endParaRPr lang="en-GB" sz="1700" dirty="0"/>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QH1b. And how confident do you feel about the business outlook for the intermediary sector of the mortgage industry?</a:t>
            </a:r>
          </a:p>
          <a:p>
            <a:pPr>
              <a:spcBef>
                <a:spcPts val="0"/>
              </a:spcBef>
            </a:pPr>
            <a:r>
              <a:rPr lang="en-GB" sz="1000" dirty="0">
                <a:solidFill>
                  <a:schemeClr val="tx1">
                    <a:lumMod val="60000"/>
                    <a:lumOff val="40000"/>
                  </a:schemeClr>
                </a:solidFill>
              </a:rPr>
              <a:t>Base: </a:t>
            </a:r>
            <a:r>
              <a:rPr lang="en-GB" sz="1000" dirty="0" smtClean="0">
                <a:solidFill>
                  <a:schemeClr val="tx1">
                    <a:lumMod val="60000"/>
                    <a:lumOff val="40000"/>
                  </a:schemeClr>
                </a:solidFill>
              </a:rPr>
              <a:t>All respondents (301)</a:t>
            </a:r>
            <a:endParaRPr lang="en-GB" sz="1000" dirty="0">
              <a:solidFill>
                <a:schemeClr val="tx1">
                  <a:lumMod val="60000"/>
                  <a:lumOff val="40000"/>
                </a:schemeClr>
              </a:solidFill>
            </a:endParaRP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1058441256"/>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p:cNvCxnSpPr/>
          <p:nvPr/>
        </p:nvCxnSpPr>
        <p:spPr>
          <a:xfrm flipV="1">
            <a:off x="8654437" y="2115681"/>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3" name="Rectangle 22"/>
          <p:cNvSpPr/>
          <p:nvPr/>
        </p:nvSpPr>
        <p:spPr bwMode="auto">
          <a:xfrm>
            <a:off x="7638398" y="1601619"/>
            <a:ext cx="3483033" cy="3826700"/>
          </a:xfrm>
          <a:prstGeom prst="rect">
            <a:avLst/>
          </a:prstGeom>
          <a:solidFill>
            <a:srgbClr val="FFFFFF">
              <a:alpha val="30196"/>
            </a:srgbClr>
          </a:solid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smtClean="0">
                <a:solidFill>
                  <a:schemeClr val="accent3"/>
                </a:solidFill>
                <a:latin typeface="Calibri" panose="020F0502020204030204" pitchFamily="34" charset="0"/>
                <a:cs typeface="Calibri" panose="020F0502020204030204" pitchFamily="34" charset="0"/>
              </a:rPr>
              <a:t>2020 by month</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5695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smtClean="0"/>
              <a:t>Confidence in outlook for their own business</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smtClean="0"/>
              <a:t>Intermediaries continued to feel most confident about the outlook for their own business in Q4. Whilst the vast majority of intermediaries felt confident, the proportion feeling ‘very confident’ dropped back slightly, particularly in December.</a:t>
            </a:r>
            <a:endParaRPr lang="en-GB" sz="1700" dirty="0"/>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QH1c. And how confident do you feel about the business outlook for your own firm? </a:t>
            </a:r>
            <a:endParaRPr lang="en-GB" sz="1000" dirty="0" smtClean="0">
              <a:solidFill>
                <a:schemeClr val="tx1">
                  <a:lumMod val="60000"/>
                  <a:lumOff val="40000"/>
                </a:schemeClr>
              </a:solidFill>
            </a:endParaRPr>
          </a:p>
          <a:p>
            <a:pPr>
              <a:spcBef>
                <a:spcPts val="0"/>
              </a:spcBef>
            </a:pPr>
            <a:r>
              <a:rPr lang="en-GB" sz="1000" dirty="0" smtClean="0">
                <a:solidFill>
                  <a:schemeClr val="tx1">
                    <a:lumMod val="60000"/>
                    <a:lumOff val="40000"/>
                  </a:schemeClr>
                </a:solidFill>
              </a:rPr>
              <a:t>Base</a:t>
            </a:r>
            <a:r>
              <a:rPr lang="en-GB" sz="1000" dirty="0">
                <a:solidFill>
                  <a:schemeClr val="tx1">
                    <a:lumMod val="60000"/>
                    <a:lumOff val="40000"/>
                  </a:schemeClr>
                </a:solidFill>
              </a:rPr>
              <a:t>: </a:t>
            </a:r>
            <a:r>
              <a:rPr lang="en-GB" sz="1000" dirty="0" smtClean="0">
                <a:solidFill>
                  <a:schemeClr val="tx1">
                    <a:lumMod val="60000"/>
                    <a:lumOff val="40000"/>
                  </a:schemeClr>
                </a:solidFill>
              </a:rPr>
              <a:t>All respondents (301)</a:t>
            </a:r>
            <a:endParaRPr lang="en-GB" sz="1000" dirty="0">
              <a:solidFill>
                <a:schemeClr val="tx1">
                  <a:lumMod val="60000"/>
                  <a:lumOff val="40000"/>
                </a:schemeClr>
              </a:solidFill>
            </a:endParaRP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2983927390"/>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9" name="Straight Connector 18"/>
          <p:cNvCxnSpPr/>
          <p:nvPr/>
        </p:nvCxnSpPr>
        <p:spPr>
          <a:xfrm flipV="1">
            <a:off x="8654437" y="2115681"/>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Rectangle 21"/>
          <p:cNvSpPr/>
          <p:nvPr/>
        </p:nvSpPr>
        <p:spPr bwMode="auto">
          <a:xfrm>
            <a:off x="7638398" y="1601619"/>
            <a:ext cx="3483033" cy="3826700"/>
          </a:xfrm>
          <a:prstGeom prst="rect">
            <a:avLst/>
          </a:prstGeom>
          <a:solidFill>
            <a:srgbClr val="FFFFFF">
              <a:alpha val="30196"/>
            </a:srgbClr>
          </a:solid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smtClean="0">
                <a:solidFill>
                  <a:schemeClr val="accent3"/>
                </a:solidFill>
                <a:latin typeface="Calibri" panose="020F0502020204030204" pitchFamily="34" charset="0"/>
                <a:cs typeface="Calibri" panose="020F0502020204030204" pitchFamily="34" charset="0"/>
              </a:rPr>
              <a:t>2020 by month</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9942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R</a:t>
            </a:r>
            <a:r>
              <a:rPr lang="en-GB" dirty="0" smtClean="0"/>
              <a:t>easons </a:t>
            </a:r>
            <a:r>
              <a:rPr lang="en-GB" dirty="0"/>
              <a:t>for felt level of confidence in one’s own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Intermediaries confidence in their own business was boosted by the perceived strength of their business, coupled with increased business and demand for advice. However some were worried about market uncertainties and felt less confident about the economic outlook.</a:t>
            </a:r>
            <a:endParaRPr lang="en-GB" sz="1700" dirty="0"/>
          </a:p>
        </p:txBody>
      </p:sp>
      <p:sp>
        <p:nvSpPr>
          <p:cNvPr id="18" name="AutoShape 13"/>
          <p:cNvSpPr>
            <a:spLocks noChangeArrowheads="1"/>
          </p:cNvSpPr>
          <p:nvPr/>
        </p:nvSpPr>
        <p:spPr bwMode="auto">
          <a:xfrm>
            <a:off x="423836" y="1605885"/>
            <a:ext cx="5140352" cy="390000"/>
          </a:xfrm>
          <a:prstGeom prst="rect">
            <a:avLst/>
          </a:prstGeom>
          <a:solidFill>
            <a:schemeClr val="accent6"/>
          </a:solidFill>
          <a:ln>
            <a:noFill/>
          </a:ln>
          <a:extLst/>
        </p:spPr>
        <p:txBody>
          <a:bodyPr wrap="square" lIns="77925" tIns="38963" rIns="77925" bIns="38963" anchor="ctr">
            <a:noAutofit/>
          </a:bodyPr>
          <a:lstStyle/>
          <a:p>
            <a:pPr algn="ctr" eaLnBrk="0" hangingPunct="0"/>
            <a:r>
              <a:rPr lang="en-GB" sz="1600" dirty="0" smtClean="0">
                <a:solidFill>
                  <a:srgbClr val="FFFFFF"/>
                </a:solidFill>
                <a:latin typeface="Calibri" panose="020F0502020204030204" pitchFamily="34" charset="0"/>
                <a:cs typeface="Calibri" panose="020F0502020204030204" pitchFamily="34" charset="0"/>
              </a:rPr>
              <a:t>Reasons for feeling more confident</a:t>
            </a:r>
            <a:endParaRPr lang="en-GB" sz="1600" dirty="0">
              <a:solidFill>
                <a:srgbClr val="FFFFFF"/>
              </a:solidFill>
              <a:latin typeface="Calibri" panose="020F0502020204030204" pitchFamily="34" charset="0"/>
              <a:cs typeface="Calibri" panose="020F0502020204030204" pitchFamily="34" charset="0"/>
            </a:endParaRPr>
          </a:p>
        </p:txBody>
      </p:sp>
      <p:sp>
        <p:nvSpPr>
          <p:cNvPr id="20" name="AutoShape 13"/>
          <p:cNvSpPr>
            <a:spLocks noChangeArrowheads="1"/>
          </p:cNvSpPr>
          <p:nvPr/>
        </p:nvSpPr>
        <p:spPr bwMode="auto">
          <a:xfrm>
            <a:off x="6096000" y="1605885"/>
            <a:ext cx="5140352" cy="390000"/>
          </a:xfrm>
          <a:prstGeom prst="rect">
            <a:avLst/>
          </a:prstGeom>
          <a:solidFill>
            <a:schemeClr val="accent3"/>
          </a:solidFill>
          <a:ln>
            <a:noFill/>
          </a:ln>
          <a:extLst/>
        </p:spPr>
        <p:txBody>
          <a:bodyPr wrap="square" lIns="77925" tIns="38963" rIns="77925" bIns="38963" anchor="ctr">
            <a:noAutofit/>
          </a:bodyPr>
          <a:lstStyle/>
          <a:p>
            <a:pPr algn="ctr" eaLnBrk="0" hangingPunct="0"/>
            <a:r>
              <a:rPr lang="en-GB" sz="1600" dirty="0" smtClean="0">
                <a:solidFill>
                  <a:srgbClr val="FFFFFF"/>
                </a:solidFill>
                <a:latin typeface="Calibri" panose="020F0502020204030204" pitchFamily="34" charset="0"/>
                <a:cs typeface="Calibri" panose="020F0502020204030204" pitchFamily="34" charset="0"/>
              </a:rPr>
              <a:t>Reasons for feeling less confident</a:t>
            </a:r>
            <a:endParaRPr lang="en-GB" sz="1600" dirty="0">
              <a:solidFill>
                <a:srgbClr val="FFFFFF"/>
              </a:solidFill>
              <a:latin typeface="Calibri" panose="020F0502020204030204" pitchFamily="34" charset="0"/>
              <a:cs typeface="Calibri" panose="020F050202020403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645459841"/>
              </p:ext>
            </p:extLst>
          </p:nvPr>
        </p:nvGraphicFramePr>
        <p:xfrm>
          <a:off x="423863" y="2157138"/>
          <a:ext cx="5140322" cy="2851590"/>
        </p:xfrm>
        <a:graphic>
          <a:graphicData uri="http://schemas.openxmlformats.org/drawingml/2006/table">
            <a:tbl>
              <a:tblPr>
                <a:tableStyleId>{5C22544A-7EE6-4342-B048-85BDC9FD1C3A}</a:tableStyleId>
              </a:tblPr>
              <a:tblGrid>
                <a:gridCol w="430361"/>
                <a:gridCol w="4709961"/>
              </a:tblGrid>
              <a:tr h="950530">
                <a:tc>
                  <a:txBody>
                    <a:bodyPr/>
                    <a:lstStyle/>
                    <a:p>
                      <a:r>
                        <a:rPr lang="en-GB" b="1" dirty="0" smtClean="0">
                          <a:solidFill>
                            <a:schemeClr val="accent6"/>
                          </a:solidFill>
                          <a:latin typeface="Calibri" panose="020F0502020204030204" pitchFamily="34" charset="0"/>
                          <a:cs typeface="Calibri" panose="020F0502020204030204" pitchFamily="34" charset="0"/>
                        </a:rPr>
                        <a:t>1</a:t>
                      </a:r>
                      <a:endParaRPr lang="en-GB" b="1" dirty="0">
                        <a:solidFill>
                          <a:schemeClr val="accent6"/>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chemeClr val="accent6"/>
                          </a:solidFill>
                          <a:latin typeface="Calibri" panose="020F0502020204030204" pitchFamily="34" charset="0"/>
                          <a:cs typeface="Calibri" panose="020F0502020204030204" pitchFamily="34" charset="0"/>
                        </a:rPr>
                        <a:t>Qualities of the business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Established business, trading for a long time, good reputation and client database, referrals, mortgages represent only a part of business, managed well throughout 2020</a:t>
                      </a:r>
                    </a:p>
                  </a:txBody>
                  <a:tcPr>
                    <a:lnL w="1905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6"/>
                          </a:solidFill>
                          <a:latin typeface="Calibri" panose="020F0502020204030204" pitchFamily="34" charset="0"/>
                          <a:cs typeface="Calibri" panose="020F0502020204030204" pitchFamily="34" charset="0"/>
                        </a:rPr>
                        <a:t>2</a:t>
                      </a:r>
                      <a:endParaRPr lang="en-GB" b="1" dirty="0">
                        <a:solidFill>
                          <a:schemeClr val="accent6"/>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400" b="1" kern="1200" dirty="0" smtClean="0">
                          <a:solidFill>
                            <a:schemeClr val="accent6"/>
                          </a:solidFill>
                          <a:latin typeface="Calibri" panose="020F0502020204030204" pitchFamily="34" charset="0"/>
                          <a:ea typeface="+mn-ea"/>
                          <a:cs typeface="Calibri" panose="020F0502020204030204" pitchFamily="34" charset="0"/>
                        </a:rPr>
                        <a:t>Busy</a:t>
                      </a:r>
                    </a:p>
                    <a:p>
                      <a:pPr marL="0" marR="0" lvl="0" indent="0" algn="l" defTabSz="914400" rtl="0" eaLnBrk="0" fontAlgn="base" latinLnBrk="0" hangingPunct="0">
                        <a:lnSpc>
                          <a:spcPct val="100000"/>
                        </a:lnSpc>
                        <a:spcBef>
                          <a:spcPts val="0"/>
                        </a:spcBef>
                        <a:spcAft>
                          <a:spcPct val="0"/>
                        </a:spcAft>
                        <a:buClr>
                          <a:schemeClr val="accent1"/>
                        </a:buClr>
                        <a:buSzPct val="75000"/>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Lots of enquiries and referrals, ongoing impact of stamp duty relief, people looking to move out of the city, increased appetite among lenders</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6"/>
                          </a:solidFill>
                          <a:latin typeface="Calibri" panose="020F0502020204030204" pitchFamily="34" charset="0"/>
                          <a:cs typeface="Calibri" panose="020F0502020204030204" pitchFamily="34" charset="0"/>
                        </a:rPr>
                        <a:t>3</a:t>
                      </a:r>
                      <a:endParaRPr lang="en-GB" b="1" dirty="0">
                        <a:solidFill>
                          <a:schemeClr val="accent6"/>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kern="1200" dirty="0" smtClean="0">
                          <a:solidFill>
                            <a:schemeClr val="accent6"/>
                          </a:solidFill>
                          <a:latin typeface="Calibri" panose="020F0502020204030204" pitchFamily="34" charset="0"/>
                          <a:ea typeface="+mn-ea"/>
                          <a:cs typeface="Calibri" panose="020F0502020204030204" pitchFamily="34" charset="0"/>
                        </a:rPr>
                        <a:t>Demand for intermediaries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dirty="0" smtClean="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Clients will turn to brokers for advice specific to their situation, as well as to be reassured, as borrowing becomes more complex</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4" name="Straight Connector 3"/>
          <p:cNvCxnSpPr/>
          <p:nvPr/>
        </p:nvCxnSpPr>
        <p:spPr>
          <a:xfrm>
            <a:off x="805218" y="2211730"/>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05218" y="3186754"/>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05218" y="4161777"/>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aphicFrame>
        <p:nvGraphicFramePr>
          <p:cNvPr id="23" name="Table 22"/>
          <p:cNvGraphicFramePr>
            <a:graphicFrameLocks noGrp="1"/>
          </p:cNvGraphicFramePr>
          <p:nvPr>
            <p:extLst>
              <p:ext uri="{D42A27DB-BD31-4B8C-83A1-F6EECF244321}">
                <p14:modId xmlns:p14="http://schemas.microsoft.com/office/powerpoint/2010/main" val="3250605787"/>
              </p:ext>
            </p:extLst>
          </p:nvPr>
        </p:nvGraphicFramePr>
        <p:xfrm>
          <a:off x="6117269" y="2145763"/>
          <a:ext cx="5140322" cy="2851590"/>
        </p:xfrm>
        <a:graphic>
          <a:graphicData uri="http://schemas.openxmlformats.org/drawingml/2006/table">
            <a:tbl>
              <a:tblPr>
                <a:tableStyleId>{5C22544A-7EE6-4342-B048-85BDC9FD1C3A}</a:tableStyleId>
              </a:tblPr>
              <a:tblGrid>
                <a:gridCol w="430361"/>
                <a:gridCol w="4709961"/>
              </a:tblGrid>
              <a:tr h="950530">
                <a:tc>
                  <a:txBody>
                    <a:bodyPr/>
                    <a:lstStyle/>
                    <a:p>
                      <a:r>
                        <a:rPr lang="en-GB" b="1" dirty="0" smtClean="0">
                          <a:solidFill>
                            <a:schemeClr val="accent3"/>
                          </a:solidFill>
                          <a:latin typeface="Calibri" panose="020F0502020204030204" pitchFamily="34" charset="0"/>
                          <a:cs typeface="Calibri" panose="020F0502020204030204" pitchFamily="34" charset="0"/>
                        </a:rPr>
                        <a:t>1</a:t>
                      </a:r>
                      <a:endParaRPr lang="en-GB" b="1" dirty="0">
                        <a:solidFill>
                          <a:schemeClr val="accent3"/>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b="1" dirty="0" smtClean="0">
                          <a:solidFill>
                            <a:schemeClr val="accent3"/>
                          </a:solidFill>
                          <a:latin typeface="Calibri" panose="020F0502020204030204" pitchFamily="34" charset="0"/>
                          <a:cs typeface="Calibri" panose="020F0502020204030204" pitchFamily="34" charset="0"/>
                        </a:rPr>
                        <a:t>Uncertainty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Not sure where things are heading. Depends on what happens – Covid, stamp duty, how lenders react</a:t>
                      </a:r>
                      <a:endParaRPr kumimoji="0" lang="en-US"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endParaRPr>
                    </a:p>
                  </a:txBody>
                  <a:tcPr>
                    <a:lnL w="19050" cap="flat" cmpd="sng" algn="ctr">
                      <a:noFill/>
                      <a:prstDash val="solid"/>
                      <a:round/>
                      <a:headEnd type="none" w="med" len="med"/>
                      <a:tailEnd type="none" w="med" len="med"/>
                    </a:lnL>
                    <a:lnR w="12700" cmpd="sng">
                      <a:noFill/>
                    </a:lnR>
                    <a:lnT w="12700" cmpd="sng">
                      <a:noFill/>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3"/>
                          </a:solidFill>
                          <a:latin typeface="Calibri" panose="020F0502020204030204" pitchFamily="34" charset="0"/>
                          <a:cs typeface="Calibri" panose="020F0502020204030204" pitchFamily="34" charset="0"/>
                        </a:rPr>
                        <a:t>2</a:t>
                      </a:r>
                      <a:endParaRPr lang="en-GB" b="1" dirty="0">
                        <a:solidFill>
                          <a:schemeClr val="accent3"/>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0" fontAlgn="base" latinLnBrk="0" hangingPunct="0">
                        <a:lnSpc>
                          <a:spcPct val="100000"/>
                        </a:lnSpc>
                        <a:spcBef>
                          <a:spcPct val="100000"/>
                        </a:spcBef>
                        <a:spcAft>
                          <a:spcPct val="0"/>
                        </a:spcAft>
                        <a:buClr>
                          <a:schemeClr val="accent1"/>
                        </a:buClr>
                        <a:buSzPct val="75000"/>
                        <a:buFontTx/>
                        <a:buNone/>
                        <a:tabLst/>
                        <a:defRPr/>
                      </a:pPr>
                      <a:r>
                        <a:rPr lang="en-GB" sz="1400" b="1" kern="1200" dirty="0" smtClean="0">
                          <a:solidFill>
                            <a:schemeClr val="accent3"/>
                          </a:solidFill>
                          <a:latin typeface="Calibri" panose="020F0502020204030204" pitchFamily="34" charset="0"/>
                          <a:ea typeface="+mn-ea"/>
                          <a:cs typeface="Calibri" panose="020F0502020204030204" pitchFamily="34" charset="0"/>
                        </a:rPr>
                        <a:t>Economic outlook</a:t>
                      </a:r>
                    </a:p>
                    <a:p>
                      <a:pPr marL="0" marR="0" lvl="0" indent="0" algn="l" defTabSz="914400" rtl="0" eaLnBrk="0" fontAlgn="base" latinLnBrk="0" hangingPunct="0">
                        <a:lnSpc>
                          <a:spcPct val="100000"/>
                        </a:lnSpc>
                        <a:spcBef>
                          <a:spcPts val="0"/>
                        </a:spcBef>
                        <a:spcAft>
                          <a:spcPct val="0"/>
                        </a:spcAft>
                        <a:buClr>
                          <a:schemeClr val="accent1"/>
                        </a:buClr>
                        <a:buSzPct val="75000"/>
                        <a:buFontTx/>
                        <a:buNone/>
                        <a:tabLst/>
                        <a:defRPr/>
                      </a:pPr>
                      <a:r>
                        <a:rPr kumimoji="0" lang="en-GB" sz="1400" b="0" i="0" u="none" strike="noStrike" cap="none" normalizeH="0" baseline="0" dirty="0" smtClean="0">
                          <a:ln>
                            <a:noFill/>
                          </a:ln>
                          <a:solidFill>
                            <a:schemeClr val="tx1"/>
                          </a:solidFill>
                          <a:effectLst/>
                          <a:latin typeface="Calibri" panose="020F0502020204030204" pitchFamily="34" charset="0"/>
                          <a:ea typeface="ＭＳ Ｐゴシック" pitchFamily="34" charset="-128"/>
                          <a:cs typeface="Calibri" panose="020F0502020204030204" pitchFamily="34" charset="0"/>
                          <a:sym typeface="Wingdings" pitchFamily="2" charset="2"/>
                        </a:rPr>
                        <a:t>Feeling pessimistic about unemployment levels, ongoing impact of Covid, Brexit. Expect the market to drop</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tr>
              <a:tr h="950530">
                <a:tc>
                  <a:txBody>
                    <a:bodyPr/>
                    <a:lstStyle/>
                    <a:p>
                      <a:r>
                        <a:rPr lang="en-GB" b="1" dirty="0" smtClean="0">
                          <a:solidFill>
                            <a:schemeClr val="accent3"/>
                          </a:solidFill>
                          <a:latin typeface="Calibri" panose="020F0502020204030204" pitchFamily="34" charset="0"/>
                          <a:cs typeface="Calibri" panose="020F0502020204030204" pitchFamily="34" charset="0"/>
                        </a:rPr>
                        <a:t>3</a:t>
                      </a:r>
                      <a:endParaRPr lang="en-GB" b="1" dirty="0">
                        <a:solidFill>
                          <a:schemeClr val="accent3"/>
                        </a:solidFill>
                        <a:latin typeface="Calibri" panose="020F0502020204030204" pitchFamily="34" charset="0"/>
                        <a:cs typeface="Calibri" panose="020F0502020204030204" pitchFamily="34" charset="0"/>
                      </a:endParaRPr>
                    </a:p>
                  </a:txBody>
                  <a:tcPr>
                    <a:lnL w="12700" cmpd="sng">
                      <a:noFill/>
                    </a:lnL>
                    <a:lnR w="19050" cap="flat" cmpd="sng" algn="ctr">
                      <a:noFill/>
                      <a:prstDash val="solid"/>
                      <a:round/>
                      <a:headEnd type="none" w="med" len="med"/>
                      <a:tailEnd type="none" w="med" len="med"/>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GB" sz="1400" b="1" kern="1200" dirty="0" smtClean="0">
                          <a:solidFill>
                            <a:schemeClr val="accent3"/>
                          </a:solidFill>
                          <a:latin typeface="Calibri" panose="020F0502020204030204" pitchFamily="34" charset="0"/>
                          <a:ea typeface="+mn-ea"/>
                          <a:cs typeface="Calibri" panose="020F0502020204030204" pitchFamily="34" charset="0"/>
                        </a:rPr>
                        <a:t>Difficulties</a:t>
                      </a:r>
                      <a:r>
                        <a:rPr lang="en-GB" sz="1400" b="1" kern="1200" baseline="0" dirty="0" smtClean="0">
                          <a:solidFill>
                            <a:schemeClr val="accent3"/>
                          </a:solidFill>
                          <a:latin typeface="Calibri" panose="020F0502020204030204" pitchFamily="34" charset="0"/>
                          <a:ea typeface="+mn-ea"/>
                          <a:cs typeface="Calibri" panose="020F0502020204030204" pitchFamily="34" charset="0"/>
                        </a:rPr>
                        <a:t> working with lenders</a:t>
                      </a:r>
                      <a:endParaRPr lang="en-GB" sz="1400" b="1" kern="1200" dirty="0" smtClean="0">
                        <a:solidFill>
                          <a:schemeClr val="accent3"/>
                        </a:solidFill>
                        <a:latin typeface="Calibri" panose="020F0502020204030204" pitchFamily="34" charset="0"/>
                        <a:ea typeface="+mn-ea"/>
                        <a:cs typeface="Calibri" panose="020F0502020204030204"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400" u="none" strike="noStrike" kern="1200" cap="none" normalizeH="0" baseline="0" dirty="0" smtClean="0">
                          <a:ln>
                            <a:noFill/>
                          </a:ln>
                          <a:solidFill>
                            <a:schemeClr val="tx1"/>
                          </a:solidFill>
                          <a:effectLst/>
                          <a:latin typeface="Calibri" panose="020F0502020204030204" pitchFamily="34" charset="0"/>
                          <a:ea typeface="+mn-ea"/>
                          <a:cs typeface="Calibri" panose="020F0502020204030204" pitchFamily="34" charset="0"/>
                          <a:sym typeface="Wingdings" pitchFamily="2" charset="2"/>
                        </a:rPr>
                        <a:t>Lenders changing criteria/ tightening criteria. High rates. Slow service. Makes it difficult to do business</a:t>
                      </a:r>
                    </a:p>
                  </a:txBody>
                  <a:tcPr>
                    <a:lnL w="19050" cap="flat" cmpd="sng" algn="ctr">
                      <a:noFill/>
                      <a:prstDash val="solid"/>
                      <a:round/>
                      <a:headEnd type="none" w="med" len="med"/>
                      <a:tailEnd type="none" w="med" len="med"/>
                    </a:lnL>
                    <a:lnR w="12700" cmpd="sng">
                      <a:noFill/>
                    </a:lnR>
                    <a:lnT w="762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cxnSp>
        <p:nvCxnSpPr>
          <p:cNvPr id="24" name="Straight Connector 23"/>
          <p:cNvCxnSpPr/>
          <p:nvPr/>
        </p:nvCxnSpPr>
        <p:spPr>
          <a:xfrm>
            <a:off x="6498624" y="2200355"/>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498624" y="3175379"/>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498624" y="4150402"/>
            <a:ext cx="0" cy="792000"/>
          </a:xfrm>
          <a:prstGeom prst="line">
            <a:avLst/>
          </a:prstGeom>
          <a:ln w="9525" cmpd="sng">
            <a:solidFill>
              <a:schemeClr val="tx2"/>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7" name="Rectangle 26"/>
          <p:cNvSpPr/>
          <p:nvPr/>
        </p:nvSpPr>
        <p:spPr>
          <a:xfrm>
            <a:off x="410188" y="5212424"/>
            <a:ext cx="5153997" cy="951839"/>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200" i="1" dirty="0" smtClean="0">
                <a:solidFill>
                  <a:srgbClr val="404040"/>
                </a:solidFill>
                <a:latin typeface="Calibri" panose="020F0502020204030204" pitchFamily="34" charset="0"/>
                <a:cs typeface="Calibri" panose="020F0502020204030204" pitchFamily="34" charset="0"/>
              </a:rPr>
              <a:t>“I have </a:t>
            </a:r>
            <a:r>
              <a:rPr lang="en-GB" sz="1200" i="1" dirty="0">
                <a:solidFill>
                  <a:srgbClr val="404040"/>
                </a:solidFill>
                <a:latin typeface="Calibri" panose="020F0502020204030204" pitchFamily="34" charset="0"/>
                <a:cs typeface="Calibri" panose="020F0502020204030204" pitchFamily="34" charset="0"/>
              </a:rPr>
              <a:t>been in the business 29 years, am resilient and can adapt to what's going on.” </a:t>
            </a:r>
            <a:r>
              <a:rPr lang="en-GB" sz="1200" b="1" i="1" dirty="0" smtClean="0">
                <a:solidFill>
                  <a:srgbClr val="404040"/>
                </a:solidFill>
                <a:latin typeface="Calibri" panose="020F0502020204030204" pitchFamily="34" charset="0"/>
                <a:cs typeface="Calibri" panose="020F0502020204030204" pitchFamily="34" charset="0"/>
              </a:rPr>
              <a:t>(</a:t>
            </a:r>
            <a:r>
              <a:rPr lang="en-GB" sz="1200" b="1" dirty="0" smtClean="0">
                <a:solidFill>
                  <a:srgbClr val="404040"/>
                </a:solidFill>
                <a:latin typeface="Calibri" panose="020F0502020204030204" pitchFamily="34" charset="0"/>
                <a:cs typeface="Calibri" panose="020F0502020204030204" pitchFamily="34" charset="0"/>
              </a:rPr>
              <a:t>Very confident</a:t>
            </a:r>
            <a:r>
              <a:rPr lang="en-GB" sz="1200" b="1" dirty="0">
                <a:solidFill>
                  <a:srgbClr val="404040"/>
                </a:solidFill>
                <a:latin typeface="Calibri" panose="020F0502020204030204" pitchFamily="34" charset="0"/>
                <a:cs typeface="Calibri" panose="020F0502020204030204" pitchFamily="34" charset="0"/>
              </a:rPr>
              <a:t>)</a:t>
            </a:r>
          </a:p>
        </p:txBody>
      </p:sp>
      <p:sp>
        <p:nvSpPr>
          <p:cNvPr id="28" name="Rectangle 27"/>
          <p:cNvSpPr/>
          <p:nvPr/>
        </p:nvSpPr>
        <p:spPr>
          <a:xfrm>
            <a:off x="6117269" y="5212424"/>
            <a:ext cx="5153997" cy="951839"/>
          </a:xfrm>
          <a:prstGeom prst="rect">
            <a:avLst/>
          </a:prstGeom>
          <a:solidFill>
            <a:schemeClr val="bg1">
              <a:lumMod val="95000"/>
            </a:schemeClr>
          </a:solidFill>
        </p:spPr>
        <p:txBody>
          <a:bodyPr wrap="square" lIns="77925" tIns="38963" rIns="77925" bIns="38963" anchor="ctr">
            <a:noAutofit/>
          </a:bodyPr>
          <a:lstStyle/>
          <a:p>
            <a:pPr algn="ctr" eaLnBrk="0" fontAlgn="base" hangingPunct="0">
              <a:spcBef>
                <a:spcPct val="0"/>
              </a:spcBef>
              <a:spcAft>
                <a:spcPct val="0"/>
              </a:spcAft>
            </a:pPr>
            <a:r>
              <a:rPr lang="en-GB" sz="1200" i="1" dirty="0">
                <a:solidFill>
                  <a:srgbClr val="404040"/>
                </a:solidFill>
                <a:latin typeface="Calibri" panose="020F0502020204030204" pitchFamily="34" charset="0"/>
                <a:cs typeface="Calibri" panose="020F0502020204030204" pitchFamily="34" charset="0"/>
              </a:rPr>
              <a:t>“I just think we will be going into a recession and house prices will be dropping and  people will be hesitant to move. Once the stamp duty </a:t>
            </a:r>
            <a:r>
              <a:rPr lang="en-GB" sz="1200" i="1" dirty="0" smtClean="0">
                <a:solidFill>
                  <a:srgbClr val="404040"/>
                </a:solidFill>
                <a:latin typeface="Calibri" panose="020F0502020204030204" pitchFamily="34" charset="0"/>
                <a:cs typeface="Calibri" panose="020F0502020204030204" pitchFamily="34" charset="0"/>
              </a:rPr>
              <a:t>holiday ends the </a:t>
            </a:r>
            <a:r>
              <a:rPr lang="en-GB" sz="1200" i="1" dirty="0">
                <a:solidFill>
                  <a:srgbClr val="404040"/>
                </a:solidFill>
                <a:latin typeface="Calibri" panose="020F0502020204030204" pitchFamily="34" charset="0"/>
                <a:cs typeface="Calibri" panose="020F0502020204030204" pitchFamily="34" charset="0"/>
              </a:rPr>
              <a:t>housing market will die</a:t>
            </a:r>
            <a:r>
              <a:rPr lang="en-GB" sz="1200" i="1" dirty="0" smtClean="0">
                <a:solidFill>
                  <a:srgbClr val="404040"/>
                </a:solidFill>
                <a:latin typeface="Calibri" panose="020F0502020204030204" pitchFamily="34" charset="0"/>
                <a:cs typeface="Calibri" panose="020F0502020204030204" pitchFamily="34" charset="0"/>
              </a:rPr>
              <a:t>.”</a:t>
            </a:r>
            <a:endParaRPr lang="en-GB" sz="1200" i="1" dirty="0">
              <a:solidFill>
                <a:srgbClr val="404040"/>
              </a:solidFill>
              <a:latin typeface="Calibri" panose="020F0502020204030204" pitchFamily="34" charset="0"/>
              <a:cs typeface="Calibri" panose="020F0502020204030204" pitchFamily="34" charset="0"/>
            </a:endParaRPr>
          </a:p>
          <a:p>
            <a:pPr algn="ctr" eaLnBrk="0" fontAlgn="base" hangingPunct="0">
              <a:spcBef>
                <a:spcPct val="0"/>
              </a:spcBef>
              <a:spcAft>
                <a:spcPct val="0"/>
              </a:spcAft>
            </a:pPr>
            <a:r>
              <a:rPr lang="en-GB" sz="1200" b="1" i="1" dirty="0">
                <a:solidFill>
                  <a:srgbClr val="404040"/>
                </a:solidFill>
                <a:latin typeface="Calibri" panose="020F0502020204030204" pitchFamily="34" charset="0"/>
                <a:cs typeface="Calibri" panose="020F0502020204030204" pitchFamily="34" charset="0"/>
              </a:rPr>
              <a:t>(</a:t>
            </a:r>
            <a:r>
              <a:rPr lang="en-GB" sz="1200" b="1" dirty="0" smtClean="0">
                <a:solidFill>
                  <a:srgbClr val="404040"/>
                </a:solidFill>
                <a:latin typeface="Calibri" panose="020F0502020204030204" pitchFamily="34" charset="0"/>
                <a:cs typeface="Calibri" panose="020F0502020204030204" pitchFamily="34" charset="0"/>
              </a:rPr>
              <a:t>Not at all confident</a:t>
            </a:r>
            <a:r>
              <a:rPr lang="en-GB" sz="1200" b="1" dirty="0">
                <a:solidFill>
                  <a:srgbClr val="40404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401088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en-GB" dirty="0"/>
              <a:t>Business flow</a:t>
            </a:r>
          </a:p>
        </p:txBody>
      </p:sp>
    </p:spTree>
    <p:extLst>
      <p:ext uri="{BB962C8B-B14F-4D97-AF65-F5344CB8AC3E}">
        <p14:creationId xmlns:p14="http://schemas.microsoft.com/office/powerpoint/2010/main" val="1289994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in last 3 months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The average number of DIPs that an intermediary dealt with remained stable in Q4 vs. Q3, and in line with the levels seen at the start of the year.</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47" name="Chart 46"/>
          <p:cNvGraphicFramePr/>
          <p:nvPr>
            <p:extLst>
              <p:ext uri="{D42A27DB-BD31-4B8C-83A1-F6EECF244321}">
                <p14:modId xmlns:p14="http://schemas.microsoft.com/office/powerpoint/2010/main" val="3941561167"/>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50"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2"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738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2020: 25</a:t>
            </a:r>
          </a:p>
        </p:txBody>
      </p:sp>
      <p:sp>
        <p:nvSpPr>
          <p:cNvPr id="2" name="Rectangle 1"/>
          <p:cNvSpPr/>
          <p:nvPr/>
        </p:nvSpPr>
        <p:spPr>
          <a:xfrm>
            <a:off x="7618515" y="5359736"/>
            <a:ext cx="389850" cy="261610"/>
          </a:xfrm>
          <a:prstGeom prst="rect">
            <a:avLst/>
          </a:prstGeom>
        </p:spPr>
        <p:txBody>
          <a:bodyPr wrap="non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26" name="AutoShape 13"/>
          <p:cNvSpPr>
            <a:spLocks noChangeArrowheads="1"/>
          </p:cNvSpPr>
          <p:nvPr/>
        </p:nvSpPr>
        <p:spPr bwMode="auto">
          <a:xfrm>
            <a:off x="66840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28</a:t>
            </a:r>
          </a:p>
        </p:txBody>
      </p:sp>
      <p:sp>
        <p:nvSpPr>
          <p:cNvPr id="27" name="AutoShape 13"/>
          <p:cNvSpPr>
            <a:spLocks noChangeArrowheads="1"/>
          </p:cNvSpPr>
          <p:nvPr/>
        </p:nvSpPr>
        <p:spPr bwMode="auto">
          <a:xfrm>
            <a:off x="183253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26</a:t>
            </a:r>
          </a:p>
        </p:txBody>
      </p:sp>
      <p:sp>
        <p:nvSpPr>
          <p:cNvPr id="28" name="AutoShape 13"/>
          <p:cNvSpPr>
            <a:spLocks noChangeArrowheads="1"/>
          </p:cNvSpPr>
          <p:nvPr/>
        </p:nvSpPr>
        <p:spPr bwMode="auto">
          <a:xfrm>
            <a:off x="299667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27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2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416081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28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495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28</a:t>
            </a:r>
          </a:p>
        </p:txBody>
      </p:sp>
      <p:sp>
        <p:nvSpPr>
          <p:cNvPr id="3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909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24</a:t>
            </a:r>
          </a:p>
        </p:txBody>
      </p:sp>
      <p:sp>
        <p:nvSpPr>
          <p:cNvPr id="32"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53236"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17</a:t>
            </a:r>
          </a:p>
        </p:txBody>
      </p:sp>
      <p:sp>
        <p:nvSpPr>
          <p:cNvPr id="33"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81518"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Q4 2020: 25</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37714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Average number of DIPs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604241"/>
          </a:xfrm>
        </p:spPr>
        <p:txBody>
          <a:bodyPr>
            <a:noAutofit/>
          </a:bodyPr>
          <a:lstStyle/>
          <a:p>
            <a:pPr marL="0" indent="0">
              <a:buNone/>
            </a:pPr>
            <a:r>
              <a:rPr lang="en-GB" sz="1700" dirty="0" smtClean="0">
                <a:latin typeface="Calibri" panose="020F0502020204030204" pitchFamily="34" charset="0"/>
                <a:cs typeface="Calibri" panose="020F0502020204030204" pitchFamily="34" charset="0"/>
              </a:rPr>
              <a:t>The biggest movement in the number of DIPs by sub-group was a drop among larger firms (by sales decile), down 4%. </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1230728132"/>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20"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4"/>
          <p:cNvCxnSpPr/>
          <p:nvPr/>
        </p:nvCxnSpPr>
        <p:spPr>
          <a:xfrm flipH="1">
            <a:off x="396875" y="40365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2" name="Table 11"/>
          <p:cNvGraphicFramePr>
            <a:graphicFrameLocks noGrp="1"/>
          </p:cNvGraphicFramePr>
          <p:nvPr>
            <p:extLst>
              <p:ext uri="{D42A27DB-BD31-4B8C-83A1-F6EECF244321}">
                <p14:modId xmlns:p14="http://schemas.microsoft.com/office/powerpoint/2010/main" val="737349348"/>
              </p:ext>
            </p:extLst>
          </p:nvPr>
        </p:nvGraphicFramePr>
        <p:xfrm>
          <a:off x="9286889" y="1772412"/>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40172">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25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26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24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43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26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18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24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27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25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26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25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27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25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24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4"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2906990" y="3744762"/>
            <a:ext cx="1547218" cy="261610"/>
          </a:xfrm>
          <a:prstGeom prst="rect">
            <a:avLst/>
          </a:prstGeom>
        </p:spPr>
        <p:txBody>
          <a:bodyPr wrap="non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97015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latin typeface="Calibri" panose="020F0502020204030204" pitchFamily="34" charset="0"/>
                <a:cs typeface="Calibri" panose="020F0502020204030204" pitchFamily="34" charset="0"/>
              </a:rPr>
              <a:t>The proportion of DIPs resulting in a DIP accept </a:t>
            </a:r>
            <a:r>
              <a:rPr lang="en-GB" sz="1700" dirty="0" smtClean="0"/>
              <a:t>remained stable in Q4, still slightly below the levels seen before the pandemic hit.</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3470859976"/>
              </p:ext>
            </p:extLst>
          </p:nvPr>
        </p:nvGraphicFramePr>
        <p:xfrm>
          <a:off x="363034"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39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3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7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2020: 80</a:t>
            </a:r>
          </a:p>
        </p:txBody>
      </p:sp>
      <p:sp>
        <p:nvSpPr>
          <p:cNvPr id="34"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5" name="AutoShape 13"/>
          <p:cNvSpPr>
            <a:spLocks noChangeArrowheads="1"/>
          </p:cNvSpPr>
          <p:nvPr/>
        </p:nvSpPr>
        <p:spPr bwMode="auto">
          <a:xfrm>
            <a:off x="182846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86</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299260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415674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83</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8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6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82</a:t>
            </a:r>
          </a:p>
        </p:txBody>
      </p:sp>
      <p:sp>
        <p:nvSpPr>
          <p:cNvPr id="41" name="Rectangle 40"/>
          <p:cNvSpPr/>
          <p:nvPr/>
        </p:nvSpPr>
        <p:spPr>
          <a:xfrm>
            <a:off x="7633965"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2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91351" y="1551856"/>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Q4 2020: 81</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4418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DIPs resulting in a DIP accept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Conversion from DIP to DIP accept recovered among intermediaries working for smaller firms, and those in the north.</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QHX2. In the last 3 months, what proportion of these DIPs have resulted in a DIP accept?</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3408079883"/>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874258890"/>
              </p:ext>
            </p:extLst>
          </p:nvPr>
        </p:nvGraphicFramePr>
        <p:xfrm>
          <a:off x="9280354" y="1772411"/>
          <a:ext cx="1181100" cy="4229995"/>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8149">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79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81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79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79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6990" y="3723493"/>
            <a:ext cx="1547218" cy="261610"/>
          </a:xfrm>
          <a:prstGeom prst="rect">
            <a:avLst/>
          </a:prstGeom>
        </p:spPr>
        <p:txBody>
          <a:bodyPr wrap="non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41354020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a:t>The </a:t>
            </a:r>
            <a:r>
              <a:rPr lang="en-GB" sz="1700" dirty="0" smtClean="0"/>
              <a:t>proportion </a:t>
            </a:r>
            <a:r>
              <a:rPr lang="en-GB" sz="1700" dirty="0"/>
              <a:t>of DIP accepts resulting in a full application </a:t>
            </a:r>
            <a:r>
              <a:rPr lang="en-GB" sz="1700" dirty="0" smtClean="0"/>
              <a:t>remained at 79% throughout the last five months of 2020.</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4288247245"/>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3"/>
          </a:graphicData>
        </a:graphic>
      </p:graphicFrame>
      <p:cxnSp>
        <p:nvCxnSpPr>
          <p:cNvPr id="24"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1"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4"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6"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2020: 78</a:t>
            </a:r>
          </a:p>
        </p:txBody>
      </p:sp>
      <p:sp>
        <p:nvSpPr>
          <p:cNvPr id="33" name="Rectangle 32"/>
          <p:cNvSpPr/>
          <p:nvPr/>
        </p:nvSpPr>
        <p:spPr>
          <a:xfrm>
            <a:off x="7609899"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5"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82</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83</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81</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75</a:t>
            </a:r>
          </a:p>
        </p:txBody>
      </p:sp>
      <p:sp>
        <p:nvSpPr>
          <p:cNvPr id="2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91147" y="1551856"/>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Q4 2020: 79</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445021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DIP accepts resulting in a full application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566141"/>
          </a:xfrm>
        </p:spPr>
        <p:txBody>
          <a:bodyPr>
            <a:noAutofit/>
          </a:bodyPr>
          <a:lstStyle/>
          <a:p>
            <a:pPr marL="0" indent="0">
              <a:buNone/>
            </a:pPr>
            <a:r>
              <a:rPr lang="en-GB" sz="1700" dirty="0" smtClean="0">
                <a:latin typeface="Calibri" panose="020F0502020204030204" pitchFamily="34" charset="0"/>
                <a:cs typeface="Calibri" panose="020F0502020204030204" pitchFamily="34" charset="0"/>
              </a:rPr>
              <a:t>Whilst overall conversion </a:t>
            </a:r>
            <a:r>
              <a:rPr lang="en-GB" sz="1700" dirty="0">
                <a:latin typeface="Calibri" panose="020F0502020204030204" pitchFamily="34" charset="0"/>
                <a:cs typeface="Calibri" panose="020F0502020204030204" pitchFamily="34" charset="0"/>
              </a:rPr>
              <a:t>from DIP accept to full </a:t>
            </a:r>
            <a:r>
              <a:rPr lang="en-GB" sz="1700" dirty="0" smtClean="0">
                <a:latin typeface="Calibri" panose="020F0502020204030204" pitchFamily="34" charset="0"/>
                <a:cs typeface="Calibri" panose="020F0502020204030204" pitchFamily="34" charset="0"/>
              </a:rPr>
              <a:t>application was stable in Q4, it increased among smaller firms (by sales decile), and thos</a:t>
            </a:r>
            <a:r>
              <a:rPr lang="en-GB" sz="1700" dirty="0" smtClean="0"/>
              <a:t>e in the north.</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QH3. In th3 last 3 months, what proportion of these DIP accepts have led to a full mortgage application?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2552974705"/>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30151233"/>
              </p:ext>
            </p:extLst>
          </p:nvPr>
        </p:nvGraphicFramePr>
        <p:xfrm>
          <a:off x="9277823" y="1777143"/>
          <a:ext cx="1181100" cy="4229991"/>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6511">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920">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78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76 (+4)</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75 (+3)</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82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920">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74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920">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4"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906990" y="3723493"/>
            <a:ext cx="1547218" cy="261610"/>
          </a:xfrm>
          <a:prstGeom prst="rect">
            <a:avLst/>
          </a:prstGeom>
        </p:spPr>
        <p:txBody>
          <a:bodyPr wrap="non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4256071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 xmlns:a16="http://schemas.microsoft.com/office/drawing/2014/main" id="{7788571C-23FE-4615-9B5B-512E0DC98561}"/>
              </a:ext>
            </a:extLst>
          </p:cNvPr>
          <p:cNvGrpSpPr/>
          <p:nvPr/>
        </p:nvGrpSpPr>
        <p:grpSpPr>
          <a:xfrm>
            <a:off x="508299" y="1676979"/>
            <a:ext cx="9113233" cy="721783"/>
            <a:chOff x="421215" y="1589895"/>
            <a:chExt cx="9113233" cy="721783"/>
          </a:xfrm>
        </p:grpSpPr>
        <p:sp>
          <p:nvSpPr>
            <p:cNvPr id="30" name="TextBox 13"/>
            <p:cNvSpPr txBox="1"/>
            <p:nvPr/>
          </p:nvSpPr>
          <p:spPr>
            <a:xfrm>
              <a:off x="1306285" y="1766120"/>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Background &amp; methodology</a:t>
              </a:r>
            </a:p>
          </p:txBody>
        </p:sp>
        <p:sp>
          <p:nvSpPr>
            <p:cNvPr id="36" name="Rectangle 35"/>
            <p:cNvSpPr/>
            <p:nvPr/>
          </p:nvSpPr>
          <p:spPr>
            <a:xfrm>
              <a:off x="421215" y="1589895"/>
              <a:ext cx="700617" cy="72178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8" name="Groupe 7">
            <a:extLst>
              <a:ext uri="{FF2B5EF4-FFF2-40B4-BE49-F238E27FC236}">
                <a16:creationId xmlns="" xmlns:a16="http://schemas.microsoft.com/office/drawing/2014/main" id="{4B5A66BA-CED8-4780-B41C-1A35DEA05DDC}"/>
              </a:ext>
            </a:extLst>
          </p:cNvPr>
          <p:cNvGrpSpPr/>
          <p:nvPr/>
        </p:nvGrpSpPr>
        <p:grpSpPr>
          <a:xfrm>
            <a:off x="508299" y="5097147"/>
            <a:ext cx="9252932" cy="721783"/>
            <a:chOff x="421215" y="5010063"/>
            <a:chExt cx="9252932" cy="721783"/>
          </a:xfrm>
        </p:grpSpPr>
        <p:sp>
          <p:nvSpPr>
            <p:cNvPr id="33" name="TextBox 13"/>
            <p:cNvSpPr txBox="1"/>
            <p:nvPr/>
          </p:nvSpPr>
          <p:spPr>
            <a:xfrm>
              <a:off x="1306284" y="5186288"/>
              <a:ext cx="83678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flow</a:t>
              </a:r>
            </a:p>
          </p:txBody>
        </p:sp>
        <p:sp>
          <p:nvSpPr>
            <p:cNvPr id="46" name="Rectangle 45"/>
            <p:cNvSpPr/>
            <p:nvPr/>
          </p:nvSpPr>
          <p:spPr>
            <a:xfrm>
              <a:off x="421215" y="5010063"/>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9" name="Groupe 8">
            <a:extLst>
              <a:ext uri="{FF2B5EF4-FFF2-40B4-BE49-F238E27FC236}">
                <a16:creationId xmlns="" xmlns:a16="http://schemas.microsoft.com/office/drawing/2014/main" id="{E099AC01-FC23-47FD-A86C-6176336AC100}"/>
              </a:ext>
            </a:extLst>
          </p:cNvPr>
          <p:cNvGrpSpPr/>
          <p:nvPr/>
        </p:nvGrpSpPr>
        <p:grpSpPr>
          <a:xfrm>
            <a:off x="508299" y="3959656"/>
            <a:ext cx="9113232" cy="721783"/>
            <a:chOff x="421215" y="3875417"/>
            <a:chExt cx="9113232" cy="721783"/>
          </a:xfrm>
        </p:grpSpPr>
        <p:sp>
          <p:nvSpPr>
            <p:cNvPr id="32" name="TextBox 13"/>
            <p:cNvSpPr txBox="1"/>
            <p:nvPr/>
          </p:nvSpPr>
          <p:spPr>
            <a:xfrm>
              <a:off x="1306284" y="4051642"/>
              <a:ext cx="8228163" cy="369332"/>
            </a:xfrm>
            <a:prstGeom prst="rect">
              <a:avLst/>
            </a:prstGeom>
            <a:noFill/>
          </p:spPr>
          <p:txBody>
            <a:bodyPr wrap="square" lIns="0" rIns="0" rtlCol="0">
              <a:spAutoFit/>
            </a:bodyPr>
            <a:lstStyle/>
            <a:p>
              <a:pPr lvl="0">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Business volumes and confidence</a:t>
              </a:r>
            </a:p>
          </p:txBody>
        </p:sp>
        <p:sp>
          <p:nvSpPr>
            <p:cNvPr id="43" name="Rectangle 42"/>
            <p:cNvSpPr/>
            <p:nvPr/>
          </p:nvSpPr>
          <p:spPr>
            <a:xfrm>
              <a:off x="421215" y="3875417"/>
              <a:ext cx="700617" cy="72178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nvGrpSpPr>
          <p:cNvPr id="12" name="Groupe 11">
            <a:extLst>
              <a:ext uri="{FF2B5EF4-FFF2-40B4-BE49-F238E27FC236}">
                <a16:creationId xmlns="" xmlns:a16="http://schemas.microsoft.com/office/drawing/2014/main" id="{551BE2DC-3025-47EF-9E79-E4D338B211AE}"/>
              </a:ext>
            </a:extLst>
          </p:cNvPr>
          <p:cNvGrpSpPr/>
          <p:nvPr/>
        </p:nvGrpSpPr>
        <p:grpSpPr>
          <a:xfrm>
            <a:off x="508299" y="2822165"/>
            <a:ext cx="9113234" cy="721783"/>
            <a:chOff x="421215" y="2718857"/>
            <a:chExt cx="9113234" cy="721783"/>
          </a:xfrm>
        </p:grpSpPr>
        <p:sp>
          <p:nvSpPr>
            <p:cNvPr id="31" name="TextBox 13"/>
            <p:cNvSpPr txBox="1"/>
            <p:nvPr/>
          </p:nvSpPr>
          <p:spPr>
            <a:xfrm>
              <a:off x="1306286" y="2895082"/>
              <a:ext cx="8228163" cy="369332"/>
            </a:xfrm>
            <a:prstGeom prst="rect">
              <a:avLst/>
            </a:prstGeom>
            <a:noFill/>
          </p:spPr>
          <p:txBody>
            <a:bodyPr wrap="square" lIns="0" rIns="0" rtlCol="0">
              <a:spAutoFit/>
            </a:bodyPr>
            <a:lstStyle/>
            <a:p>
              <a:pPr>
                <a:spcBef>
                  <a:spcPct val="20000"/>
                </a:spcBef>
                <a:defRPr/>
              </a:pPr>
              <a:r>
                <a:rPr lang="en-GB" kern="0" dirty="0">
                  <a:solidFill>
                    <a:prstClr val="black">
                      <a:lumMod val="75000"/>
                      <a:lumOff val="25000"/>
                    </a:prstClr>
                  </a:solidFill>
                  <a:latin typeface="Calibri" panose="020F0502020204030204" pitchFamily="34" charset="0"/>
                  <a:cs typeface="Calibri" panose="020F0502020204030204" pitchFamily="34" charset="0"/>
                </a:rPr>
                <a:t>Executive summary</a:t>
              </a:r>
            </a:p>
          </p:txBody>
        </p:sp>
        <p:sp>
          <p:nvSpPr>
            <p:cNvPr id="40" name="Rectangle 39"/>
            <p:cNvSpPr/>
            <p:nvPr/>
          </p:nvSpPr>
          <p:spPr>
            <a:xfrm>
              <a:off x="421215" y="2718857"/>
              <a:ext cx="700617" cy="72178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sp>
        <p:nvSpPr>
          <p:cNvPr id="11" name="Titre 10"/>
          <p:cNvSpPr>
            <a:spLocks noGrp="1"/>
          </p:cNvSpPr>
          <p:nvPr>
            <p:ph type="title"/>
          </p:nvPr>
        </p:nvSpPr>
        <p:spPr>
          <a:xfrm>
            <a:off x="422888" y="244702"/>
            <a:ext cx="10363200" cy="671807"/>
          </a:xfrm>
        </p:spPr>
        <p:txBody>
          <a:bodyPr>
            <a:normAutofit/>
          </a:bodyPr>
          <a:lstStyle/>
          <a:p>
            <a:r>
              <a:rPr lang="fr-FR" sz="3200" dirty="0">
                <a:latin typeface="Calibri" panose="020F0502020204030204" pitchFamily="34" charset="0"/>
                <a:cs typeface="Calibri" panose="020F0502020204030204" pitchFamily="34" charset="0"/>
              </a:rPr>
              <a:t>Contents</a:t>
            </a:r>
          </a:p>
        </p:txBody>
      </p:sp>
      <p:sp>
        <p:nvSpPr>
          <p:cNvPr id="3" name="TextBox 2"/>
          <p:cNvSpPr txBox="1"/>
          <p:nvPr/>
        </p:nvSpPr>
        <p:spPr>
          <a:xfrm>
            <a:off x="755874" y="1776261"/>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1</a:t>
            </a:r>
          </a:p>
        </p:txBody>
      </p:sp>
      <p:sp>
        <p:nvSpPr>
          <p:cNvPr id="50" name="TextBox 49"/>
          <p:cNvSpPr txBox="1"/>
          <p:nvPr/>
        </p:nvSpPr>
        <p:spPr>
          <a:xfrm>
            <a:off x="755874" y="2921446"/>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2</a:t>
            </a:r>
          </a:p>
        </p:txBody>
      </p:sp>
      <p:sp>
        <p:nvSpPr>
          <p:cNvPr id="51" name="TextBox 50"/>
          <p:cNvSpPr txBox="1"/>
          <p:nvPr/>
        </p:nvSpPr>
        <p:spPr>
          <a:xfrm>
            <a:off x="755874" y="4058937"/>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3</a:t>
            </a:r>
          </a:p>
        </p:txBody>
      </p:sp>
      <p:sp>
        <p:nvSpPr>
          <p:cNvPr id="52" name="TextBox 51"/>
          <p:cNvSpPr txBox="1"/>
          <p:nvPr/>
        </p:nvSpPr>
        <p:spPr>
          <a:xfrm>
            <a:off x="755874" y="5196428"/>
            <a:ext cx="205466" cy="523220"/>
          </a:xfrm>
          <a:prstGeom prst="rect">
            <a:avLst/>
          </a:prstGeom>
          <a:noFill/>
        </p:spPr>
        <p:txBody>
          <a:bodyPr wrap="square" rtlCol="0" anchor="ctr">
            <a:spAutoFit/>
          </a:bodyPr>
          <a:lstStyle/>
          <a:p>
            <a:pPr algn="ctr"/>
            <a:r>
              <a:rPr lang="en-GB" sz="2800" dirty="0">
                <a:solidFill>
                  <a:schemeClr val="bg1"/>
                </a:solidFill>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17850059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The proportion of full applications resulting in an offer remained stable in Q4 vs. Q3. Despite seeing a slight recovery since Q2, this measure remains below pre-pandemic levels.</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1721319353"/>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2020: 81</a:t>
            </a:r>
          </a:p>
        </p:txBody>
      </p:sp>
      <p:sp>
        <p:nvSpPr>
          <p:cNvPr id="33" name="Rectangle 32"/>
          <p:cNvSpPr/>
          <p:nvPr/>
        </p:nvSpPr>
        <p:spPr>
          <a:xfrm>
            <a:off x="7609895"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5"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90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76</a:t>
            </a:r>
          </a:p>
        </p:txBody>
      </p:sp>
      <p:sp>
        <p:nvSpPr>
          <p:cNvPr id="2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4" y="1551943"/>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Q4 2020: 81</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2190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Full applications resulting in an offer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Whilst overall conversion from full application to offer was stable this quarter, there was some variability by business. Directly authorised firms and those in the midlands saw the largest drop.</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312559368"/>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graphicFrame>
        <p:nvGraphicFramePr>
          <p:cNvPr id="12" name="Table 11"/>
          <p:cNvGraphicFramePr>
            <a:graphicFrameLocks noGrp="1"/>
          </p:cNvGraphicFramePr>
          <p:nvPr>
            <p:extLst>
              <p:ext uri="{D42A27DB-BD31-4B8C-83A1-F6EECF244321}">
                <p14:modId xmlns:p14="http://schemas.microsoft.com/office/powerpoint/2010/main" val="2325518751"/>
              </p:ext>
            </p:extLst>
          </p:nvPr>
        </p:nvGraphicFramePr>
        <p:xfrm>
          <a:off x="9277828" y="1779497"/>
          <a:ext cx="1181100" cy="4212006"/>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7802">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80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46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81</a:t>
                      </a:r>
                      <a:r>
                        <a:rPr lang="en-GB" sz="1200" b="0" kern="1200" baseline="0" dirty="0" smtClean="0">
                          <a:solidFill>
                            <a:srgbClr val="7F7F7F"/>
                          </a:solidFill>
                          <a:latin typeface="Calibri" panose="020F0502020204030204" pitchFamily="34" charset="0"/>
                          <a:ea typeface="+mn-ea"/>
                          <a:cs typeface="Calibri" panose="020F0502020204030204" pitchFamily="34" charset="0"/>
                        </a:rPr>
                        <a:t>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83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77 (+6)</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46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78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85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79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78 (=)</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marR="0" lvl="0" indent="0" algn="ctr" defTabSz="914296" rtl="0" eaLnBrk="0" fontAlgn="b" latinLnBrk="0" hangingPunct="0">
                        <a:lnSpc>
                          <a:spcPct val="100000"/>
                        </a:lnSpc>
                        <a:spcBef>
                          <a:spcPts val="0"/>
                        </a:spcBef>
                        <a:spcAft>
                          <a:spcPts val="0"/>
                        </a:spcAft>
                        <a:buClrTx/>
                        <a:buSzTx/>
                        <a:buFontTx/>
                        <a:buNone/>
                        <a:tabLst/>
                        <a:defRPr/>
                      </a:pPr>
                      <a:endParaRPr lang="en-GB" sz="1200" b="0" kern="1200" dirty="0" smtClean="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82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46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81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193852">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79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cxnSp>
        <p:nvCxnSpPr>
          <p:cNvPr id="13"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06990" y="3681413"/>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066770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Conversion from offer to completion was stable quarter-on-quarter at 65%. However, conversion levels remain someway behind the levels seen prior to the start of the pandemic.</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1836287390"/>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2020: 66</a:t>
            </a:r>
          </a:p>
        </p:txBody>
      </p:sp>
      <p:sp>
        <p:nvSpPr>
          <p:cNvPr id="33" name="Rectangle 32"/>
          <p:cNvSpPr/>
          <p:nvPr/>
        </p:nvSpPr>
        <p:spPr>
          <a:xfrm>
            <a:off x="8764934"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5" name="AutoShape 13"/>
          <p:cNvSpPr>
            <a:spLocks noChangeArrowheads="1"/>
          </p:cNvSpPr>
          <p:nvPr/>
        </p:nvSpPr>
        <p:spPr bwMode="auto">
          <a:xfrm>
            <a:off x="664334"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1828472"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86</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2992610"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4156748"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84</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86"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85</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24"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79</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6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59</a:t>
            </a:r>
          </a:p>
        </p:txBody>
      </p:sp>
      <p:sp>
        <p:nvSpPr>
          <p:cNvPr id="2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4" y="1551943"/>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Q4 2020: 65</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9899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Offers resulting in a completion (%)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Conversion from offer to completion saw the biggest improvement among larger firms (by sales decile), whilst the biggest drop was among intermediaries handling mover cases.</a:t>
            </a: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2410173057"/>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2010107783"/>
              </p:ext>
            </p:extLst>
          </p:nvPr>
        </p:nvGraphicFramePr>
        <p:xfrm>
          <a:off x="9286873" y="1772413"/>
          <a:ext cx="1181100" cy="4230037"/>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8153">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66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62 (-1)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836">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70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63 (+13)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71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68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63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72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67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66(-3)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65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71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71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836">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60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300868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Conversion from DIP to completion was stable quarter-on quarter (34% in Q4 vs. 33% in Q3). Conversion was lower than the same time last year (55% in Q4 2019).</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sp>
        <p:nvSpPr>
          <p:cNvPr id="25" name="Rectangle 24"/>
          <p:cNvSpPr/>
          <p:nvPr/>
        </p:nvSpPr>
        <p:spPr bwMode="auto">
          <a:xfrm>
            <a:off x="3382381" y="1937097"/>
            <a:ext cx="1800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25</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6" name="Rectangle 25"/>
          <p:cNvSpPr/>
          <p:nvPr/>
        </p:nvSpPr>
        <p:spPr bwMode="auto">
          <a:xfrm>
            <a:off x="3526381" y="2785889"/>
            <a:ext cx="151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21</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7" name="Rectangle 26"/>
          <p:cNvSpPr/>
          <p:nvPr/>
        </p:nvSpPr>
        <p:spPr bwMode="auto">
          <a:xfrm>
            <a:off x="3706381" y="3634681"/>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8" name="Rectangle 27"/>
          <p:cNvSpPr/>
          <p:nvPr/>
        </p:nvSpPr>
        <p:spPr bwMode="auto">
          <a:xfrm>
            <a:off x="3814381" y="4483473"/>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13</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29" name="Rectangle 28"/>
          <p:cNvSpPr/>
          <p:nvPr/>
        </p:nvSpPr>
        <p:spPr bwMode="auto">
          <a:xfrm>
            <a:off x="3958381" y="5332266"/>
            <a:ext cx="648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rPr>
              <a:t>9</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cxnSp>
        <p:nvCxnSpPr>
          <p:cNvPr id="5" name="Curved Connector 4"/>
          <p:cNvCxnSpPr>
            <a:stCxn id="25" idx="3"/>
            <a:endCxn id="26" idx="3"/>
          </p:cNvCxnSpPr>
          <p:nvPr/>
        </p:nvCxnSpPr>
        <p:spPr>
          <a:xfrm flipH="1">
            <a:off x="5038381" y="2153097"/>
            <a:ext cx="144000" cy="848792"/>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6" name="Curved Connector 35"/>
          <p:cNvCxnSpPr>
            <a:stCxn id="26" idx="3"/>
            <a:endCxn id="27" idx="3"/>
          </p:cNvCxnSpPr>
          <p:nvPr/>
        </p:nvCxnSpPr>
        <p:spPr>
          <a:xfrm flipH="1">
            <a:off x="4858381" y="3001889"/>
            <a:ext cx="180000" cy="848792"/>
          </a:xfrm>
          <a:prstGeom prst="curvedConnector3">
            <a:avLst>
              <a:gd name="adj1" fmla="val -12700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7" name="Curved Connector 36"/>
          <p:cNvCxnSpPr>
            <a:stCxn id="27" idx="3"/>
            <a:endCxn id="28" idx="3"/>
          </p:cNvCxnSpPr>
          <p:nvPr/>
        </p:nvCxnSpPr>
        <p:spPr>
          <a:xfrm flipH="1">
            <a:off x="4750381" y="3850681"/>
            <a:ext cx="108000" cy="848792"/>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39" name="Curved Connector 38"/>
          <p:cNvCxnSpPr>
            <a:stCxn id="28" idx="3"/>
            <a:endCxn id="29" idx="3"/>
          </p:cNvCxnSpPr>
          <p:nvPr/>
        </p:nvCxnSpPr>
        <p:spPr>
          <a:xfrm flipH="1">
            <a:off x="4606381" y="4699473"/>
            <a:ext cx="144000" cy="848793"/>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5535646" y="2397493"/>
            <a:ext cx="2626399" cy="2906376"/>
            <a:chOff x="4211958" y="1867750"/>
            <a:chExt cx="2232248" cy="2906376"/>
          </a:xfrm>
        </p:grpSpPr>
        <p:sp>
          <p:nvSpPr>
            <p:cNvPr id="43" name="Rectangle 42"/>
            <p:cNvSpPr/>
            <p:nvPr/>
          </p:nvSpPr>
          <p:spPr bwMode="auto">
            <a:xfrm>
              <a:off x="4211958" y="1867750"/>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DIPs to DIP accepts: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80%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Q3)</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44" name="Rectangle 43"/>
            <p:cNvSpPr/>
            <p:nvPr/>
          </p:nvSpPr>
          <p:spPr bwMode="auto">
            <a:xfrm>
              <a:off x="4211958" y="2716542"/>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DIP accepts to full applications: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79%</a:t>
              </a:r>
              <a:r>
                <a:rPr lang="en-GB" sz="1400" b="1"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78%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Q3)</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45" name="Rectangle 44"/>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a:t>
              </a:r>
              <a:r>
                <a:rPr lang="en-GB" sz="1400" b="1"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offers: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Q3)</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46" name="Rectangle 45"/>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65%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66%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Q3)</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grpSp>
      <p:sp>
        <p:nvSpPr>
          <p:cNvPr id="51" name="Rectangle 50"/>
          <p:cNvSpPr/>
          <p:nvPr/>
        </p:nvSpPr>
        <p:spPr bwMode="auto">
          <a:xfrm>
            <a:off x="8931349" y="3633728"/>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DIPs to completions: </a:t>
            </a:r>
            <a:r>
              <a:rPr lang="en-GB" sz="1600" b="1" dirty="0" smtClean="0">
                <a:solidFill>
                  <a:schemeClr val="accent1"/>
                </a:solidFill>
                <a:latin typeface="Calibri" panose="020F0502020204030204" pitchFamily="34" charset="0"/>
                <a:ea typeface="ＭＳ Ｐゴシック" pitchFamily="1" charset="-128"/>
                <a:cs typeface="Calibri" panose="020F0502020204030204" pitchFamily="34" charset="0"/>
              </a:rPr>
              <a:t>34%</a:t>
            </a:r>
            <a:endParaRPr lang="en-GB" sz="1600" b="1" dirty="0">
              <a:solidFill>
                <a:schemeClr val="accent1"/>
              </a:solidFill>
              <a:latin typeface="Calibri" panose="020F0502020204030204" pitchFamily="34" charset="0"/>
              <a:ea typeface="ＭＳ Ｐゴシック" pitchFamily="1" charset="-128"/>
              <a:cs typeface="Calibri" panose="020F0502020204030204" pitchFamily="34" charset="0"/>
            </a:endParaRP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 33% in Q3,  </a:t>
            </a: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2</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7% in Q2, and 47% </a:t>
            </a: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in </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Q1)</a:t>
            </a:r>
            <a:endParaRPr lang="en-GB" sz="1600" i="1" dirty="0">
              <a:solidFill>
                <a:schemeClr val="accent1"/>
              </a:solidFill>
              <a:latin typeface="Calibri" panose="020F0502020204030204" pitchFamily="34" charset="0"/>
              <a:ea typeface="ＭＳ Ｐゴシック" pitchFamily="1" charset="-128"/>
              <a:cs typeface="Calibri" panose="020F0502020204030204" pitchFamily="34" charset="0"/>
            </a:endParaRPr>
          </a:p>
        </p:txBody>
      </p:sp>
      <p:cxnSp>
        <p:nvCxnSpPr>
          <p:cNvPr id="52" name="Curved Connector 51"/>
          <p:cNvCxnSpPr>
            <a:stCxn id="43" idx="3"/>
            <a:endCxn id="46" idx="3"/>
          </p:cNvCxnSpPr>
          <p:nvPr/>
        </p:nvCxnSpPr>
        <p:spPr>
          <a:xfrm>
            <a:off x="8162045" y="2577493"/>
            <a:ext cx="12700" cy="2546376"/>
          </a:xfrm>
          <a:prstGeom prst="curvedConnector3">
            <a:avLst>
              <a:gd name="adj1" fmla="val 5232559"/>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xmlns="" id="{27214E82-F561-DF41-AAF4-DE5AAB962EA4}"/>
              </a:ext>
            </a:extLst>
          </p:cNvPr>
          <p:cNvSpPr txBox="1"/>
          <p:nvPr/>
        </p:nvSpPr>
        <p:spPr>
          <a:xfrm>
            <a:off x="3903388" y="1548543"/>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40" name="Group 39"/>
          <p:cNvGrpSpPr/>
          <p:nvPr/>
        </p:nvGrpSpPr>
        <p:grpSpPr>
          <a:xfrm>
            <a:off x="411163" y="1937097"/>
            <a:ext cx="2671949" cy="3827169"/>
            <a:chOff x="-395824" y="1489348"/>
            <a:chExt cx="2671949" cy="3175299"/>
          </a:xfrm>
        </p:grpSpPr>
        <p:sp>
          <p:nvSpPr>
            <p:cNvPr id="41" name="Rectangle 40"/>
            <p:cNvSpPr/>
            <p:nvPr/>
          </p:nvSpPr>
          <p:spPr bwMode="auto">
            <a:xfrm>
              <a:off x="-383124" y="1489348"/>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Initial pool of DIPs</a:t>
              </a:r>
            </a:p>
            <a:p>
              <a:pPr algn="r" defTabSz="914400" eaLnBrk="0" fontAlgn="base" hangingPunct="0">
                <a:spcBef>
                  <a:spcPct val="0"/>
                </a:spcBef>
                <a:spcAft>
                  <a:spcPct val="0"/>
                </a:spcAft>
              </a:pPr>
              <a:r>
                <a:rPr lang="en-GB" sz="1100" dirty="0">
                  <a:solidFill>
                    <a:schemeClr val="accent3"/>
                  </a:solidFill>
                  <a:latin typeface="Calibri" panose="020F0502020204030204" pitchFamily="34" charset="0"/>
                  <a:ea typeface="ＭＳ Ｐゴシック" pitchFamily="1" charset="-128"/>
                  <a:cs typeface="Calibri" panose="020F0502020204030204" pitchFamily="34" charset="0"/>
                </a:rPr>
                <a:t>(average number of DIPs in last 3 months)</a:t>
              </a:r>
            </a:p>
          </p:txBody>
        </p:sp>
        <p:sp>
          <p:nvSpPr>
            <p:cNvPr id="47" name="Rectangle 46"/>
            <p:cNvSpPr/>
            <p:nvPr/>
          </p:nvSpPr>
          <p:spPr bwMode="auto">
            <a:xfrm>
              <a:off x="-395824" y="2191986"/>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DIP accepts</a:t>
              </a:r>
            </a:p>
          </p:txBody>
        </p:sp>
        <p:sp>
          <p:nvSpPr>
            <p:cNvPr id="48" name="Rectangle 47"/>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49" name="Rectangle 48"/>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0" name="Rectangle 49"/>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Tree>
    <p:extLst>
      <p:ext uri="{BB962C8B-B14F-4D97-AF65-F5344CB8AC3E}">
        <p14:creationId xmlns:p14="http://schemas.microsoft.com/office/powerpoint/2010/main" val="3365532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DIP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DIP to completion </a:t>
            </a:r>
            <a:r>
              <a:rPr lang="en-GB" sz="1700" dirty="0" smtClean="0"/>
              <a:t>saw mixed trends by business size. Conversion decreased among those in the midlands and increased across other regions.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400299362"/>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69770628"/>
              </p:ext>
            </p:extLst>
          </p:nvPr>
        </p:nvGraphicFramePr>
        <p:xfrm>
          <a:off x="9277813" y="1763359"/>
          <a:ext cx="1181100" cy="4255293"/>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40172">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33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30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6059">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36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33 (+9)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37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31 (+9)</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28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41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34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32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31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35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36 (-7)</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6059">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30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641057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smtClean="0"/>
              <a:t>Just over half of all full applications resulted in a completion in Q4, consistent with Q3 (53%), but below the levels seen the same time last year (76%).</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QHX1. In the last 3 months, approximately how many DIPs have you dealt with personally?</a:t>
            </a:r>
          </a:p>
          <a:p>
            <a:pPr lvl="0">
              <a:defRPr/>
            </a:pPr>
            <a:r>
              <a:rPr lang="en-GB" dirty="0">
                <a:solidFill>
                  <a:srgbClr val="4A5B73"/>
                </a:solidFill>
              </a:rPr>
              <a:t>QHX2. In the last 3 months, what proportion of these DIPs have resulted in a DIP accept? </a:t>
            </a:r>
          </a:p>
          <a:p>
            <a:pPr lvl="0">
              <a:defRPr/>
            </a:pPr>
            <a:r>
              <a:rPr lang="en-GB" dirty="0">
                <a:solidFill>
                  <a:srgbClr val="4A5B73"/>
                </a:solidFill>
              </a:rPr>
              <a:t>QH3. In the last 3 months, what proportion of these DIP accepts have led to a full mortgage application?</a:t>
            </a:r>
          </a:p>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sp>
        <p:nvSpPr>
          <p:cNvPr id="47" name="Rectangle 46"/>
          <p:cNvSpPr/>
          <p:nvPr/>
        </p:nvSpPr>
        <p:spPr bwMode="auto">
          <a:xfrm>
            <a:off x="8949695" y="3215195"/>
            <a:ext cx="2492714" cy="433906"/>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eaLnBrk="0" fontAlgn="base" hangingPunct="0">
              <a:spcBef>
                <a:spcPct val="0"/>
              </a:spcBef>
              <a:spcAft>
                <a:spcPct val="0"/>
              </a:spcAft>
            </a:pPr>
            <a:r>
              <a:rPr lang="en-GB" sz="1600" b="1" dirty="0">
                <a:solidFill>
                  <a:schemeClr val="accent1"/>
                </a:solidFill>
                <a:latin typeface="Calibri" panose="020F0502020204030204" pitchFamily="34" charset="0"/>
                <a:ea typeface="ＭＳ Ｐゴシック" pitchFamily="1" charset="-128"/>
                <a:cs typeface="Calibri" panose="020F0502020204030204" pitchFamily="34" charset="0"/>
              </a:rPr>
              <a:t>Conversion of full applications to completions: </a:t>
            </a:r>
            <a:r>
              <a:rPr lang="en-GB" sz="1600" b="1" dirty="0" smtClean="0">
                <a:solidFill>
                  <a:schemeClr val="accent1"/>
                </a:solidFill>
                <a:latin typeface="Calibri" panose="020F0502020204030204" pitchFamily="34" charset="0"/>
                <a:ea typeface="ＭＳ Ｐゴシック" pitchFamily="1" charset="-128"/>
                <a:cs typeface="Calibri" panose="020F0502020204030204" pitchFamily="34" charset="0"/>
              </a:rPr>
              <a:t>53%</a:t>
            </a:r>
            <a:endParaRPr lang="en-GB" sz="1600" b="1" dirty="0">
              <a:solidFill>
                <a:schemeClr val="accent1"/>
              </a:solidFill>
              <a:latin typeface="Calibri" panose="020F0502020204030204" pitchFamily="34" charset="0"/>
              <a:ea typeface="ＭＳ Ｐゴシック" pitchFamily="1" charset="-128"/>
              <a:cs typeface="Calibri" panose="020F0502020204030204" pitchFamily="34" charset="0"/>
            </a:endParaRPr>
          </a:p>
          <a:p>
            <a:pPr eaLnBrk="0" fontAlgn="base" hangingPunct="0">
              <a:spcBef>
                <a:spcPct val="0"/>
              </a:spcBef>
              <a:spcAft>
                <a:spcPct val="0"/>
              </a:spcAft>
            </a:pP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(vs. </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53% in Q3, 45% in Q2 and 68% </a:t>
            </a:r>
            <a:r>
              <a:rPr lang="en-GB" sz="1600" i="1" dirty="0">
                <a:solidFill>
                  <a:schemeClr val="accent1"/>
                </a:solidFill>
                <a:latin typeface="Calibri" panose="020F0502020204030204" pitchFamily="34" charset="0"/>
                <a:ea typeface="ＭＳ Ｐゴシック" pitchFamily="1" charset="-128"/>
                <a:cs typeface="Calibri" panose="020F0502020204030204" pitchFamily="34" charset="0"/>
              </a:rPr>
              <a:t>in </a:t>
            </a:r>
            <a:r>
              <a:rPr lang="en-GB" sz="1600" i="1" dirty="0" smtClean="0">
                <a:solidFill>
                  <a:schemeClr val="accent1"/>
                </a:solidFill>
                <a:latin typeface="Calibri" panose="020F0502020204030204" pitchFamily="34" charset="0"/>
                <a:ea typeface="ＭＳ Ｐゴシック" pitchFamily="1" charset="-128"/>
                <a:cs typeface="Calibri" panose="020F0502020204030204" pitchFamily="34" charset="0"/>
              </a:rPr>
              <a:t>Q1)</a:t>
            </a:r>
            <a:endParaRPr lang="en-GB" sz="1600" i="1" dirty="0">
              <a:solidFill>
                <a:schemeClr val="accent1"/>
              </a:solidFill>
              <a:latin typeface="Calibri" panose="020F0502020204030204" pitchFamily="34" charset="0"/>
              <a:ea typeface="ＭＳ Ｐゴシック" pitchFamily="1" charset="-128"/>
              <a:cs typeface="Calibri" panose="020F0502020204030204" pitchFamily="34" charset="0"/>
            </a:endParaRPr>
          </a:p>
        </p:txBody>
      </p:sp>
      <p:cxnSp>
        <p:nvCxnSpPr>
          <p:cNvPr id="48" name="Curved Connector 47"/>
          <p:cNvCxnSpPr>
            <a:stCxn id="43" idx="3"/>
            <a:endCxn id="44" idx="3"/>
          </p:cNvCxnSpPr>
          <p:nvPr/>
        </p:nvCxnSpPr>
        <p:spPr>
          <a:xfrm>
            <a:off x="8162045" y="3007750"/>
            <a:ext cx="12700" cy="848792"/>
          </a:xfrm>
          <a:prstGeom prst="curvedConnector3">
            <a:avLst>
              <a:gd name="adj1" fmla="val 1800000"/>
            </a:avLst>
          </a:prstGeom>
          <a:ln w="9525" cmpd="sng">
            <a:solidFill>
              <a:schemeClr val="accent1"/>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xmlns="" id="{27214E82-F561-DF41-AAF4-DE5AAB962EA4}"/>
              </a:ext>
            </a:extLst>
          </p:cNvPr>
          <p:cNvSpPr txBox="1"/>
          <p:nvPr/>
        </p:nvSpPr>
        <p:spPr>
          <a:xfrm>
            <a:off x="3946973" y="1857898"/>
            <a:ext cx="701026" cy="276999"/>
          </a:xfrm>
          <a:prstGeom prst="rect">
            <a:avLst/>
          </a:prstGeom>
          <a:noFill/>
        </p:spPr>
        <p:txBody>
          <a:bodyPr wrap="none" rtlCol="0">
            <a:spAutoFit/>
          </a:bodyPr>
          <a:lstStyle/>
          <a:p>
            <a:r>
              <a:rPr lang="en-US" sz="1200" dirty="0">
                <a:latin typeface="Calibri" panose="020F0502020204030204" pitchFamily="34" charset="0"/>
                <a:cs typeface="Calibri" panose="020F0502020204030204" pitchFamily="34" charset="0"/>
              </a:rPr>
              <a:t># clients</a:t>
            </a:r>
          </a:p>
        </p:txBody>
      </p:sp>
      <p:grpSp>
        <p:nvGrpSpPr>
          <p:cNvPr id="50" name="Group 49"/>
          <p:cNvGrpSpPr/>
          <p:nvPr/>
        </p:nvGrpSpPr>
        <p:grpSpPr>
          <a:xfrm>
            <a:off x="411163" y="2365449"/>
            <a:ext cx="2671949" cy="2131492"/>
            <a:chOff x="-395824" y="2896206"/>
            <a:chExt cx="2671949" cy="1768441"/>
          </a:xfrm>
        </p:grpSpPr>
        <p:sp>
          <p:nvSpPr>
            <p:cNvPr id="55" name="Rectangle 54"/>
            <p:cNvSpPr/>
            <p:nvPr/>
          </p:nvSpPr>
          <p:spPr bwMode="auto">
            <a:xfrm>
              <a:off x="-383124" y="2896206"/>
              <a:ext cx="26592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full applications</a:t>
              </a:r>
            </a:p>
          </p:txBody>
        </p:sp>
        <p:sp>
          <p:nvSpPr>
            <p:cNvPr id="56" name="Rectangle 55"/>
            <p:cNvSpPr/>
            <p:nvPr/>
          </p:nvSpPr>
          <p:spPr bwMode="auto">
            <a:xfrm>
              <a:off x="-395824" y="360121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offers</a:t>
              </a:r>
            </a:p>
          </p:txBody>
        </p:sp>
        <p:sp>
          <p:nvSpPr>
            <p:cNvPr id="57" name="Rectangle 56"/>
            <p:cNvSpPr/>
            <p:nvPr/>
          </p:nvSpPr>
          <p:spPr bwMode="auto">
            <a:xfrm>
              <a:off x="-395824" y="4304647"/>
              <a:ext cx="2671949" cy="3600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r" defTabSz="914400" eaLnBrk="0" fontAlgn="base" hangingPunct="0">
                <a:spcBef>
                  <a:spcPct val="0"/>
                </a:spcBef>
                <a:spcAft>
                  <a:spcPct val="0"/>
                </a:spcAft>
              </a:pPr>
              <a:r>
                <a:rPr lang="en-GB" sz="1400" b="1" dirty="0">
                  <a:solidFill>
                    <a:schemeClr val="accent3"/>
                  </a:solidFill>
                  <a:latin typeface="Calibri" panose="020F0502020204030204" pitchFamily="34" charset="0"/>
                  <a:ea typeface="ＭＳ Ｐゴシック" pitchFamily="1" charset="-128"/>
                  <a:cs typeface="Calibri" panose="020F0502020204030204" pitchFamily="34" charset="0"/>
                </a:rPr>
                <a:t>Pool of completions</a:t>
              </a:r>
            </a:p>
          </p:txBody>
        </p:sp>
      </p:grpSp>
      <p:sp>
        <p:nvSpPr>
          <p:cNvPr id="54" name="Rectangle 53"/>
          <p:cNvSpPr/>
          <p:nvPr/>
        </p:nvSpPr>
        <p:spPr bwMode="auto">
          <a:xfrm>
            <a:off x="3706381" y="2351785"/>
            <a:ext cx="1152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16</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58" name="Rectangle 57"/>
          <p:cNvSpPr/>
          <p:nvPr/>
        </p:nvSpPr>
        <p:spPr bwMode="auto">
          <a:xfrm>
            <a:off x="3814381" y="3200577"/>
            <a:ext cx="936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GB" sz="1600" dirty="0" smtClean="0">
                <a:solidFill>
                  <a:schemeClr val="bg1"/>
                </a:solidFill>
                <a:latin typeface="Calibri" panose="020F0502020204030204" pitchFamily="34" charset="0"/>
                <a:ea typeface="ＭＳ Ｐゴシック" pitchFamily="1" charset="-128"/>
                <a:cs typeface="Calibri" panose="020F0502020204030204" pitchFamily="34" charset="0"/>
              </a:rPr>
              <a:t>13</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sp>
        <p:nvSpPr>
          <p:cNvPr id="59" name="Rectangle 58"/>
          <p:cNvSpPr/>
          <p:nvPr/>
        </p:nvSpPr>
        <p:spPr bwMode="auto">
          <a:xfrm>
            <a:off x="3958381" y="4049370"/>
            <a:ext cx="648000" cy="432000"/>
          </a:xfrm>
          <a:prstGeom prst="rect">
            <a:avLst/>
          </a:prstGeom>
          <a:solidFill>
            <a:schemeClr val="accent3"/>
          </a:solidFill>
          <a:ln w="9525" cap="flat" cmpd="sng" algn="ctr">
            <a:noFill/>
            <a:prstDash val="solid"/>
            <a:round/>
            <a:headEnd type="none" w="med" len="med"/>
            <a:tailEnd type="none" w="med" len="med"/>
          </a:ln>
          <a:effectLst/>
        </p:spPr>
        <p:txBody>
          <a:bodyPr rot="0" spcFirstLastPara="0" vertOverflow="overflow" horzOverflow="overflow" vert="horz" wrap="square" lIns="36000" tIns="45720" rIns="3600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GB" sz="1600" i="0" u="none" strike="noStrike" cap="none" normalizeH="0" baseline="0" dirty="0" smtClean="0">
                <a:ln>
                  <a:noFill/>
                </a:ln>
                <a:solidFill>
                  <a:schemeClr val="bg1"/>
                </a:solidFill>
                <a:effectLst/>
                <a:latin typeface="Calibri" panose="020F0502020204030204" pitchFamily="34" charset="0"/>
                <a:ea typeface="ＭＳ Ｐゴシック" pitchFamily="1" charset="-128"/>
                <a:cs typeface="Calibri" panose="020F0502020204030204" pitchFamily="34" charset="0"/>
              </a:rPr>
              <a:t>9</a:t>
            </a:r>
            <a:endParaRPr kumimoji="0" lang="en-GB" sz="1600" i="0" u="none" strike="noStrike" cap="none" normalizeH="0" baseline="0" dirty="0">
              <a:ln>
                <a:noFill/>
              </a:ln>
              <a:solidFill>
                <a:schemeClr val="bg1"/>
              </a:solidFill>
              <a:effectLst/>
              <a:latin typeface="Calibri" panose="020F0502020204030204" pitchFamily="34" charset="0"/>
              <a:ea typeface="ＭＳ Ｐゴシック" pitchFamily="1" charset="-128"/>
              <a:cs typeface="Calibri" panose="020F0502020204030204" pitchFamily="34" charset="0"/>
            </a:endParaRPr>
          </a:p>
        </p:txBody>
      </p:sp>
      <p:cxnSp>
        <p:nvCxnSpPr>
          <p:cNvPr id="60" name="Curved Connector 59"/>
          <p:cNvCxnSpPr>
            <a:stCxn id="54" idx="3"/>
            <a:endCxn id="58" idx="3"/>
          </p:cNvCxnSpPr>
          <p:nvPr/>
        </p:nvCxnSpPr>
        <p:spPr>
          <a:xfrm flipH="1">
            <a:off x="4750381" y="2567785"/>
            <a:ext cx="108000" cy="848792"/>
          </a:xfrm>
          <a:prstGeom prst="curvedConnector3">
            <a:avLst>
              <a:gd name="adj1" fmla="val -211667"/>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cxnSp>
        <p:nvCxnSpPr>
          <p:cNvPr id="61" name="Curved Connector 60"/>
          <p:cNvCxnSpPr>
            <a:stCxn id="58" idx="3"/>
            <a:endCxn id="59" idx="3"/>
          </p:cNvCxnSpPr>
          <p:nvPr/>
        </p:nvCxnSpPr>
        <p:spPr>
          <a:xfrm flipH="1">
            <a:off x="4606381" y="3416577"/>
            <a:ext cx="144000" cy="848793"/>
          </a:xfrm>
          <a:prstGeom prst="curvedConnector3">
            <a:avLst>
              <a:gd name="adj1" fmla="val -158750"/>
            </a:avLst>
          </a:prstGeom>
          <a:ln w="9525" cmpd="sng">
            <a:solidFill>
              <a:schemeClr val="tx1">
                <a:lumMod val="40000"/>
                <a:lumOff val="60000"/>
              </a:schemeClr>
            </a:solidFill>
            <a:prstDash val="solid"/>
            <a:headEnd type="none" w="med" len="med"/>
            <a:tailEnd type="arrow"/>
          </a:ln>
          <a:effectLst/>
        </p:spPr>
        <p:style>
          <a:lnRef idx="2">
            <a:schemeClr val="accent1"/>
          </a:lnRef>
          <a:fillRef idx="0">
            <a:schemeClr val="accent1"/>
          </a:fillRef>
          <a:effectRef idx="1">
            <a:schemeClr val="accent1"/>
          </a:effectRef>
          <a:fontRef idx="minor">
            <a:schemeClr val="tx1"/>
          </a:fontRef>
        </p:style>
      </p:cxnSp>
      <p:grpSp>
        <p:nvGrpSpPr>
          <p:cNvPr id="62" name="Group 61"/>
          <p:cNvGrpSpPr/>
          <p:nvPr/>
        </p:nvGrpSpPr>
        <p:grpSpPr>
          <a:xfrm>
            <a:off x="5535646" y="2812181"/>
            <a:ext cx="2626399" cy="1208792"/>
            <a:chOff x="4211958" y="3565334"/>
            <a:chExt cx="2232248" cy="1208792"/>
          </a:xfrm>
        </p:grpSpPr>
        <p:sp>
          <p:nvSpPr>
            <p:cNvPr id="66" name="Rectangle 65"/>
            <p:cNvSpPr/>
            <p:nvPr/>
          </p:nvSpPr>
          <p:spPr bwMode="auto">
            <a:xfrm>
              <a:off x="4211958" y="3565334"/>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full applications to </a:t>
              </a:r>
              <a:r>
                <a:rPr lang="en-GB" sz="1400" b="1"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offers: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81%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Q3)</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sp>
          <p:nvSpPr>
            <p:cNvPr id="67" name="Rectangle 66"/>
            <p:cNvSpPr/>
            <p:nvPr/>
          </p:nvSpPr>
          <p:spPr bwMode="auto">
            <a:xfrm>
              <a:off x="4211958" y="4414126"/>
              <a:ext cx="2232248" cy="360000"/>
            </a:xfrm>
            <a:prstGeom prst="rect">
              <a:avLst/>
            </a:prstGeom>
            <a:solidFill>
              <a:schemeClr val="bg1"/>
            </a:solidFill>
            <a:ln w="12700"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Conversion of offers to </a:t>
              </a:r>
            </a:p>
            <a:p>
              <a:pPr defTabSz="914400" eaLnBrk="0" fontAlgn="base" hangingPunct="0">
                <a:spcBef>
                  <a:spcPct val="0"/>
                </a:spcBef>
                <a:spcAft>
                  <a:spcPct val="0"/>
                </a:spcAft>
              </a:pPr>
              <a:r>
                <a:rPr lang="en-GB" sz="1400" b="1"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completions: </a:t>
              </a:r>
              <a:r>
                <a:rPr lang="en-GB" sz="1400" b="1" dirty="0" smtClean="0">
                  <a:solidFill>
                    <a:schemeClr val="accent3"/>
                  </a:solidFill>
                  <a:latin typeface="Calibri" panose="020F0502020204030204" pitchFamily="34" charset="0"/>
                  <a:ea typeface="ＭＳ Ｐゴシック" pitchFamily="1" charset="-128"/>
                  <a:cs typeface="Calibri" panose="020F0502020204030204" pitchFamily="34" charset="0"/>
                </a:rPr>
                <a:t>65%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(vs.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66% </a:t>
              </a:r>
              <a:r>
                <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in </a:t>
              </a:r>
              <a:r>
                <a:rPr lang="en-GB" sz="1400" dirty="0" smtClean="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rPr>
                <a:t>Q3)</a:t>
              </a:r>
              <a:endParaRPr lang="en-GB" sz="1400" dirty="0">
                <a:solidFill>
                  <a:schemeClr val="tx1">
                    <a:lumMod val="60000"/>
                    <a:lumOff val="40000"/>
                  </a:schemeClr>
                </a:solidFill>
                <a:latin typeface="Calibri" panose="020F0502020204030204" pitchFamily="34" charset="0"/>
                <a:ea typeface="ＭＳ Ｐゴシック" pitchFamily="1" charset="-128"/>
                <a:cs typeface="Calibri" panose="020F0502020204030204" pitchFamily="34" charset="0"/>
              </a:endParaRPr>
            </a:p>
          </p:txBody>
        </p:sp>
      </p:grpSp>
    </p:spTree>
    <p:extLst>
      <p:ext uri="{BB962C8B-B14F-4D97-AF65-F5344CB8AC3E}">
        <p14:creationId xmlns:p14="http://schemas.microsoft.com/office/powerpoint/2010/main" val="912943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Since the pandemic hit, conversion from full application to completion has remained relatively low when compared to 2019 levels.</a:t>
            </a:r>
            <a:endParaRPr lang="en-GB" sz="1700" dirty="0"/>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32" name="Chart 31"/>
          <p:cNvGraphicFramePr/>
          <p:nvPr>
            <p:extLst>
              <p:ext uri="{D42A27DB-BD31-4B8C-83A1-F6EECF244321}">
                <p14:modId xmlns:p14="http://schemas.microsoft.com/office/powerpoint/2010/main" val="2871492787"/>
              </p:ext>
            </p:extLst>
          </p:nvPr>
        </p:nvGraphicFramePr>
        <p:xfrm>
          <a:off x="411162" y="1943100"/>
          <a:ext cx="10866437" cy="4221163"/>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Straight Connector 4"/>
          <p:cNvCxnSpPr/>
          <p:nvPr/>
        </p:nvCxnSpPr>
        <p:spPr>
          <a:xfrm>
            <a:off x="176840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
          <p:cNvCxnSpPr/>
          <p:nvPr/>
        </p:nvCxnSpPr>
        <p:spPr>
          <a:xfrm>
            <a:off x="293254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
          <p:cNvCxnSpPr/>
          <p:nvPr/>
        </p:nvCxnSpPr>
        <p:spPr>
          <a:xfrm>
            <a:off x="5260817"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4"/>
          <p:cNvCxnSpPr/>
          <p:nvPr/>
        </p:nvCxnSpPr>
        <p:spPr>
          <a:xfrm>
            <a:off x="6424955"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4"/>
          <p:cNvCxnSpPr/>
          <p:nvPr/>
        </p:nvCxnSpPr>
        <p:spPr>
          <a:xfrm>
            <a:off x="7589093"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
          <p:cNvCxnSpPr/>
          <p:nvPr/>
        </p:nvCxnSpPr>
        <p:spPr>
          <a:xfrm>
            <a:off x="409667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3" name="Straight Connector 4"/>
          <p:cNvCxnSpPr/>
          <p:nvPr/>
        </p:nvCxnSpPr>
        <p:spPr>
          <a:xfrm>
            <a:off x="8753231"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4"/>
          <p:cNvCxnSpPr/>
          <p:nvPr/>
        </p:nvCxnSpPr>
        <p:spPr>
          <a:xfrm>
            <a:off x="9917369" y="1557338"/>
            <a:ext cx="0" cy="4600575"/>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57"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881330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Q3 2020: 53</a:t>
            </a:r>
          </a:p>
        </p:txBody>
      </p:sp>
      <p:sp>
        <p:nvSpPr>
          <p:cNvPr id="33" name="Rectangle 32"/>
          <p:cNvSpPr/>
          <p:nvPr/>
        </p:nvSpPr>
        <p:spPr>
          <a:xfrm>
            <a:off x="7604872" y="5359736"/>
            <a:ext cx="389850" cy="261610"/>
          </a:xfrm>
          <a:prstGeom prst="rect">
            <a:avLst/>
          </a:prstGeom>
        </p:spPr>
        <p:txBody>
          <a:bodyPr wrap="square">
            <a:spAutoFit/>
          </a:bodyPr>
          <a:lstStyle/>
          <a:p>
            <a:r>
              <a:rPr lang="en-GB" sz="1050" b="1" dirty="0" smtClean="0">
                <a:solidFill>
                  <a:schemeClr val="bg1">
                    <a:lumMod val="65000"/>
                  </a:schemeClr>
                </a:solidFill>
                <a:latin typeface="Calibri" panose="020F0502020204030204" pitchFamily="34" charset="0"/>
                <a:cs typeface="Calibri" panose="020F0502020204030204" pitchFamily="34" charset="0"/>
              </a:rPr>
              <a:t>n/a</a:t>
            </a:r>
            <a:endParaRPr lang="en-GB" sz="1050" dirty="0">
              <a:solidFill>
                <a:schemeClr val="bg1">
                  <a:lumMod val="65000"/>
                </a:schemeClr>
              </a:solidFill>
            </a:endParaRPr>
          </a:p>
        </p:txBody>
      </p:sp>
      <p:sp>
        <p:nvSpPr>
          <p:cNvPr id="35" name="AutoShape 13"/>
          <p:cNvSpPr>
            <a:spLocks noChangeArrowheads="1"/>
          </p:cNvSpPr>
          <p:nvPr/>
        </p:nvSpPr>
        <p:spPr bwMode="auto">
          <a:xfrm>
            <a:off x="66432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2018: 7</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6" name="AutoShape 13"/>
          <p:cNvSpPr>
            <a:spLocks noChangeArrowheads="1"/>
          </p:cNvSpPr>
          <p:nvPr/>
        </p:nvSpPr>
        <p:spPr bwMode="auto">
          <a:xfrm>
            <a:off x="1828465"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77</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7" name="AutoShape 13"/>
          <p:cNvSpPr>
            <a:spLocks noChangeArrowheads="1"/>
          </p:cNvSpPr>
          <p:nvPr/>
        </p:nvSpPr>
        <p:spPr bwMode="auto">
          <a:xfrm>
            <a:off x="2992603"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Q2 2019: 80</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4156741"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Q3 </a:t>
            </a:r>
            <a:r>
              <a:rPr lang="en-GB" sz="1400" b="1" dirty="0">
                <a:solidFill>
                  <a:schemeClr val="tx1">
                    <a:lumMod val="40000"/>
                    <a:lumOff val="60000"/>
                  </a:schemeClr>
                </a:solidFill>
                <a:latin typeface="Calibri" panose="020F0502020204030204" pitchFamily="34" charset="0"/>
                <a:cs typeface="Calibri" panose="020F0502020204030204" pitchFamily="34" charset="0"/>
              </a:rPr>
              <a:t>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73</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39"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5320879"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Q4 2019: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76</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0"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6485017"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Q1 2020: </a:t>
            </a:r>
            <a:r>
              <a:rPr lang="en-GB" sz="1400" b="1" dirty="0" smtClean="0">
                <a:solidFill>
                  <a:schemeClr val="tx1">
                    <a:lumMod val="40000"/>
                    <a:lumOff val="60000"/>
                  </a:schemeClr>
                </a:solidFill>
                <a:latin typeface="Calibri" panose="020F0502020204030204" pitchFamily="34" charset="0"/>
                <a:cs typeface="Calibri" panose="020F0502020204030204" pitchFamily="34" charset="0"/>
              </a:rPr>
              <a:t>68</a:t>
            </a:r>
            <a:endParaRPr lang="en-GB" sz="1400" b="1" dirty="0">
              <a:solidFill>
                <a:schemeClr val="tx1">
                  <a:lumMod val="40000"/>
                  <a:lumOff val="60000"/>
                </a:schemeClr>
              </a:solidFill>
              <a:latin typeface="Calibri" panose="020F0502020204030204" pitchFamily="34" charset="0"/>
              <a:cs typeface="Calibri" panose="020F0502020204030204" pitchFamily="34" charset="0"/>
            </a:endParaRPr>
          </a:p>
        </p:txBody>
      </p:sp>
      <p:sp>
        <p:nvSpPr>
          <p:cNvPr id="41"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7649162" y="1557338"/>
            <a:ext cx="1044000" cy="396726"/>
          </a:xfrm>
          <a:prstGeom prst="rect">
            <a:avLst/>
          </a:prstGeom>
          <a:solidFill>
            <a:schemeClr val="bg1"/>
          </a:solidFill>
          <a:ln w="19050">
            <a:solidFill>
              <a:schemeClr val="tx1">
                <a:lumMod val="40000"/>
                <a:lumOff val="60000"/>
              </a:schemeClr>
            </a:solidFill>
          </a:ln>
          <a:extLst/>
        </p:spPr>
        <p:txBody>
          <a:bodyPr wrap="square" lIns="36000" rIns="36000" anchor="ctr">
            <a:noAutofit/>
          </a:bodyPr>
          <a:lstStyle/>
          <a:p>
            <a:pPr algn="ctr" eaLnBrk="0" hangingPunct="0"/>
            <a:r>
              <a:rPr lang="en-GB" sz="1400" b="1" dirty="0">
                <a:solidFill>
                  <a:schemeClr val="tx1">
                    <a:lumMod val="40000"/>
                    <a:lumOff val="60000"/>
                  </a:schemeClr>
                </a:solidFill>
                <a:latin typeface="Calibri" panose="020F0502020204030204" pitchFamily="34" charset="0"/>
                <a:cs typeface="Calibri" panose="020F0502020204030204" pitchFamily="34" charset="0"/>
              </a:rPr>
              <a:t>Q2 2020: 45</a:t>
            </a:r>
          </a:p>
        </p:txBody>
      </p:sp>
      <p:sp>
        <p:nvSpPr>
          <p:cNvPr id="28" name="AutoShape 13">
            <a:extLst>
              <a:ext uri="{FF2B5EF4-FFF2-40B4-BE49-F238E27FC236}">
                <a16:creationId xmlns:a16="http://schemas.microsoft.com/office/drawing/2014/main" xmlns="" id="{3461F70F-704D-C543-8A7F-8E3EC5C9446C}"/>
              </a:ext>
            </a:extLst>
          </p:cNvPr>
          <p:cNvSpPr>
            <a:spLocks noChangeArrowheads="1"/>
          </p:cNvSpPr>
          <p:nvPr/>
        </p:nvSpPr>
        <p:spPr bwMode="auto">
          <a:xfrm>
            <a:off x="9977444" y="1557338"/>
            <a:ext cx="1044000" cy="396726"/>
          </a:xfrm>
          <a:prstGeom prst="rect">
            <a:avLst/>
          </a:prstGeom>
          <a:solidFill>
            <a:schemeClr val="bg1"/>
          </a:solidFill>
          <a:ln w="19050">
            <a:solidFill>
              <a:schemeClr val="accent3"/>
            </a:solidFill>
          </a:ln>
          <a:extLst/>
        </p:spPr>
        <p:txBody>
          <a:bodyPr wrap="square" lIns="36000" rIns="36000" anchor="ctr">
            <a:noAutofit/>
          </a:bodyPr>
          <a:lstStyle/>
          <a:p>
            <a:pPr algn="ctr" eaLnBrk="0" hangingPunct="0"/>
            <a:r>
              <a:rPr lang="en-GB" sz="1400" b="1" dirty="0" smtClean="0">
                <a:solidFill>
                  <a:schemeClr val="accent3"/>
                </a:solidFill>
                <a:latin typeface="Calibri" panose="020F0502020204030204" pitchFamily="34" charset="0"/>
                <a:cs typeface="Calibri" panose="020F0502020204030204" pitchFamily="34" charset="0"/>
              </a:rPr>
              <a:t>Q4 2020: 53</a:t>
            </a:r>
            <a:endParaRPr lang="en-GB" sz="1400" b="1" dirty="0">
              <a:solidFill>
                <a:schemeClr val="accent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58777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Conversion from full application to completion – By business</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pPr marL="0" indent="0">
              <a:buNone/>
            </a:pPr>
            <a:r>
              <a:rPr lang="en-GB" sz="1700" dirty="0">
                <a:latin typeface="Calibri" panose="020F0502020204030204" pitchFamily="34" charset="0"/>
                <a:cs typeface="Calibri" panose="020F0502020204030204" pitchFamily="34" charset="0"/>
              </a:rPr>
              <a:t>Conversion from full application to </a:t>
            </a:r>
            <a:r>
              <a:rPr lang="en-GB" sz="1700" dirty="0" smtClean="0">
                <a:latin typeface="Calibri" panose="020F0502020204030204" pitchFamily="34" charset="0"/>
                <a:cs typeface="Calibri" panose="020F0502020204030204" pitchFamily="34" charset="0"/>
              </a:rPr>
              <a:t>completion increased the most among larger firms, and dropped the most among firms in the midlands.</a:t>
            </a:r>
            <a:endParaRPr lang="en-GB" sz="1700" dirty="0">
              <a:latin typeface="Calibri" panose="020F0502020204030204" pitchFamily="34" charset="0"/>
              <a:cs typeface="Calibri" panose="020F0502020204030204" pitchFamily="34" charset="0"/>
            </a:endParaRPr>
          </a:p>
        </p:txBody>
      </p:sp>
      <p:sp>
        <p:nvSpPr>
          <p:cNvPr id="63" name="Footer Placeholder 2"/>
          <p:cNvSpPr txBox="1">
            <a:spLocks/>
          </p:cNvSpPr>
          <p:nvPr/>
        </p:nvSpPr>
        <p:spPr>
          <a:xfrm>
            <a:off x="411163" y="6164263"/>
            <a:ext cx="5153025" cy="693737"/>
          </a:xfrm>
          <a:prstGeom prst="rect">
            <a:avLst/>
          </a:prstGeom>
        </p:spPr>
        <p:txBody>
          <a:bodyPr vert="horz" lIns="68580" tIns="34290" rIns="68580" bIns="34290" rtlCol="0" anchor="ctr"/>
          <a:lstStyle>
            <a:defPPr>
              <a:defRPr lang="en-US"/>
            </a:defPPr>
            <a:lvl1pPr marL="0" algn="l" defTabSz="914400" rtl="0" eaLnBrk="1" latinLnBrk="0" hangingPunct="1">
              <a:defRPr sz="600" kern="1200">
                <a:solidFill>
                  <a:schemeClr val="tx1"/>
                </a:solidFill>
                <a:latin typeface="Segoe UI" charset="0"/>
                <a:ea typeface="Segoe UI" charset="0"/>
                <a:cs typeface="Segoe UI"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dirty="0">
                <a:solidFill>
                  <a:srgbClr val="4A5B73"/>
                </a:solidFill>
              </a:rPr>
              <a:t>QH4. In the last 3 months, what proportion of your full applications have led to an offer?</a:t>
            </a:r>
          </a:p>
          <a:p>
            <a:pPr lvl="0">
              <a:defRPr/>
            </a:pPr>
            <a:r>
              <a:rPr lang="en-GB" dirty="0">
                <a:solidFill>
                  <a:srgbClr val="4A5B73"/>
                </a:solidFill>
              </a:rPr>
              <a:t>QH5. And in the last 3 months, what proportion of your client’s mortgage offers have led to a completion?</a:t>
            </a:r>
          </a:p>
          <a:p>
            <a:pPr lvl="0">
              <a:defRPr/>
            </a:pPr>
            <a:r>
              <a:rPr lang="en-GB" dirty="0">
                <a:solidFill>
                  <a:srgbClr val="4A5B73"/>
                </a:solidFill>
              </a:rPr>
              <a:t>Base: </a:t>
            </a:r>
            <a:r>
              <a:rPr lang="en-GB" dirty="0" smtClean="0">
                <a:solidFill>
                  <a:srgbClr val="4A5B73"/>
                </a:solidFill>
              </a:rPr>
              <a:t>All Q4 respondents (301)</a:t>
            </a:r>
            <a:endParaRPr lang="en-GB" dirty="0">
              <a:solidFill>
                <a:srgbClr val="4A5B73"/>
              </a:solidFill>
            </a:endParaRPr>
          </a:p>
        </p:txBody>
      </p:sp>
      <p:graphicFrame>
        <p:nvGraphicFramePr>
          <p:cNvPr id="17" name="Chart 16"/>
          <p:cNvGraphicFramePr/>
          <p:nvPr>
            <p:extLst>
              <p:ext uri="{D42A27DB-BD31-4B8C-83A1-F6EECF244321}">
                <p14:modId xmlns:p14="http://schemas.microsoft.com/office/powerpoint/2010/main" val="3268444899"/>
              </p:ext>
            </p:extLst>
          </p:nvPr>
        </p:nvGraphicFramePr>
        <p:xfrm>
          <a:off x="396874" y="1981200"/>
          <a:ext cx="8775701" cy="4183063"/>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a:xfrm>
            <a:off x="5564188" y="6234132"/>
            <a:ext cx="3116559" cy="553998"/>
          </a:xfrm>
          <a:prstGeom prst="rect">
            <a:avLst/>
          </a:prstGeom>
        </p:spPr>
        <p:txBody>
          <a:bodyPr wrap="none">
            <a:spAutoFit/>
          </a:bodyPr>
          <a:lstStyle/>
          <a:p>
            <a:r>
              <a:rPr lang="en-GB" sz="1000" i="1" dirty="0">
                <a:solidFill>
                  <a:srgbClr val="7F7F7F"/>
                </a:solidFill>
                <a:latin typeface="Calibri" panose="020F0502020204030204" pitchFamily="34" charset="0"/>
                <a:cs typeface="Calibri" panose="020F0502020204030204" pitchFamily="34" charset="0"/>
              </a:rPr>
              <a:t>* At least 4 out of every 10 residential mortgages placed</a:t>
            </a:r>
          </a:p>
          <a:p>
            <a:r>
              <a:rPr lang="en-GB" sz="1000" i="1" dirty="0">
                <a:solidFill>
                  <a:srgbClr val="7F7F7F"/>
                </a:solidFill>
                <a:latin typeface="Calibri" panose="020F0502020204030204" pitchFamily="34" charset="0"/>
                <a:cs typeface="Calibri" panose="020F0502020204030204" pitchFamily="34" charset="0"/>
              </a:rPr>
              <a:t>** At least 2 out of 10 mortgaged placed</a:t>
            </a:r>
          </a:p>
          <a:p>
            <a:r>
              <a:rPr lang="en-GB" sz="1000" i="1" dirty="0">
                <a:solidFill>
                  <a:srgbClr val="7F7F7F"/>
                </a:solidFill>
                <a:latin typeface="Calibri" panose="020F0502020204030204" pitchFamily="34" charset="0"/>
                <a:cs typeface="Calibri" panose="020F0502020204030204" pitchFamily="34" charset="0"/>
              </a:rPr>
              <a:t>*** Any mortgages placed</a:t>
            </a:r>
          </a:p>
        </p:txBody>
      </p:sp>
      <p:cxnSp>
        <p:nvCxnSpPr>
          <p:cNvPr id="12" name="Straight Connector 4"/>
          <p:cNvCxnSpPr/>
          <p:nvPr/>
        </p:nvCxnSpPr>
        <p:spPr>
          <a:xfrm flipH="1">
            <a:off x="396875" y="2429538"/>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4"/>
          <p:cNvCxnSpPr/>
          <p:nvPr/>
        </p:nvCxnSpPr>
        <p:spPr>
          <a:xfrm flipH="1">
            <a:off x="396875" y="3041010"/>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4"/>
          <p:cNvCxnSpPr/>
          <p:nvPr/>
        </p:nvCxnSpPr>
        <p:spPr>
          <a:xfrm flipH="1">
            <a:off x="396875" y="4074664"/>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4"/>
          <p:cNvCxnSpPr/>
          <p:nvPr/>
        </p:nvCxnSpPr>
        <p:spPr>
          <a:xfrm flipH="1">
            <a:off x="396875" y="5305237"/>
            <a:ext cx="10866438" cy="0"/>
          </a:xfrm>
          <a:prstGeom prst="line">
            <a:avLst/>
          </a:prstGeom>
          <a:ln w="19050">
            <a:solidFill>
              <a:schemeClr val="tx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16" name="Table 15"/>
          <p:cNvGraphicFramePr>
            <a:graphicFrameLocks noGrp="1"/>
          </p:cNvGraphicFramePr>
          <p:nvPr>
            <p:extLst>
              <p:ext uri="{D42A27DB-BD31-4B8C-83A1-F6EECF244321}">
                <p14:modId xmlns:p14="http://schemas.microsoft.com/office/powerpoint/2010/main" val="980441089"/>
              </p:ext>
            </p:extLst>
          </p:nvPr>
        </p:nvGraphicFramePr>
        <p:xfrm>
          <a:off x="9286869" y="1772412"/>
          <a:ext cx="1181100" cy="4229996"/>
        </p:xfrm>
        <a:graphic>
          <a:graphicData uri="http://schemas.openxmlformats.org/drawingml/2006/table">
            <a:tbl>
              <a:tblPr firstRow="1" bandRow="1">
                <a:tableStyleId>{5C22544A-7EE6-4342-B048-85BDC9FD1C3A}</a:tableStyleId>
              </a:tblPr>
              <a:tblGrid>
                <a:gridCol w="1181100">
                  <a:extLst>
                    <a:ext uri="{9D8B030D-6E8A-4147-A177-3AD203B41FA5}">
                      <a16:colId xmlns="" xmlns:a16="http://schemas.microsoft.com/office/drawing/2014/main" val="20000"/>
                    </a:ext>
                  </a:extLst>
                </a:gridCol>
              </a:tblGrid>
              <a:tr h="338150">
                <a:tc>
                  <a:txBody>
                    <a:bodyPr/>
                    <a:lstStyle/>
                    <a:p>
                      <a:pPr marL="0" algn="ctr" defTabSz="914296" rtl="0" eaLnBrk="0" latinLnBrk="0" hangingPunct="0"/>
                      <a:r>
                        <a:rPr lang="en-GB" sz="1600" b="1" kern="1200" dirty="0" smtClean="0">
                          <a:solidFill>
                            <a:srgbClr val="7F7F7F"/>
                          </a:solidFill>
                          <a:latin typeface="Calibri" panose="020F0502020204030204" pitchFamily="34" charset="0"/>
                          <a:ea typeface="+mn-ea"/>
                          <a:cs typeface="Calibri" panose="020F0502020204030204" pitchFamily="34" charset="0"/>
                        </a:rPr>
                        <a:t>Q3 2020</a:t>
                      </a:r>
                      <a:endParaRPr lang="en-GB" sz="1600" b="1" kern="1200" dirty="0">
                        <a:solidFill>
                          <a:srgbClr val="7F7F7F"/>
                        </a:solidFill>
                        <a:latin typeface="Calibri" panose="020F0502020204030204" pitchFamily="34" charset="0"/>
                        <a:ea typeface="+mn-ea"/>
                        <a:cs typeface="Calibri" panose="020F0502020204030204" pitchFamily="34" charset="0"/>
                      </a:endParaRPr>
                    </a:p>
                  </a:txBody>
                  <a:tcPr marL="45720" marR="45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53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49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204834">
                <a:tc>
                  <a:txBody>
                    <a:bodyPr/>
                    <a:lstStyle/>
                    <a:p>
                      <a:pPr marL="0" marR="0" indent="0" algn="ctr" defTabSz="914296" rtl="0" eaLnBrk="0" fontAlgn="b" latinLnBrk="0" hangingPunct="0">
                        <a:lnSpc>
                          <a:spcPct val="100000"/>
                        </a:lnSpc>
                        <a:spcBef>
                          <a:spcPts val="0"/>
                        </a:spcBef>
                        <a:spcAft>
                          <a:spcPts val="0"/>
                        </a:spcAft>
                        <a:buClrTx/>
                        <a:buSzTx/>
                        <a:buFontTx/>
                        <a:buNone/>
                        <a:tabLst/>
                        <a:defRPr/>
                      </a:pPr>
                      <a:r>
                        <a:rPr lang="en-GB" sz="1200" b="0" kern="1200" dirty="0" smtClean="0">
                          <a:solidFill>
                            <a:srgbClr val="7F7F7F"/>
                          </a:solidFill>
                          <a:latin typeface="Calibri" panose="020F0502020204030204" pitchFamily="34" charset="0"/>
                          <a:ea typeface="+mn-ea"/>
                          <a:cs typeface="Calibri" panose="020F0502020204030204" pitchFamily="34" charset="0"/>
                        </a:rPr>
                        <a:t>57 (+2)</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50 (+15)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6"/>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58 (-3)</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7"/>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52 (+8)</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n/a</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204834">
                <a:tc>
                  <a:txBody>
                    <a:bodyPr/>
                    <a:lstStyle/>
                    <a:p>
                      <a:pPr marL="0" algn="ctr" defTabSz="914296" rtl="0" eaLnBrk="0" fontAlgn="b" latinLnBrk="0" hangingPunct="0"/>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0"/>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49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1"/>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61 (-4)</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54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2"/>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52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51 (-1)</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endParaRPr lang="en-GB" sz="1200" b="0" kern="1200" dirty="0" smtClean="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59 (=)</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3"/>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57 (-5)</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4"/>
                  </a:ext>
                </a:extLst>
              </a:tr>
              <a:tr h="204834">
                <a:tc>
                  <a:txBody>
                    <a:bodyPr/>
                    <a:lstStyle/>
                    <a:p>
                      <a:pPr marL="0" algn="ctr" defTabSz="914296" rtl="0" eaLnBrk="0" fontAlgn="b" latinLnBrk="0" hangingPunct="0"/>
                      <a:r>
                        <a:rPr lang="en-GB" sz="1200" b="0" kern="1200" dirty="0" smtClean="0">
                          <a:solidFill>
                            <a:srgbClr val="7F7F7F"/>
                          </a:solidFill>
                          <a:latin typeface="Calibri" panose="020F0502020204030204" pitchFamily="34" charset="0"/>
                          <a:ea typeface="+mn-ea"/>
                          <a:cs typeface="Calibri" panose="020F0502020204030204" pitchFamily="34" charset="0"/>
                        </a:rPr>
                        <a:t>47 (+2)</a:t>
                      </a:r>
                      <a:endParaRPr lang="en-GB" sz="1200" b="0" kern="1200" dirty="0">
                        <a:solidFill>
                          <a:srgbClr val="7F7F7F"/>
                        </a:solidFill>
                        <a:latin typeface="Calibri" panose="020F0502020204030204" pitchFamily="34" charset="0"/>
                        <a:ea typeface="+mn-ea"/>
                        <a:cs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15"/>
                  </a:ext>
                </a:extLst>
              </a:tr>
            </a:tbl>
          </a:graphicData>
        </a:graphic>
      </p:graphicFrame>
      <p:sp>
        <p:nvSpPr>
          <p:cNvPr id="19" name="Rectangle 18"/>
          <p:cNvSpPr/>
          <p:nvPr/>
        </p:nvSpPr>
        <p:spPr>
          <a:xfrm>
            <a:off x="2906990" y="3722357"/>
            <a:ext cx="1547218" cy="261610"/>
          </a:xfrm>
          <a:prstGeom prst="rect">
            <a:avLst/>
          </a:prstGeom>
        </p:spPr>
        <p:txBody>
          <a:bodyPr wrap="square">
            <a:spAutoFit/>
          </a:bodyPr>
          <a:lstStyle/>
          <a:p>
            <a:r>
              <a:rPr lang="en-GB" sz="1100" i="1" dirty="0" smtClean="0">
                <a:solidFill>
                  <a:schemeClr val="accent3"/>
                </a:solidFill>
                <a:latin typeface="Calibri" panose="020F0502020204030204" pitchFamily="34" charset="0"/>
                <a:cs typeface="Calibri" panose="020F0502020204030204" pitchFamily="34" charset="0"/>
              </a:rPr>
              <a:t>N/A Base size too small </a:t>
            </a:r>
            <a:endParaRPr lang="en-GB" sz="1100" dirty="0">
              <a:solidFill>
                <a:schemeClr val="accent3"/>
              </a:solidFill>
            </a:endParaRPr>
          </a:p>
        </p:txBody>
      </p:sp>
    </p:spTree>
    <p:extLst>
      <p:ext uri="{BB962C8B-B14F-4D97-AF65-F5344CB8AC3E}">
        <p14:creationId xmlns:p14="http://schemas.microsoft.com/office/powerpoint/2010/main" val="1369864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Any questions</a:t>
            </a:r>
            <a:endParaRPr lang="fr-FR" sz="3200" dirty="0">
              <a:latin typeface="Calibri" panose="020F0502020204030204" pitchFamily="34" charset="0"/>
              <a:cs typeface="Calibri" panose="020F0502020204030204" pitchFamily="34" charset="0"/>
            </a:endParaRPr>
          </a:p>
        </p:txBody>
      </p:sp>
      <p:grpSp>
        <p:nvGrpSpPr>
          <p:cNvPr id="7" name="Group 6"/>
          <p:cNvGrpSpPr/>
          <p:nvPr/>
        </p:nvGrpSpPr>
        <p:grpSpPr>
          <a:xfrm>
            <a:off x="956725" y="1674111"/>
            <a:ext cx="10278550" cy="1864480"/>
            <a:chOff x="658754" y="1674111"/>
            <a:chExt cx="10278550" cy="1864480"/>
          </a:xfrm>
        </p:grpSpPr>
        <p:sp>
          <p:nvSpPr>
            <p:cNvPr id="16" name="TextBox 1"/>
            <p:cNvSpPr txBox="1"/>
            <p:nvPr/>
          </p:nvSpPr>
          <p:spPr>
            <a:xfrm>
              <a:off x="65875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MARK LONG,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1016</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7966 454 958</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Mark.Long@bva-bdrc.com</a:t>
              </a:r>
            </a:p>
          </p:txBody>
        </p:sp>
        <p:sp>
          <p:nvSpPr>
            <p:cNvPr id="17" name="TextBox 9"/>
            <p:cNvSpPr txBox="1"/>
            <p:nvPr/>
          </p:nvSpPr>
          <p:spPr>
            <a:xfrm>
              <a:off x="6329304" y="1742351"/>
              <a:ext cx="4608000" cy="1728000"/>
            </a:xfrm>
            <a:prstGeom prst="rect">
              <a:avLst/>
            </a:prstGeom>
            <a:noFill/>
            <a:ln>
              <a:noFill/>
            </a:ln>
          </p:spPr>
          <p:txBody>
            <a:bodyPr wrap="square" lIns="216000" tIns="72000" rIns="216000" bIns="72000" rtlCol="1" anchor="ctr">
              <a:noAutofit/>
            </a:bodyPr>
            <a:lstStyle/>
            <a:p>
              <a:pPr>
                <a:spcBef>
                  <a:spcPts val="600"/>
                </a:spcBef>
                <a:spcAft>
                  <a:spcPts val="600"/>
                </a:spcAft>
                <a:defRPr/>
              </a:pPr>
              <a:r>
                <a:rPr lang="en-GB" b="1" dirty="0">
                  <a:solidFill>
                    <a:schemeClr val="accent3"/>
                  </a:solidFill>
                  <a:latin typeface="Calibri" panose="020F0502020204030204" pitchFamily="34" charset="0"/>
                  <a:ea typeface="Verdana" panose="020B0604030504040204" pitchFamily="34" charset="0"/>
                  <a:cs typeface="Calibri" panose="020F0502020204030204" pitchFamily="34" charset="0"/>
                </a:rPr>
                <a:t>SAM BURTON, RESEARCH DIRECTOR</a:t>
              </a:r>
            </a:p>
            <a:p>
              <a:pPr lvl="1">
                <a:spcBef>
                  <a:spcPts val="600"/>
                </a:spcBef>
                <a:spcAft>
                  <a:spcPts val="600"/>
                </a:spcAft>
                <a:defRPr/>
              </a:pPr>
              <a:r>
                <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+44 (0) 20 7400 0396</a:t>
              </a:r>
            </a:p>
            <a:p>
              <a:pPr lvl="1">
                <a:spcBef>
                  <a:spcPts val="600"/>
                </a:spcBef>
                <a:spcAft>
                  <a:spcPts val="600"/>
                </a:spcAft>
                <a:defRPr/>
              </a:pPr>
              <a:r>
                <a:rPr lang="en-GB" dirty="0" smtClean="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rPr>
                <a:t>Sam.Burton@bva-bdrc.com</a:t>
              </a: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a:p>
              <a:pPr lvl="1">
                <a:spcBef>
                  <a:spcPts val="600"/>
                </a:spcBef>
                <a:spcAft>
                  <a:spcPts val="600"/>
                </a:spcAft>
                <a:defRPr/>
              </a:pPr>
              <a:endParaRPr lang="en-GB" dirty="0">
                <a:solidFill>
                  <a:srgbClr val="000000">
                    <a:lumMod val="50000"/>
                    <a:lumOff val="50000"/>
                  </a:srgbClr>
                </a:solidFill>
                <a:latin typeface="Calibri" panose="020F0502020204030204" pitchFamily="34" charset="0"/>
                <a:ea typeface="Verdana" panose="020B0604030504040204" pitchFamily="34" charset="0"/>
                <a:cs typeface="Calibri" panose="020F0502020204030204" pitchFamily="34" charset="0"/>
              </a:endParaRPr>
            </a:p>
          </p:txBody>
        </p:sp>
        <p:cxnSp>
          <p:nvCxnSpPr>
            <p:cNvPr id="4" name="Straight Connector 3"/>
            <p:cNvCxnSpPr/>
            <p:nvPr/>
          </p:nvCxnSpPr>
          <p:spPr>
            <a:xfrm>
              <a:off x="65875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87475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65875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526675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6329304" y="1674111"/>
              <a:ext cx="4392000" cy="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6545304" y="3538591"/>
              <a:ext cx="4392000" cy="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6329304" y="1674111"/>
              <a:ext cx="1" cy="1728000"/>
            </a:xfrm>
            <a:prstGeom prst="line">
              <a:avLst/>
            </a:prstGeom>
            <a:ln w="19050" cmpd="sng">
              <a:solidFill>
                <a:schemeClr val="accent1"/>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10937303" y="1810591"/>
              <a:ext cx="1" cy="1728000"/>
            </a:xfrm>
            <a:prstGeom prst="line">
              <a:avLst/>
            </a:prstGeom>
            <a:ln w="19050" cmpd="sng">
              <a:solidFill>
                <a:schemeClr val="accent3"/>
              </a:solidFill>
              <a:prstDash val="soli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32"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271501"/>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C:\Users\samburt\Downloads\phone-receiver.png"/>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271500"/>
              <a:ext cx="246899" cy="246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Users\samburt\Downloads\smartphone.png"/>
            <p:cNvPicPr>
              <a:picLocks noChangeAspect="1" noChangeArrowheads="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22107" y="2708122"/>
              <a:ext cx="250446" cy="250446"/>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793" y="3127412"/>
              <a:ext cx="236760" cy="23676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C:\Users\samburt\Downloads\email-with-at.png"/>
            <p:cNvPicPr>
              <a:picLocks noChangeAspect="1" noChangeArrowheads="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692806" y="2708122"/>
              <a:ext cx="236760" cy="236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4182222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fr-FR" dirty="0"/>
              <a:t>Background &amp; methodology</a:t>
            </a:r>
          </a:p>
        </p:txBody>
      </p:sp>
    </p:spTree>
    <p:extLst>
      <p:ext uri="{BB962C8B-B14F-4D97-AF65-F5344CB8AC3E}">
        <p14:creationId xmlns:p14="http://schemas.microsoft.com/office/powerpoint/2010/main" val="643738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Background &amp; methodology</a:t>
            </a:r>
            <a:endParaRPr lang="fr-FR" sz="3200" dirty="0">
              <a:latin typeface="Calibri" panose="020F0502020204030204" pitchFamily="34" charset="0"/>
              <a:cs typeface="Calibri" panose="020F0502020204030204" pitchFamily="34" charset="0"/>
            </a:endParaRPr>
          </a:p>
        </p:txBody>
      </p:sp>
      <p:sp>
        <p:nvSpPr>
          <p:cNvPr id="25" name="TextBox 29"/>
          <p:cNvSpPr txBox="1"/>
          <p:nvPr/>
        </p:nvSpPr>
        <p:spPr>
          <a:xfrm>
            <a:off x="407360" y="1185863"/>
            <a:ext cx="10839450" cy="4247317"/>
          </a:xfrm>
          <a:prstGeom prst="rect">
            <a:avLst/>
          </a:prstGeom>
          <a:noFill/>
        </p:spPr>
        <p:txBody>
          <a:bodyPr wrap="square" rtlCol="1">
            <a:spAutoFit/>
          </a:bodyPr>
          <a:lstStyle/>
          <a:p>
            <a:r>
              <a:rPr lang="en-GB" sz="1500" dirty="0">
                <a:solidFill>
                  <a:schemeClr val="tx2">
                    <a:lumMod val="50000"/>
                    <a:lumOff val="50000"/>
                  </a:schemeClr>
                </a:solidFill>
                <a:latin typeface="Calibri" panose="020F0502020204030204" pitchFamily="34" charset="0"/>
                <a:cs typeface="Calibri" panose="020F0502020204030204" pitchFamily="34" charset="0"/>
              </a:rPr>
              <a:t>The Intermediary Mortgage Lenders Association (IMLA) launched the </a:t>
            </a:r>
            <a:r>
              <a:rPr lang="en-GB" sz="1500" b="1" dirty="0">
                <a:solidFill>
                  <a:schemeClr val="tx2">
                    <a:lumMod val="50000"/>
                    <a:lumOff val="50000"/>
                  </a:schemeClr>
                </a:solidFill>
                <a:latin typeface="Calibri" panose="020F0502020204030204" pitchFamily="34" charset="0"/>
                <a:cs typeface="Calibri" panose="020F0502020204030204" pitchFamily="34" charset="0"/>
              </a:rPr>
              <a:t>Mortgage Market Tracker </a:t>
            </a:r>
            <a:r>
              <a:rPr lang="en-GB" sz="1500" dirty="0">
                <a:solidFill>
                  <a:schemeClr val="tx2">
                    <a:lumMod val="50000"/>
                    <a:lumOff val="50000"/>
                  </a:schemeClr>
                </a:solidFill>
                <a:latin typeface="Calibri" panose="020F0502020204030204" pitchFamily="34" charset="0"/>
                <a:cs typeface="Calibri" panose="020F0502020204030204" pitchFamily="34" charset="0"/>
              </a:rPr>
              <a:t>in November 2015. The Tracker uses data provided by </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BVA BDRC’s </a:t>
            </a:r>
            <a:r>
              <a:rPr lang="en-GB" sz="1500" dirty="0">
                <a:solidFill>
                  <a:schemeClr val="tx2">
                    <a:lumMod val="50000"/>
                    <a:lumOff val="50000"/>
                  </a:schemeClr>
                </a:solidFill>
                <a:latin typeface="Calibri" panose="020F0502020204030204" pitchFamily="34" charset="0"/>
                <a:cs typeface="Calibri" panose="020F0502020204030204" pitchFamily="34" charset="0"/>
              </a:rPr>
              <a:t>Project Mercury. Project Mercury is a continuous monitor of intermediary lender marketing effectiveness and broker sentiment, launched in 2007.</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r>
              <a:rPr lang="en-GB" sz="1500" dirty="0">
                <a:solidFill>
                  <a:schemeClr val="tx2">
                    <a:lumMod val="50000"/>
                    <a:lumOff val="50000"/>
                  </a:schemeClr>
                </a:solidFill>
                <a:latin typeface="Calibri" panose="020F0502020204030204" pitchFamily="34" charset="0"/>
                <a:cs typeface="Calibri" panose="020F0502020204030204" pitchFamily="34" charset="0"/>
              </a:rPr>
              <a:t>Existing business confidence questions on the survey are supplemented by additional questions measuring the conversion of Decision In Principle (DIP) to </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completion. This </a:t>
            </a:r>
            <a:r>
              <a:rPr lang="en-GB" sz="1500" dirty="0">
                <a:solidFill>
                  <a:schemeClr val="tx2">
                    <a:lumMod val="50000"/>
                    <a:lumOff val="50000"/>
                  </a:schemeClr>
                </a:solidFill>
                <a:latin typeface="Calibri" panose="020F0502020204030204" pitchFamily="34" charset="0"/>
                <a:cs typeface="Calibri" panose="020F0502020204030204" pitchFamily="34" charset="0"/>
              </a:rPr>
              <a:t>report </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contains </a:t>
            </a:r>
            <a:r>
              <a:rPr lang="en-GB" sz="1500" dirty="0">
                <a:solidFill>
                  <a:schemeClr val="tx2">
                    <a:lumMod val="50000"/>
                    <a:lumOff val="50000"/>
                  </a:schemeClr>
                </a:solidFill>
                <a:latin typeface="Calibri" panose="020F0502020204030204" pitchFamily="34" charset="0"/>
                <a:cs typeface="Calibri" panose="020F0502020204030204" pitchFamily="34" charset="0"/>
              </a:rPr>
              <a:t>the results for </a:t>
            </a:r>
            <a:r>
              <a:rPr lang="en-GB" sz="1500" b="1" dirty="0" smtClean="0">
                <a:solidFill>
                  <a:schemeClr val="tx2">
                    <a:lumMod val="50000"/>
                    <a:lumOff val="50000"/>
                  </a:schemeClr>
                </a:solidFill>
                <a:latin typeface="Calibri" panose="020F0502020204030204" pitchFamily="34" charset="0"/>
                <a:cs typeface="Calibri" panose="020F0502020204030204" pitchFamily="34" charset="0"/>
              </a:rPr>
              <a:t>Q4 2020</a:t>
            </a:r>
            <a:r>
              <a:rPr lang="en-GB" sz="1500" dirty="0" smtClean="0">
                <a:solidFill>
                  <a:schemeClr val="tx2">
                    <a:lumMod val="50000"/>
                    <a:lumOff val="50000"/>
                  </a:schemeClr>
                </a:solidFill>
                <a:latin typeface="Calibri" panose="020F0502020204030204" pitchFamily="34" charset="0"/>
                <a:cs typeface="Calibri" panose="020F0502020204030204" pitchFamily="34" charset="0"/>
              </a:rPr>
              <a:t>.</a:t>
            </a: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a:solidFill>
                <a:schemeClr val="tx2">
                  <a:lumMod val="50000"/>
                  <a:lumOff val="50000"/>
                </a:schemeClr>
              </a:solidFill>
              <a:latin typeface="Calibri" panose="020F0502020204030204" pitchFamily="34" charset="0"/>
              <a:cs typeface="Calibri" panose="020F0502020204030204" pitchFamily="34" charset="0"/>
            </a:endParaRPr>
          </a:p>
          <a:p>
            <a:endParaRPr lang="en-GB" sz="1500" dirty="0" smtClean="0">
              <a:solidFill>
                <a:schemeClr val="tx2">
                  <a:lumMod val="50000"/>
                  <a:lumOff val="50000"/>
                </a:schemeClr>
              </a:solidFill>
              <a:latin typeface="Calibri" panose="020F0502020204030204" pitchFamily="34" charset="0"/>
              <a:cs typeface="Calibri" panose="020F0502020204030204" pitchFamily="34" charset="0"/>
            </a:endParaRPr>
          </a:p>
        </p:txBody>
      </p:sp>
      <p:sp>
        <p:nvSpPr>
          <p:cNvPr id="19" name="TextBox 10"/>
          <p:cNvSpPr txBox="1"/>
          <p:nvPr/>
        </p:nvSpPr>
        <p:spPr>
          <a:xfrm>
            <a:off x="1518991" y="3078639"/>
            <a:ext cx="2024309" cy="173893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WHO?</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Mortgage Intermediaries – advise customers on which lender to use, 24+ mortgages pa, not tied wholly to one lender, GB based. Sample sourced from </a:t>
            </a:r>
            <a:r>
              <a:rPr lang="en-GB" sz="13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Autus</a:t>
            </a:r>
            <a:endPar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26" name="TextBox 10"/>
          <p:cNvSpPr txBox="1"/>
          <p:nvPr/>
        </p:nvSpPr>
        <p:spPr>
          <a:xfrm>
            <a:off x="4505921" y="3178667"/>
            <a:ext cx="2135842" cy="1538883"/>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Monthly telephone interviews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(100 per month), average interview </a:t>
            </a:r>
            <a:b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b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c.30 minutes. Fieldwork by PRS (our sister company) </a:t>
            </a:r>
          </a:p>
        </p:txBody>
      </p:sp>
      <p:sp>
        <p:nvSpPr>
          <p:cNvPr id="27" name="TextBox 10"/>
          <p:cNvSpPr txBox="1"/>
          <p:nvPr/>
        </p:nvSpPr>
        <p:spPr>
          <a:xfrm>
            <a:off x="7579449" y="3278694"/>
            <a:ext cx="2050964" cy="1338828"/>
          </a:xfrm>
          <a:prstGeom prst="rect">
            <a:avLst/>
          </a:prstGeom>
          <a:noFill/>
        </p:spPr>
        <p:txBody>
          <a:bodyPr wrap="square" rtlCol="1">
            <a:spAutoFit/>
          </a:bodyPr>
          <a:lstStyle/>
          <a:p>
            <a:pPr lvl="0" algn="ctr">
              <a:defRPr/>
            </a:pPr>
            <a:r>
              <a:rPr lang="en-US" sz="1600" dirty="0">
                <a:solidFill>
                  <a:schemeClr val="accent3"/>
                </a:solidFill>
                <a:latin typeface="Calibri" panose="020F0502020204030204" pitchFamily="34" charset="0"/>
                <a:ea typeface="Verdana" panose="020B0604030504040204" pitchFamily="34" charset="0"/>
                <a:cs typeface="Calibri" panose="020F0502020204030204" pitchFamily="34" charset="0"/>
              </a:rPr>
              <a:t>HOW MANY?</a:t>
            </a:r>
          </a:p>
          <a:p>
            <a:pPr algn="ctr">
              <a:spcAft>
                <a:spcPts val="200"/>
              </a:spcAft>
              <a:defRPr/>
            </a:pP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Total of </a:t>
            </a:r>
            <a:r>
              <a:rPr lang="en-GB" sz="13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301. </a:t>
            </a:r>
            <a:r>
              <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Achieved sample weighted by firm size &amp; type to be representative </a:t>
            </a:r>
            <a:r>
              <a:rPr lang="en-GB" sz="13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of the Autus universe</a:t>
            </a:r>
            <a:endParaRPr lang="en-GB" sz="13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grpSp>
        <p:nvGrpSpPr>
          <p:cNvPr id="28" name="Group 39"/>
          <p:cNvGrpSpPr/>
          <p:nvPr/>
        </p:nvGrpSpPr>
        <p:grpSpPr>
          <a:xfrm>
            <a:off x="1372753" y="2778109"/>
            <a:ext cx="2340000" cy="2340000"/>
            <a:chOff x="1387786" y="1433501"/>
            <a:chExt cx="1571636" cy="1571636"/>
          </a:xfrm>
        </p:grpSpPr>
        <p:sp>
          <p:nvSpPr>
            <p:cNvPr id="29" name="Arc 28"/>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0" name="Arc 29"/>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1" name="Group 39"/>
          <p:cNvGrpSpPr/>
          <p:nvPr/>
        </p:nvGrpSpPr>
        <p:grpSpPr>
          <a:xfrm>
            <a:off x="4403842" y="2778109"/>
            <a:ext cx="2340000" cy="2340000"/>
            <a:chOff x="1387786" y="1433501"/>
            <a:chExt cx="1571636" cy="1571636"/>
          </a:xfrm>
        </p:grpSpPr>
        <p:sp>
          <p:nvSpPr>
            <p:cNvPr id="32" name="Arc 31"/>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3" name="Arc 32"/>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grpSp>
        <p:nvGrpSpPr>
          <p:cNvPr id="34" name="Group 39"/>
          <p:cNvGrpSpPr/>
          <p:nvPr/>
        </p:nvGrpSpPr>
        <p:grpSpPr>
          <a:xfrm>
            <a:off x="7434931" y="2778109"/>
            <a:ext cx="2340000" cy="2340000"/>
            <a:chOff x="1387786" y="1433501"/>
            <a:chExt cx="1571636" cy="1571636"/>
          </a:xfrm>
        </p:grpSpPr>
        <p:sp>
          <p:nvSpPr>
            <p:cNvPr id="35" name="Arc 34"/>
            <p:cNvSpPr/>
            <p:nvPr/>
          </p:nvSpPr>
          <p:spPr>
            <a:xfrm>
              <a:off x="1387786" y="1433501"/>
              <a:ext cx="1571636" cy="1571636"/>
            </a:xfrm>
            <a:prstGeom prst="arc">
              <a:avLst>
                <a:gd name="adj1" fmla="val 18998543"/>
                <a:gd name="adj2" fmla="val 7076319"/>
              </a:avLst>
            </a:prstGeom>
            <a:ln w="28575">
              <a:solidFill>
                <a:schemeClr val="accent3"/>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sp>
          <p:nvSpPr>
            <p:cNvPr id="36" name="Arc 35"/>
            <p:cNvSpPr/>
            <p:nvPr/>
          </p:nvSpPr>
          <p:spPr>
            <a:xfrm>
              <a:off x="1387786" y="1433501"/>
              <a:ext cx="1571636" cy="1571636"/>
            </a:xfrm>
            <a:prstGeom prst="arc">
              <a:avLst>
                <a:gd name="adj1" fmla="val 7282152"/>
                <a:gd name="adj2" fmla="val 18765092"/>
              </a:avLst>
            </a:prstGeom>
            <a:ln w="28575">
              <a:solidFill>
                <a:schemeClr val="accent1"/>
              </a:solidFill>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ar-SA" dirty="0"/>
            </a:p>
          </p:txBody>
        </p:sp>
      </p:grpSp>
    </p:spTree>
    <p:extLst>
      <p:ext uri="{BB962C8B-B14F-4D97-AF65-F5344CB8AC3E}">
        <p14:creationId xmlns:p14="http://schemas.microsoft.com/office/powerpoint/2010/main" val="3409488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en-GB" dirty="0"/>
              <a:t>Executive summary</a:t>
            </a:r>
          </a:p>
        </p:txBody>
      </p:sp>
    </p:spTree>
    <p:extLst>
      <p:ext uri="{BB962C8B-B14F-4D97-AF65-F5344CB8AC3E}">
        <p14:creationId xmlns:p14="http://schemas.microsoft.com/office/powerpoint/2010/main" val="2718584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p:txBody>
          <a:bodyPr/>
          <a:lstStyle/>
          <a:p>
            <a:r>
              <a:rPr lang="en-GB" dirty="0"/>
              <a:t>Executive summary</a:t>
            </a:r>
            <a:endParaRPr lang="fr-FR" sz="3200" dirty="0">
              <a:latin typeface="Calibri" panose="020F0502020204030204" pitchFamily="34" charset="0"/>
              <a:cs typeface="Calibri" panose="020F0502020204030204" pitchFamily="34" charset="0"/>
            </a:endParaRPr>
          </a:p>
        </p:txBody>
      </p:sp>
      <p:grpSp>
        <p:nvGrpSpPr>
          <p:cNvPr id="20" name="Group 58"/>
          <p:cNvGrpSpPr/>
          <p:nvPr/>
        </p:nvGrpSpPr>
        <p:grpSpPr>
          <a:xfrm rot="16200000" flipV="1">
            <a:off x="77777" y="2509595"/>
            <a:ext cx="1656000" cy="87864"/>
            <a:chOff x="769516" y="4342213"/>
            <a:chExt cx="1930276" cy="81082"/>
          </a:xfrm>
        </p:grpSpPr>
        <p:sp>
          <p:nvSpPr>
            <p:cNvPr id="28" name="Rectangle 27"/>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58"/>
          <p:cNvGrpSpPr/>
          <p:nvPr/>
        </p:nvGrpSpPr>
        <p:grpSpPr>
          <a:xfrm rot="16200000" flipV="1">
            <a:off x="5740717" y="2509595"/>
            <a:ext cx="1656000" cy="87864"/>
            <a:chOff x="769516" y="4342213"/>
            <a:chExt cx="1930276" cy="81082"/>
          </a:xfrm>
        </p:grpSpPr>
        <p:sp>
          <p:nvSpPr>
            <p:cNvPr id="31" name="Rectangle 30"/>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58"/>
          <p:cNvGrpSpPr/>
          <p:nvPr/>
        </p:nvGrpSpPr>
        <p:grpSpPr>
          <a:xfrm rot="16200000" flipV="1">
            <a:off x="77778" y="4867992"/>
            <a:ext cx="1656000" cy="87864"/>
            <a:chOff x="769516" y="4342213"/>
            <a:chExt cx="1930276" cy="81082"/>
          </a:xfrm>
        </p:grpSpPr>
        <p:sp>
          <p:nvSpPr>
            <p:cNvPr id="34" name="Rectangle 33"/>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58"/>
          <p:cNvGrpSpPr/>
          <p:nvPr/>
        </p:nvGrpSpPr>
        <p:grpSpPr>
          <a:xfrm rot="16200000" flipV="1">
            <a:off x="5740718" y="4867992"/>
            <a:ext cx="1656000" cy="87864"/>
            <a:chOff x="769516" y="4342213"/>
            <a:chExt cx="1930276" cy="81082"/>
          </a:xfrm>
        </p:grpSpPr>
        <p:sp>
          <p:nvSpPr>
            <p:cNvPr id="45" name="Rectangle 44"/>
            <p:cNvSpPr/>
            <p:nvPr/>
          </p:nvSpPr>
          <p:spPr>
            <a:xfrm>
              <a:off x="769516" y="4342213"/>
              <a:ext cx="1930276" cy="81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p:cNvSpPr/>
            <p:nvPr/>
          </p:nvSpPr>
          <p:spPr>
            <a:xfrm>
              <a:off x="2272506" y="4342213"/>
              <a:ext cx="425822" cy="8108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1"/>
          <p:cNvSpPr txBox="1"/>
          <p:nvPr/>
        </p:nvSpPr>
        <p:spPr>
          <a:xfrm>
            <a:off x="1020276" y="1725527"/>
            <a:ext cx="4536000" cy="1656000"/>
          </a:xfrm>
          <a:prstGeom prst="rect">
            <a:avLst/>
          </a:prstGeom>
          <a:noFill/>
        </p:spPr>
        <p:txBody>
          <a:bodyPr wrap="square" rtlCol="1" anchor="ctr">
            <a:noAutofit/>
          </a:bodyPr>
          <a:lstStyle/>
          <a:p>
            <a:pPr>
              <a:defRPr/>
            </a:pP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Intermediary confidence remained relatively subdued in Q4 2020</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After showing some signs of recovery in Q3, the proportion of intermediaries who were feeling ‘very confident’ dropped back slightly in Q4. Intermediaries continued to feel more confident about their own firm than the market.</a:t>
            </a: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48" name="TextBox 9"/>
          <p:cNvSpPr txBox="1"/>
          <p:nvPr/>
        </p:nvSpPr>
        <p:spPr>
          <a:xfrm>
            <a:off x="6690826" y="1725527"/>
            <a:ext cx="4536000" cy="1656000"/>
          </a:xfrm>
          <a:prstGeom prst="rect">
            <a:avLst/>
          </a:prstGeom>
          <a:noFill/>
        </p:spPr>
        <p:txBody>
          <a:bodyPr wrap="square" rtlCol="1" anchor="ctr">
            <a:noAutofit/>
          </a:bodyPr>
          <a:lstStyle/>
          <a:p>
            <a:pPr lvl="0" algn="just">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Intermediaries who were feeling less confident were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discouraged by the amount of uncertainty </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around what is ahead. There are a number of factors that they are unsure about and unable to control such as the ongoing pandemic, what happens with stamp duty, and lenders appetite.</a:t>
            </a:r>
          </a:p>
        </p:txBody>
      </p:sp>
      <p:sp>
        <p:nvSpPr>
          <p:cNvPr id="49" name="TextBox 1"/>
          <p:cNvSpPr txBox="1"/>
          <p:nvPr/>
        </p:nvSpPr>
        <p:spPr>
          <a:xfrm>
            <a:off x="1020276" y="4083924"/>
            <a:ext cx="4536000" cy="1656000"/>
          </a:xfrm>
          <a:prstGeom prst="rect">
            <a:avLst/>
          </a:prstGeom>
          <a:noFill/>
        </p:spPr>
        <p:txBody>
          <a:bodyPr wrap="square" rtlCol="1" anchor="ctr">
            <a:noAutofit/>
          </a:bodyPr>
          <a:lstStyle/>
          <a:p>
            <a:pPr lvl="0">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Business flows in Q4 were in line with what was seen in Q3.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34% of DIPs resulted in a completion</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stable vs. Q3 (33%), but someway behind the levels we saw the same time last year (55% in Q4 2019).</a:t>
            </a: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
        <p:nvSpPr>
          <p:cNvPr id="50" name="TextBox 9"/>
          <p:cNvSpPr txBox="1"/>
          <p:nvPr/>
        </p:nvSpPr>
        <p:spPr>
          <a:xfrm>
            <a:off x="6690826" y="4083924"/>
            <a:ext cx="4536000" cy="1656000"/>
          </a:xfrm>
          <a:prstGeom prst="rect">
            <a:avLst/>
          </a:prstGeom>
          <a:noFill/>
        </p:spPr>
        <p:txBody>
          <a:bodyPr wrap="square" rtlCol="1" anchor="ctr">
            <a:noAutofit/>
          </a:bodyPr>
          <a:lstStyle/>
          <a:p>
            <a:pPr lvl="0">
              <a:defRPr/>
            </a:pP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Taking a closer look at business flows, </a:t>
            </a:r>
            <a:r>
              <a:rPr lang="en-GB" sz="1600" b="1" dirty="0" smtClean="0">
                <a:solidFill>
                  <a:schemeClr val="accent3"/>
                </a:solidFill>
                <a:latin typeface="Calibri" panose="020F0502020204030204" pitchFamily="34" charset="0"/>
                <a:ea typeface="Verdana" panose="020B0604030504040204" pitchFamily="34" charset="0"/>
                <a:cs typeface="Calibri" panose="020F0502020204030204" pitchFamily="34" charset="0"/>
              </a:rPr>
              <a:t>53% of full applications resulted in a completion in Q4</a:t>
            </a:r>
            <a:r>
              <a:rPr lang="en-GB" sz="1600" dirty="0" smtClean="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rPr>
              <a:t>. This was the same proportion we saw in Q3, but again was lower than in Q4 2019 (76%). </a:t>
            </a:r>
            <a:endParaRPr lang="en-GB" sz="1600" dirty="0">
              <a:solidFill>
                <a:schemeClr val="tx2">
                  <a:lumMod val="50000"/>
                  <a:lumOff val="50000"/>
                </a:schemeClr>
              </a:solidFill>
              <a:latin typeface="Calibri" panose="020F0502020204030204" pitchFamily="34" charset="0"/>
              <a:ea typeface="Verdana" panose="020B0604030504040204" pitchFamily="34" charset="0"/>
              <a:cs typeface="Calibri" panose="020F0502020204030204" pitchFamily="34" charset="0"/>
            </a:endParaRPr>
          </a:p>
        </p:txBody>
      </p:sp>
    </p:spTree>
    <p:extLst>
      <p:ext uri="{BB962C8B-B14F-4D97-AF65-F5344CB8AC3E}">
        <p14:creationId xmlns:p14="http://schemas.microsoft.com/office/powerpoint/2010/main" val="2312890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a:extLst>
              <a:ext uri="{FF2B5EF4-FFF2-40B4-BE49-F238E27FC236}">
                <a16:creationId xmlns="" xmlns:a16="http://schemas.microsoft.com/office/drawing/2014/main" id="{E2DAA7E8-7A8D-452B-AC3C-C27B7D2C454A}"/>
              </a:ext>
            </a:extLst>
          </p:cNvPr>
          <p:cNvSpPr>
            <a:spLocks noGrp="1"/>
          </p:cNvSpPr>
          <p:nvPr>
            <p:ph type="title"/>
          </p:nvPr>
        </p:nvSpPr>
        <p:spPr/>
        <p:txBody>
          <a:bodyPr/>
          <a:lstStyle/>
          <a:p>
            <a:r>
              <a:rPr lang="en-GB" dirty="0"/>
              <a:t>Business volumes and confidence</a:t>
            </a:r>
          </a:p>
        </p:txBody>
      </p:sp>
    </p:spTree>
    <p:extLst>
      <p:ext uri="{BB962C8B-B14F-4D97-AF65-F5344CB8AC3E}">
        <p14:creationId xmlns:p14="http://schemas.microsoft.com/office/powerpoint/2010/main" val="16479771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dirty="0"/>
              <a:t>Claimed volumes of mortgage cases, per year</a:t>
            </a:r>
            <a:endParaRPr lang="fr-FR" sz="3200" dirty="0">
              <a:latin typeface="Calibri" panose="020F0502020204030204" pitchFamily="34" charset="0"/>
              <a:cs typeface="Calibri" panose="020F0502020204030204" pitchFamily="34" charset="0"/>
            </a:endParaRPr>
          </a:p>
        </p:txBody>
      </p:sp>
      <p:sp>
        <p:nvSpPr>
          <p:cNvPr id="10" name="Espace réservé du texte 9"/>
          <p:cNvSpPr>
            <a:spLocks noGrp="1"/>
          </p:cNvSpPr>
          <p:nvPr>
            <p:ph type="body" sz="quarter" idx="4294967295"/>
          </p:nvPr>
        </p:nvSpPr>
        <p:spPr>
          <a:xfrm>
            <a:off x="410188" y="829744"/>
            <a:ext cx="10363200" cy="218395"/>
          </a:xfrm>
        </p:spPr>
        <p:txBody>
          <a:bodyPr>
            <a:noAutofit/>
          </a:bodyPr>
          <a:lstStyle/>
          <a:p>
            <a:r>
              <a:rPr lang="en-GB" sz="1700" dirty="0" smtClean="0"/>
              <a:t>The claimed intermediary case load, when looking back over the last 12 months fell this quarter. Business mix remained relatively stable.</a:t>
            </a:r>
            <a:endParaRPr lang="en-GB" sz="1400" i="1" dirty="0">
              <a:latin typeface="Calibri" panose="020F0502020204030204" pitchFamily="34" charset="0"/>
              <a:cs typeface="Calibri" panose="020F0502020204030204" pitchFamily="34" charset="0"/>
            </a:endParaRPr>
          </a:p>
        </p:txBody>
      </p:sp>
      <p:sp>
        <p:nvSpPr>
          <p:cNvPr id="50" name="Rectangle 49"/>
          <p:cNvSpPr/>
          <p:nvPr/>
        </p:nvSpPr>
        <p:spPr bwMode="auto">
          <a:xfrm>
            <a:off x="396874"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All mortgages</a:t>
            </a:r>
          </a:p>
        </p:txBody>
      </p:sp>
      <p:sp>
        <p:nvSpPr>
          <p:cNvPr id="51" name="Rectangle 50"/>
          <p:cNvSpPr/>
          <p:nvPr/>
        </p:nvSpPr>
        <p:spPr bwMode="auto">
          <a:xfrm>
            <a:off x="5883496" y="1550228"/>
            <a:ext cx="5040000" cy="422127"/>
          </a:xfrm>
          <a:prstGeom prst="rect">
            <a:avLst/>
          </a:prstGeom>
          <a:solidFill>
            <a:schemeClr val="bg1">
              <a:lumMod val="85000"/>
            </a:schemeClr>
          </a:solidFill>
          <a:ln w="12700" cap="flat" cmpd="sng" algn="ctr">
            <a:noFill/>
            <a:prstDash val="solid"/>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business mix (% of all cases per year)</a:t>
            </a:r>
          </a:p>
        </p:txBody>
      </p:sp>
      <p:graphicFrame>
        <p:nvGraphicFramePr>
          <p:cNvPr id="52" name="Chart 51"/>
          <p:cNvGraphicFramePr/>
          <p:nvPr>
            <p:extLst>
              <p:ext uri="{D42A27DB-BD31-4B8C-83A1-F6EECF244321}">
                <p14:modId xmlns:p14="http://schemas.microsoft.com/office/powerpoint/2010/main" val="3640568477"/>
              </p:ext>
            </p:extLst>
          </p:nvPr>
        </p:nvGraphicFramePr>
        <p:xfrm>
          <a:off x="411163" y="2340131"/>
          <a:ext cx="5040000" cy="3013043"/>
        </p:xfrm>
        <a:graphic>
          <a:graphicData uri="http://schemas.openxmlformats.org/drawingml/2006/chart">
            <c:chart xmlns:c="http://schemas.openxmlformats.org/drawingml/2006/chart" xmlns:r="http://schemas.openxmlformats.org/officeDocument/2006/relationships" r:id="rId3"/>
          </a:graphicData>
        </a:graphic>
      </p:graphicFrame>
      <p:grpSp>
        <p:nvGrpSpPr>
          <p:cNvPr id="53" name="Group 68"/>
          <p:cNvGrpSpPr>
            <a:grpSpLocks/>
          </p:cNvGrpSpPr>
          <p:nvPr/>
        </p:nvGrpSpPr>
        <p:grpSpPr bwMode="auto">
          <a:xfrm>
            <a:off x="944034" y="2003457"/>
            <a:ext cx="4623293" cy="461701"/>
            <a:chOff x="268" y="3405"/>
            <a:chExt cx="3155" cy="349"/>
          </a:xfrm>
        </p:grpSpPr>
        <p:sp>
          <p:nvSpPr>
            <p:cNvPr id="54" name="Text Box 65"/>
            <p:cNvSpPr txBox="1">
              <a:spLocks noChangeArrowheads="1"/>
            </p:cNvSpPr>
            <p:nvPr/>
          </p:nvSpPr>
          <p:spPr bwMode="auto">
            <a:xfrm>
              <a:off x="378" y="3405"/>
              <a:ext cx="3045" cy="3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b">
              <a:spAutoFit/>
            </a:bodyPr>
            <a:lstStyle>
              <a:lvl1pPr eaLnBrk="0" hangingPunct="0">
                <a:defRPr sz="1200">
                  <a:solidFill>
                    <a:schemeClr val="tx1"/>
                  </a:solidFill>
                  <a:latin typeface="Arial" charset="0"/>
                  <a:ea typeface="ＭＳ Ｐゴシック" pitchFamily="34" charset="-128"/>
                </a:defRPr>
              </a:lvl1pPr>
              <a:lvl2pPr marL="571500" eaLnBrk="0" hangingPunct="0">
                <a:defRPr sz="1200">
                  <a:solidFill>
                    <a:schemeClr val="tx1"/>
                  </a:solidFill>
                  <a:latin typeface="Arial" charset="0"/>
                  <a:ea typeface="ＭＳ Ｐゴシック" pitchFamily="34" charset="-128"/>
                </a:defRPr>
              </a:lvl2pPr>
              <a:lvl3pPr marL="1143000" eaLnBrk="0" hangingPunct="0">
                <a:defRPr sz="1200">
                  <a:solidFill>
                    <a:schemeClr val="tx1"/>
                  </a:solidFill>
                  <a:latin typeface="Arial" charset="0"/>
                  <a:ea typeface="ＭＳ Ｐゴシック" pitchFamily="34" charset="-128"/>
                </a:defRPr>
              </a:lvl3pPr>
              <a:lvl4pPr marL="1714500" eaLnBrk="0" hangingPunct="0">
                <a:defRPr sz="1200">
                  <a:solidFill>
                    <a:schemeClr val="tx1"/>
                  </a:solidFill>
                  <a:latin typeface="Arial" charset="0"/>
                  <a:ea typeface="ＭＳ Ｐゴシック" pitchFamily="34" charset="-128"/>
                </a:defRPr>
              </a:lvl4pPr>
              <a:lvl5pPr marL="2286000" eaLnBrk="0" hangingPunct="0">
                <a:defRPr sz="1200">
                  <a:solidFill>
                    <a:schemeClr val="tx1"/>
                  </a:solidFill>
                  <a:latin typeface="Arial" charset="0"/>
                  <a:ea typeface="ＭＳ Ｐゴシック" pitchFamily="34" charset="-128"/>
                </a:defRPr>
              </a:lvl5pPr>
              <a:lvl6pPr marL="2743200" eaLnBrk="0" fontAlgn="base" hangingPunct="0">
                <a:spcBef>
                  <a:spcPct val="0"/>
                </a:spcBef>
                <a:spcAft>
                  <a:spcPct val="0"/>
                </a:spcAft>
                <a:defRPr sz="1200">
                  <a:solidFill>
                    <a:schemeClr val="tx1"/>
                  </a:solidFill>
                  <a:latin typeface="Arial" charset="0"/>
                  <a:ea typeface="ＭＳ Ｐゴシック" pitchFamily="34" charset="-128"/>
                </a:defRPr>
              </a:lvl6pPr>
              <a:lvl7pPr marL="3200400" eaLnBrk="0" fontAlgn="base" hangingPunct="0">
                <a:spcBef>
                  <a:spcPct val="0"/>
                </a:spcBef>
                <a:spcAft>
                  <a:spcPct val="0"/>
                </a:spcAft>
                <a:defRPr sz="1200">
                  <a:solidFill>
                    <a:schemeClr val="tx1"/>
                  </a:solidFill>
                  <a:latin typeface="Arial" charset="0"/>
                  <a:ea typeface="ＭＳ Ｐゴシック" pitchFamily="34" charset="-128"/>
                </a:defRPr>
              </a:lvl7pPr>
              <a:lvl8pPr marL="3657600" eaLnBrk="0" fontAlgn="base" hangingPunct="0">
                <a:spcBef>
                  <a:spcPct val="0"/>
                </a:spcBef>
                <a:spcAft>
                  <a:spcPct val="0"/>
                </a:spcAft>
                <a:defRPr sz="1200">
                  <a:solidFill>
                    <a:schemeClr val="tx1"/>
                  </a:solidFill>
                  <a:latin typeface="Arial" charset="0"/>
                  <a:ea typeface="ＭＳ Ｐゴシック" pitchFamily="34" charset="-128"/>
                </a:defRPr>
              </a:lvl8pPr>
              <a:lvl9pPr marL="4114800" eaLnBrk="0" fontAlgn="base" hangingPunct="0">
                <a:spcBef>
                  <a:spcPct val="0"/>
                </a:spcBef>
                <a:spcAft>
                  <a:spcPct val="0"/>
                </a:spcAft>
                <a:defRPr sz="1200">
                  <a:solidFill>
                    <a:schemeClr val="tx1"/>
                  </a:solidFill>
                  <a:latin typeface="Arial" charset="0"/>
                  <a:ea typeface="ＭＳ Ｐゴシック" pitchFamily="34" charset="-128"/>
                </a:defRPr>
              </a:lvl9pPr>
            </a:lstStyle>
            <a:p>
              <a:pPr>
                <a:spcBef>
                  <a:spcPct val="50000"/>
                </a:spcBef>
              </a:pPr>
              <a:r>
                <a:rPr lang="en-GB" dirty="0" smtClean="0">
                  <a:solidFill>
                    <a:schemeClr val="tx2">
                      <a:lumMod val="50000"/>
                      <a:lumOff val="50000"/>
                    </a:schemeClr>
                  </a:solidFill>
                  <a:latin typeface="Calibri" panose="020F0502020204030204" pitchFamily="34" charset="0"/>
                  <a:cs typeface="Calibri" panose="020F0502020204030204" pitchFamily="34" charset="0"/>
                </a:rPr>
                <a:t>£</a:t>
              </a:r>
              <a:r>
                <a:rPr lang="en-GB" dirty="0">
                  <a:solidFill>
                    <a:schemeClr val="tx2">
                      <a:lumMod val="50000"/>
                      <a:lumOff val="50000"/>
                    </a:schemeClr>
                  </a:solidFill>
                  <a:latin typeface="Calibri" panose="020F0502020204030204" pitchFamily="34" charset="0"/>
                  <a:cs typeface="Calibri" panose="020F0502020204030204" pitchFamily="34" charset="0"/>
                </a:rPr>
                <a:t>b</a:t>
              </a:r>
              <a:r>
                <a:rPr lang="en-GB" dirty="0" smtClean="0">
                  <a:solidFill>
                    <a:schemeClr val="tx2">
                      <a:lumMod val="50000"/>
                      <a:lumOff val="50000"/>
                    </a:schemeClr>
                  </a:solidFill>
                  <a:latin typeface="Calibri" panose="020F0502020204030204" pitchFamily="34" charset="0"/>
                  <a:cs typeface="Calibri" panose="020F0502020204030204" pitchFamily="34" charset="0"/>
                </a:rPr>
                <a:t>n Gross </a:t>
              </a:r>
              <a:r>
                <a:rPr lang="en-GB" dirty="0">
                  <a:solidFill>
                    <a:schemeClr val="tx2">
                      <a:lumMod val="50000"/>
                      <a:lumOff val="50000"/>
                    </a:schemeClr>
                  </a:solidFill>
                  <a:latin typeface="Calibri" panose="020F0502020204030204" pitchFamily="34" charset="0"/>
                  <a:cs typeface="Calibri" panose="020F0502020204030204" pitchFamily="34" charset="0"/>
                </a:rPr>
                <a:t>lending on all mortgages per qr (Source </a:t>
              </a:r>
              <a:r>
                <a:rPr lang="en-GB" dirty="0" smtClean="0">
                  <a:solidFill>
                    <a:schemeClr val="tx2">
                      <a:lumMod val="50000"/>
                      <a:lumOff val="50000"/>
                    </a:schemeClr>
                  </a:solidFill>
                  <a:latin typeface="Calibri" panose="020F0502020204030204" pitchFamily="34" charset="0"/>
                  <a:cs typeface="Calibri" panose="020F0502020204030204" pitchFamily="34" charset="0"/>
                </a:rPr>
                <a:t>Bank of England)*</a:t>
              </a:r>
              <a:r>
                <a:rPr lang="en-GB" dirty="0">
                  <a:solidFill>
                    <a:schemeClr val="tx2">
                      <a:lumMod val="50000"/>
                      <a:lumOff val="50000"/>
                    </a:schemeClr>
                  </a:solidFill>
                  <a:latin typeface="Calibri" panose="020F0502020204030204" pitchFamily="34" charset="0"/>
                  <a:cs typeface="Calibri" panose="020F0502020204030204" pitchFamily="34" charset="0"/>
                </a:rPr>
                <a:t/>
              </a:r>
              <a:br>
                <a:rPr lang="en-GB" dirty="0">
                  <a:solidFill>
                    <a:schemeClr val="tx2">
                      <a:lumMod val="50000"/>
                      <a:lumOff val="50000"/>
                    </a:schemeClr>
                  </a:solidFill>
                  <a:latin typeface="Calibri" panose="020F0502020204030204" pitchFamily="34" charset="0"/>
                  <a:cs typeface="Calibri" panose="020F0502020204030204" pitchFamily="34" charset="0"/>
                </a:rPr>
              </a:br>
              <a:r>
                <a:rPr lang="en-GB" dirty="0">
                  <a:solidFill>
                    <a:schemeClr val="tx2">
                      <a:lumMod val="50000"/>
                      <a:lumOff val="50000"/>
                    </a:schemeClr>
                  </a:solidFill>
                  <a:latin typeface="Calibri" panose="020F0502020204030204" pitchFamily="34" charset="0"/>
                  <a:cs typeface="Calibri" panose="020F0502020204030204" pitchFamily="34" charset="0"/>
                </a:rPr>
                <a:t>Average no. of cases per year</a:t>
              </a:r>
              <a:endParaRPr lang="en-US" dirty="0">
                <a:solidFill>
                  <a:schemeClr val="tx2">
                    <a:lumMod val="50000"/>
                    <a:lumOff val="50000"/>
                  </a:schemeClr>
                </a:solidFill>
                <a:latin typeface="Calibri" panose="020F0502020204030204" pitchFamily="34" charset="0"/>
                <a:cs typeface="Calibri" panose="020F0502020204030204" pitchFamily="34" charset="0"/>
              </a:endParaRPr>
            </a:p>
          </p:txBody>
        </p:sp>
        <p:sp>
          <p:nvSpPr>
            <p:cNvPr id="55" name="Rectangle 66"/>
            <p:cNvSpPr>
              <a:spLocks noChangeArrowheads="1"/>
            </p:cNvSpPr>
            <p:nvPr/>
          </p:nvSpPr>
          <p:spPr bwMode="auto">
            <a:xfrm>
              <a:off x="268" y="3484"/>
              <a:ext cx="120" cy="60"/>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900" dirty="0">
                <a:solidFill>
                  <a:srgbClr val="333333"/>
                </a:solidFill>
              </a:endParaRPr>
            </a:p>
          </p:txBody>
        </p:sp>
        <p:sp>
          <p:nvSpPr>
            <p:cNvPr id="56" name="Line 67"/>
            <p:cNvSpPr>
              <a:spLocks noChangeShapeType="1"/>
            </p:cNvSpPr>
            <p:nvPr/>
          </p:nvSpPr>
          <p:spPr bwMode="auto">
            <a:xfrm>
              <a:off x="268" y="3644"/>
              <a:ext cx="102" cy="0"/>
            </a:xfrm>
            <a:prstGeom prst="line">
              <a:avLst/>
            </a:prstGeom>
            <a:noFill/>
            <a:ln w="28575">
              <a:solidFill>
                <a:schemeClr val="accent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sz="900" dirty="0">
                <a:solidFill>
                  <a:srgbClr val="333333"/>
                </a:solidFill>
              </a:endParaRPr>
            </a:p>
          </p:txBody>
        </p:sp>
      </p:grpSp>
      <p:graphicFrame>
        <p:nvGraphicFramePr>
          <p:cNvPr id="57" name="Table 56"/>
          <p:cNvGraphicFramePr>
            <a:graphicFrameLocks noGrp="1"/>
          </p:cNvGraphicFramePr>
          <p:nvPr>
            <p:extLst>
              <p:ext uri="{D42A27DB-BD31-4B8C-83A1-F6EECF244321}">
                <p14:modId xmlns:p14="http://schemas.microsoft.com/office/powerpoint/2010/main" val="471646155"/>
              </p:ext>
            </p:extLst>
          </p:nvPr>
        </p:nvGraphicFramePr>
        <p:xfrm>
          <a:off x="10114868" y="2280463"/>
          <a:ext cx="719758" cy="1337556"/>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xmlns="" val="20000"/>
                    </a:ext>
                  </a:extLst>
                </a:gridCol>
              </a:tblGrid>
              <a:tr h="334389">
                <a:tc>
                  <a:txBody>
                    <a:bodyPr/>
                    <a:lstStyle/>
                    <a:p>
                      <a:pPr algn="ctr"/>
                      <a:r>
                        <a:rPr lang="en-GB" sz="1000" dirty="0" smtClean="0">
                          <a:solidFill>
                            <a:schemeClr val="tx2">
                              <a:lumMod val="50000"/>
                              <a:lumOff val="50000"/>
                            </a:schemeClr>
                          </a:solidFill>
                        </a:rPr>
                        <a:t>(21)</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34389">
                <a:tc>
                  <a:txBody>
                    <a:bodyPr/>
                    <a:lstStyle/>
                    <a:p>
                      <a:pPr algn="ctr"/>
                      <a:r>
                        <a:rPr lang="en-GB" sz="1000" dirty="0" smtClean="0">
                          <a:solidFill>
                            <a:schemeClr val="tx2">
                              <a:lumMod val="50000"/>
                              <a:lumOff val="50000"/>
                            </a:schemeClr>
                          </a:solidFill>
                        </a:rPr>
                        <a:t>(19)</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34389">
                <a:tc>
                  <a:txBody>
                    <a:bodyPr/>
                    <a:lstStyle/>
                    <a:p>
                      <a:pPr algn="ctr"/>
                      <a:r>
                        <a:rPr lang="en-GB" sz="1000" dirty="0" smtClean="0">
                          <a:solidFill>
                            <a:schemeClr val="tx2">
                              <a:lumMod val="50000"/>
                              <a:lumOff val="50000"/>
                            </a:schemeClr>
                          </a:solidFill>
                        </a:rPr>
                        <a:t>(15)</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34389">
                <a:tc>
                  <a:txBody>
                    <a:bodyPr/>
                    <a:lstStyle/>
                    <a:p>
                      <a:pPr algn="ctr"/>
                      <a:r>
                        <a:rPr lang="en-GB" sz="1000" dirty="0" smtClean="0">
                          <a:solidFill>
                            <a:schemeClr val="tx2">
                              <a:lumMod val="50000"/>
                              <a:lumOff val="50000"/>
                            </a:schemeClr>
                          </a:solidFill>
                        </a:rPr>
                        <a:t>(10)</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9" name="Rectangle 58"/>
          <p:cNvSpPr/>
          <p:nvPr/>
        </p:nvSpPr>
        <p:spPr bwMode="auto">
          <a:xfrm>
            <a:off x="5883496" y="2222432"/>
            <a:ext cx="5039936" cy="1384833"/>
          </a:xfrm>
          <a:prstGeom prst="rect">
            <a:avLst/>
          </a:prstGeom>
          <a:no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smtClean="0">
                <a:solidFill>
                  <a:schemeClr val="accent3"/>
                </a:solidFill>
                <a:latin typeface="Calibri" panose="020F0502020204030204" pitchFamily="34" charset="0"/>
                <a:cs typeface="Calibri" panose="020F0502020204030204" pitchFamily="34" charset="0"/>
              </a:rPr>
              <a:t>66%</a:t>
            </a:r>
            <a:r>
              <a:rPr lang="en-GB" sz="1400" dirty="0" smtClean="0">
                <a:solidFill>
                  <a:schemeClr val="accent3"/>
                </a:solidFill>
                <a:latin typeface="Calibri" panose="020F0502020204030204" pitchFamily="34" charset="0"/>
                <a:cs typeface="Calibri" panose="020F0502020204030204" pitchFamily="34" charset="0"/>
              </a:rPr>
              <a:t> </a:t>
            </a:r>
            <a:endParaRPr lang="en-GB" sz="1400" dirty="0">
              <a:solidFill>
                <a:schemeClr val="accent3"/>
              </a:solidFill>
              <a:latin typeface="Calibri" panose="020F0502020204030204" pitchFamily="34" charset="0"/>
              <a:cs typeface="Calibri" panose="020F0502020204030204" pitchFamily="34" charset="0"/>
            </a:endParaRPr>
          </a:p>
          <a:p>
            <a:r>
              <a:rPr lang="en-GB" sz="1400" b="1" dirty="0">
                <a:solidFill>
                  <a:schemeClr val="accent3"/>
                </a:solidFill>
                <a:latin typeface="Calibri" panose="020F0502020204030204" pitchFamily="34" charset="0"/>
                <a:cs typeface="Calibri" panose="020F0502020204030204" pitchFamily="34" charset="0"/>
              </a:rPr>
              <a:t>residential</a:t>
            </a:r>
          </a:p>
        </p:txBody>
      </p:sp>
      <p:sp>
        <p:nvSpPr>
          <p:cNvPr id="60" name="Rectangle 59"/>
          <p:cNvSpPr/>
          <p:nvPr/>
        </p:nvSpPr>
        <p:spPr bwMode="auto">
          <a:xfrm>
            <a:off x="5883496" y="3912098"/>
            <a:ext cx="5039998" cy="1056778"/>
          </a:xfrm>
          <a:prstGeom prst="rect">
            <a:avLst/>
          </a:prstGeom>
          <a:noFill/>
          <a:ln w="12700" cap="flat" cmpd="sng" algn="ctr">
            <a:solidFill>
              <a:schemeClr val="accent5"/>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smtClean="0">
                <a:solidFill>
                  <a:schemeClr val="accent5"/>
                </a:solidFill>
                <a:latin typeface="Calibri" panose="020F0502020204030204" pitchFamily="34" charset="0"/>
                <a:cs typeface="Calibri" panose="020F0502020204030204" pitchFamily="34" charset="0"/>
              </a:rPr>
              <a:t>26% </a:t>
            </a:r>
            <a:endParaRPr lang="en-GB" sz="1400" b="1" dirty="0">
              <a:solidFill>
                <a:schemeClr val="accent5"/>
              </a:solidFill>
              <a:latin typeface="Calibri" panose="020F0502020204030204" pitchFamily="34" charset="0"/>
              <a:cs typeface="Calibri" panose="020F0502020204030204" pitchFamily="34" charset="0"/>
            </a:endParaRPr>
          </a:p>
          <a:p>
            <a:r>
              <a:rPr lang="en-GB" sz="1400" b="1" dirty="0">
                <a:solidFill>
                  <a:schemeClr val="accent5"/>
                </a:solidFill>
                <a:latin typeface="Calibri" panose="020F0502020204030204" pitchFamily="34" charset="0"/>
                <a:cs typeface="Calibri" panose="020F0502020204030204" pitchFamily="34" charset="0"/>
              </a:rPr>
              <a:t>BTL</a:t>
            </a:r>
          </a:p>
        </p:txBody>
      </p:sp>
      <p:sp>
        <p:nvSpPr>
          <p:cNvPr id="61" name="Rectangle 60"/>
          <p:cNvSpPr/>
          <p:nvPr/>
        </p:nvSpPr>
        <p:spPr bwMode="auto">
          <a:xfrm>
            <a:off x="5883496" y="5211985"/>
            <a:ext cx="5040000" cy="785054"/>
          </a:xfrm>
          <a:prstGeom prst="rect">
            <a:avLst/>
          </a:prstGeom>
          <a:noFill/>
          <a:ln w="12700" cap="flat" cmpd="sng" algn="ctr">
            <a:solidFill>
              <a:schemeClr val="accent6"/>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ctr" anchorCtr="0" forceAA="0" compatLnSpc="1">
            <a:prstTxWarp prst="textNoShape">
              <a:avLst/>
            </a:prstTxWarp>
            <a:noAutofit/>
          </a:bodyPr>
          <a:lstStyle/>
          <a:p>
            <a:r>
              <a:rPr lang="en-GB" sz="1400" b="1" dirty="0" smtClean="0">
                <a:solidFill>
                  <a:schemeClr val="accent6"/>
                </a:solidFill>
                <a:latin typeface="Calibri" panose="020F0502020204030204" pitchFamily="34" charset="0"/>
                <a:cs typeface="Calibri" panose="020F0502020204030204" pitchFamily="34" charset="0"/>
              </a:rPr>
              <a:t>8%</a:t>
            </a:r>
            <a:r>
              <a:rPr lang="en-GB" sz="1400" dirty="0" smtClean="0">
                <a:solidFill>
                  <a:schemeClr val="accent6"/>
                </a:solidFill>
                <a:latin typeface="Calibri" panose="020F0502020204030204" pitchFamily="34" charset="0"/>
                <a:cs typeface="Calibri" panose="020F0502020204030204" pitchFamily="34" charset="0"/>
              </a:rPr>
              <a:t> </a:t>
            </a:r>
            <a:endParaRPr lang="en-GB" sz="1400" dirty="0">
              <a:solidFill>
                <a:schemeClr val="accent6"/>
              </a:solidFill>
              <a:latin typeface="Calibri" panose="020F0502020204030204" pitchFamily="34" charset="0"/>
              <a:cs typeface="Calibri" panose="020F0502020204030204" pitchFamily="34" charset="0"/>
            </a:endParaRPr>
          </a:p>
          <a:p>
            <a:r>
              <a:rPr lang="en-GB" sz="1400" b="1" dirty="0">
                <a:solidFill>
                  <a:schemeClr val="accent6"/>
                </a:solidFill>
                <a:latin typeface="Calibri" panose="020F0502020204030204" pitchFamily="34" charset="0"/>
                <a:cs typeface="Calibri" panose="020F0502020204030204" pitchFamily="34" charset="0"/>
              </a:rPr>
              <a:t>Specialist</a:t>
            </a:r>
          </a:p>
        </p:txBody>
      </p:sp>
      <p:graphicFrame>
        <p:nvGraphicFramePr>
          <p:cNvPr id="64" name="Table 63"/>
          <p:cNvGraphicFramePr>
            <a:graphicFrameLocks noGrp="1"/>
          </p:cNvGraphicFramePr>
          <p:nvPr>
            <p:extLst>
              <p:ext uri="{D42A27DB-BD31-4B8C-83A1-F6EECF244321}">
                <p14:modId xmlns:p14="http://schemas.microsoft.com/office/powerpoint/2010/main" val="4056692345"/>
              </p:ext>
            </p:extLst>
          </p:nvPr>
        </p:nvGraphicFramePr>
        <p:xfrm>
          <a:off x="10114868" y="3915042"/>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xmlns="" val="20000"/>
                    </a:ext>
                  </a:extLst>
                </a:gridCol>
              </a:tblGrid>
              <a:tr h="360000">
                <a:tc>
                  <a:txBody>
                    <a:bodyPr/>
                    <a:lstStyle/>
                    <a:p>
                      <a:pPr algn="ctr"/>
                      <a:r>
                        <a:rPr lang="en-GB" sz="1000" dirty="0">
                          <a:solidFill>
                            <a:schemeClr val="tx2">
                              <a:lumMod val="50000"/>
                              <a:lumOff val="50000"/>
                            </a:schemeClr>
                          </a:solidFill>
                        </a:rPr>
                        <a:t>(</a:t>
                      </a:r>
                      <a:r>
                        <a:rPr lang="en-GB" sz="1000" dirty="0" smtClean="0">
                          <a:solidFill>
                            <a:schemeClr val="tx2">
                              <a:lumMod val="50000"/>
                              <a:lumOff val="50000"/>
                            </a:schemeClr>
                          </a:solidFill>
                        </a:rPr>
                        <a:t>17)</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0000">
                <a:tc>
                  <a:txBody>
                    <a:bodyPr/>
                    <a:lstStyle/>
                    <a:p>
                      <a:pPr algn="ctr"/>
                      <a:r>
                        <a:rPr lang="en-GB" sz="1000" dirty="0" smtClean="0">
                          <a:solidFill>
                            <a:schemeClr val="tx2">
                              <a:lumMod val="50000"/>
                              <a:lumOff val="50000"/>
                            </a:schemeClr>
                          </a:solidFill>
                        </a:rPr>
                        <a:t>(7)</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0000">
                <a:tc>
                  <a:txBody>
                    <a:bodyPr/>
                    <a:lstStyle/>
                    <a:p>
                      <a:pPr algn="ctr"/>
                      <a:r>
                        <a:rPr lang="en-GB" sz="1000" dirty="0" smtClean="0">
                          <a:solidFill>
                            <a:schemeClr val="tx2">
                              <a:lumMod val="50000"/>
                              <a:lumOff val="50000"/>
                            </a:schemeClr>
                          </a:solidFill>
                        </a:rPr>
                        <a:t>(4)</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1431260322"/>
              </p:ext>
            </p:extLst>
          </p:nvPr>
        </p:nvGraphicFramePr>
        <p:xfrm>
          <a:off x="10114868" y="5266577"/>
          <a:ext cx="719758" cy="1080000"/>
        </p:xfrm>
        <a:graphic>
          <a:graphicData uri="http://schemas.openxmlformats.org/drawingml/2006/table">
            <a:tbl>
              <a:tblPr>
                <a:tableStyleId>{5C22544A-7EE6-4342-B048-85BDC9FD1C3A}</a:tableStyleId>
              </a:tblPr>
              <a:tblGrid>
                <a:gridCol w="719758">
                  <a:extLst>
                    <a:ext uri="{9D8B030D-6E8A-4147-A177-3AD203B41FA5}">
                      <a16:colId xmlns:a16="http://schemas.microsoft.com/office/drawing/2014/main" xmlns="" val="20000"/>
                    </a:ext>
                  </a:extLst>
                </a:gridCol>
              </a:tblGrid>
              <a:tr h="360000">
                <a:tc>
                  <a:txBody>
                    <a:bodyPr/>
                    <a:lstStyle/>
                    <a:p>
                      <a:pPr algn="ctr"/>
                      <a:r>
                        <a:rPr lang="en-GB" sz="1000" dirty="0" smtClean="0">
                          <a:solidFill>
                            <a:schemeClr val="tx2">
                              <a:lumMod val="50000"/>
                              <a:lumOff val="50000"/>
                            </a:schemeClr>
                          </a:solidFill>
                        </a:rPr>
                        <a:t>(2)</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60000">
                <a:tc>
                  <a:txBody>
                    <a:bodyPr/>
                    <a:lstStyle/>
                    <a:p>
                      <a:pPr algn="ctr"/>
                      <a:r>
                        <a:rPr lang="en-GB" sz="1000" dirty="0" smtClean="0">
                          <a:solidFill>
                            <a:schemeClr val="tx2">
                              <a:lumMod val="50000"/>
                              <a:lumOff val="50000"/>
                            </a:schemeClr>
                          </a:solidFill>
                        </a:rPr>
                        <a:t>(5)</a:t>
                      </a: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60000">
                <a:tc>
                  <a:txBody>
                    <a:bodyPr/>
                    <a:lstStyle/>
                    <a:p>
                      <a:pPr algn="ctr"/>
                      <a:endParaRPr lang="en-GB" sz="1000" dirty="0">
                        <a:solidFill>
                          <a:schemeClr val="tx2">
                            <a:lumMod val="50000"/>
                            <a:lumOff val="50000"/>
                          </a:schemeClr>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graphicFrame>
        <p:nvGraphicFramePr>
          <p:cNvPr id="22" name="Chart 21">
            <a:extLst>
              <a:ext uri="{FF2B5EF4-FFF2-40B4-BE49-F238E27FC236}">
                <a16:creationId xmlns:a16="http://schemas.microsoft.com/office/drawing/2014/main" xmlns="" id="{9B282FE7-0277-7743-8FFC-724CF36DEF6A}"/>
              </a:ext>
            </a:extLst>
          </p:cNvPr>
          <p:cNvGraphicFramePr/>
          <p:nvPr>
            <p:extLst>
              <p:ext uri="{D42A27DB-BD31-4B8C-83A1-F6EECF244321}">
                <p14:modId xmlns:p14="http://schemas.microsoft.com/office/powerpoint/2010/main" val="421283170"/>
              </p:ext>
            </p:extLst>
          </p:nvPr>
        </p:nvGraphicFramePr>
        <p:xfrm>
          <a:off x="6947065" y="2147655"/>
          <a:ext cx="3158632" cy="401660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805498127"/>
              </p:ext>
            </p:extLst>
          </p:nvPr>
        </p:nvGraphicFramePr>
        <p:xfrm>
          <a:off x="423864" y="5660316"/>
          <a:ext cx="5013012" cy="487680"/>
        </p:xfrm>
        <a:graphic>
          <a:graphicData uri="http://schemas.openxmlformats.org/drawingml/2006/table">
            <a:tbl>
              <a:tblPr firstRow="1" bandRow="1">
                <a:tableStyleId>{5C22544A-7EE6-4342-B048-85BDC9FD1C3A}</a:tableStyleId>
              </a:tblPr>
              <a:tblGrid>
                <a:gridCol w="417751"/>
                <a:gridCol w="417751"/>
                <a:gridCol w="417751"/>
                <a:gridCol w="417751"/>
                <a:gridCol w="417751"/>
                <a:gridCol w="417751"/>
                <a:gridCol w="417751"/>
                <a:gridCol w="417751"/>
                <a:gridCol w="417751"/>
                <a:gridCol w="417751"/>
                <a:gridCol w="417751"/>
                <a:gridCol w="417751"/>
              </a:tblGrid>
              <a:tr h="240512">
                <a:tc>
                  <a:txBody>
                    <a:bodyPr/>
                    <a:lstStyle/>
                    <a:p>
                      <a:pPr algn="ctr"/>
                      <a:r>
                        <a:rPr lang="en-GB" sz="1000" dirty="0" smtClean="0">
                          <a:solidFill>
                            <a:schemeClr val="tx1"/>
                          </a:solidFill>
                          <a:latin typeface="Calibri" panose="020F0502020204030204" pitchFamily="34" charset="0"/>
                          <a:cs typeface="Calibri" panose="020F0502020204030204" pitchFamily="34" charset="0"/>
                        </a:rPr>
                        <a:t>Jan </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mpd="sng">
                      <a:noFill/>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Feb </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Mar </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Apr</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May</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Jun</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Jul </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Aug</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Sep</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Oct</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Nov</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Dec</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6">
                        <a:lumMod val="40000"/>
                        <a:lumOff val="60000"/>
                      </a:schemeClr>
                    </a:solidFill>
                  </a:tcPr>
                </a:tc>
              </a:tr>
              <a:tr h="240512">
                <a:tc>
                  <a:txBody>
                    <a:bodyPr/>
                    <a:lstStyle/>
                    <a:p>
                      <a:pPr algn="ctr"/>
                      <a:r>
                        <a:rPr lang="en-GB" sz="1000" dirty="0" smtClean="0">
                          <a:solidFill>
                            <a:schemeClr val="tx1"/>
                          </a:solidFill>
                          <a:latin typeface="Calibri" panose="020F0502020204030204" pitchFamily="34" charset="0"/>
                          <a:cs typeface="Calibri" panose="020F0502020204030204" pitchFamily="34" charset="0"/>
                        </a:rPr>
                        <a:t>74</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88</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81</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n/a</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86</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87</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95</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94</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81</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72</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82</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c>
                  <a:txBody>
                    <a:bodyPr/>
                    <a:lstStyle/>
                    <a:p>
                      <a:pPr algn="ctr"/>
                      <a:r>
                        <a:rPr lang="en-GB" sz="1000" dirty="0" smtClean="0">
                          <a:solidFill>
                            <a:schemeClr val="tx1"/>
                          </a:solidFill>
                          <a:latin typeface="Calibri" panose="020F0502020204030204" pitchFamily="34" charset="0"/>
                          <a:cs typeface="Calibri" panose="020F0502020204030204" pitchFamily="34" charset="0"/>
                        </a:rPr>
                        <a:t>80</a:t>
                      </a:r>
                      <a:endParaRPr lang="en-GB" sz="1000" dirty="0">
                        <a:solidFill>
                          <a:schemeClr val="tx1"/>
                        </a:solidFill>
                        <a:latin typeface="Calibri" panose="020F0502020204030204" pitchFamily="34" charset="0"/>
                        <a:cs typeface="Calibri" panose="020F0502020204030204" pitchFamily="34" charset="0"/>
                      </a:endParaRPr>
                    </a:p>
                  </a:txBody>
                  <a:tcPr marL="45720" marR="45720">
                    <a:lnL w="12700" cap="flat" cmpd="sng" algn="ctr">
                      <a:solidFill>
                        <a:schemeClr val="tx1"/>
                      </a:solid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6">
                        <a:lumMod val="40000"/>
                        <a:lumOff val="60000"/>
                      </a:schemeClr>
                    </a:solidFill>
                  </a:tcPr>
                </a:tc>
              </a:tr>
            </a:tbl>
          </a:graphicData>
        </a:graphic>
      </p:graphicFrame>
      <p:sp>
        <p:nvSpPr>
          <p:cNvPr id="3" name="Rectangle 2"/>
          <p:cNvSpPr/>
          <p:nvPr/>
        </p:nvSpPr>
        <p:spPr>
          <a:xfrm>
            <a:off x="423863" y="5376712"/>
            <a:ext cx="2821029" cy="276999"/>
          </a:xfrm>
          <a:prstGeom prst="rect">
            <a:avLst/>
          </a:prstGeom>
        </p:spPr>
        <p:txBody>
          <a:bodyPr wrap="none">
            <a:spAutoFit/>
          </a:bodyPr>
          <a:lstStyle/>
          <a:p>
            <a:r>
              <a:rPr lang="en-GB" sz="1200" b="1" dirty="0" smtClean="0">
                <a:solidFill>
                  <a:schemeClr val="tx1">
                    <a:lumMod val="60000"/>
                    <a:lumOff val="40000"/>
                  </a:schemeClr>
                </a:solidFill>
                <a:latin typeface="Calibri" panose="020F0502020204030204" pitchFamily="34" charset="0"/>
                <a:ea typeface="Verdana" pitchFamily="34" charset="0"/>
                <a:cs typeface="Calibri" panose="020F0502020204030204" pitchFamily="34" charset="0"/>
              </a:rPr>
              <a:t>Average number of cases 2020 by month:</a:t>
            </a:r>
            <a:endParaRPr lang="en-GB" sz="1200" b="1" dirty="0">
              <a:solidFill>
                <a:schemeClr val="tx1">
                  <a:lumMod val="60000"/>
                  <a:lumOff val="40000"/>
                </a:schemeClr>
              </a:solidFill>
              <a:latin typeface="Calibri" panose="020F0502020204030204" pitchFamily="34" charset="0"/>
              <a:ea typeface="Verdana" pitchFamily="34" charset="0"/>
              <a:cs typeface="Calibri" panose="020F0502020204030204" pitchFamily="34" charset="0"/>
            </a:endParaRPr>
          </a:p>
        </p:txBody>
      </p:sp>
      <p:sp>
        <p:nvSpPr>
          <p:cNvPr id="5" name="Rectangle 4"/>
          <p:cNvSpPr/>
          <p:nvPr/>
        </p:nvSpPr>
        <p:spPr>
          <a:xfrm>
            <a:off x="423863" y="6346577"/>
            <a:ext cx="5114926" cy="276999"/>
          </a:xfrm>
          <a:prstGeom prst="rect">
            <a:avLst/>
          </a:prstGeom>
        </p:spPr>
        <p:txBody>
          <a:bodyPr wrap="none">
            <a:spAutoFit/>
          </a:bodyPr>
          <a:lstStyle/>
          <a:p>
            <a:r>
              <a:rPr lang="en-GB" sz="1200" dirty="0" smtClean="0">
                <a:solidFill>
                  <a:schemeClr val="tx2">
                    <a:lumMod val="50000"/>
                    <a:lumOff val="50000"/>
                  </a:schemeClr>
                </a:solidFill>
                <a:latin typeface="Calibri" panose="020F0502020204030204" pitchFamily="34" charset="0"/>
                <a:cs typeface="Calibri" panose="020F0502020204030204" pitchFamily="34" charset="0"/>
              </a:rPr>
              <a:t>* Note Bank of England gross lending figures for Q4 have not yet been released</a:t>
            </a:r>
            <a:endParaRPr lang="en-GB" sz="1200" dirty="0"/>
          </a:p>
        </p:txBody>
      </p:sp>
    </p:spTree>
    <p:extLst>
      <p:ext uri="{BB962C8B-B14F-4D97-AF65-F5344CB8AC3E}">
        <p14:creationId xmlns:p14="http://schemas.microsoft.com/office/powerpoint/2010/main" val="375789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0"/>
          <p:cNvSpPr>
            <a:spLocks noGrp="1"/>
          </p:cNvSpPr>
          <p:nvPr>
            <p:ph type="title"/>
          </p:nvPr>
        </p:nvSpPr>
        <p:spPr>
          <a:xfrm>
            <a:off x="422888" y="244702"/>
            <a:ext cx="10363200" cy="671807"/>
          </a:xfrm>
        </p:spPr>
        <p:txBody>
          <a:bodyPr>
            <a:normAutofit/>
          </a:bodyPr>
          <a:lstStyle/>
          <a:p>
            <a:r>
              <a:rPr lang="en-GB" sz="2900" dirty="0" smtClean="0"/>
              <a:t>Confidence in outlook for mortgage industry</a:t>
            </a:r>
            <a:endParaRPr lang="fr-FR" sz="2900" dirty="0"/>
          </a:p>
        </p:txBody>
      </p:sp>
      <p:sp>
        <p:nvSpPr>
          <p:cNvPr id="10" name="Espace réservé du texte 9"/>
          <p:cNvSpPr>
            <a:spLocks noGrp="1"/>
          </p:cNvSpPr>
          <p:nvPr>
            <p:ph type="body" sz="quarter" idx="4294967295"/>
          </p:nvPr>
        </p:nvSpPr>
        <p:spPr>
          <a:xfrm>
            <a:off x="410188" y="829744"/>
            <a:ext cx="10363200" cy="595002"/>
          </a:xfrm>
        </p:spPr>
        <p:txBody>
          <a:bodyPr vert="horz" lIns="0" tIns="0" rIns="0" bIns="0" rtlCol="0">
            <a:noAutofit/>
          </a:bodyPr>
          <a:lstStyle/>
          <a:p>
            <a:r>
              <a:rPr lang="en-GB" sz="1700" dirty="0" smtClean="0"/>
              <a:t>Confidence in the outlook for the mortgage industry remained relatively stable through Q4. Confidence increased slightly in October vs. September, but still remained someway below the levels seen at the start of the year.</a:t>
            </a:r>
            <a:endParaRPr lang="en-GB" sz="1700" dirty="0"/>
          </a:p>
        </p:txBody>
      </p:sp>
      <p:sp>
        <p:nvSpPr>
          <p:cNvPr id="52" name="Text Placeholder 6"/>
          <p:cNvSpPr>
            <a:spLocks noGrp="1"/>
          </p:cNvSpPr>
          <p:nvPr>
            <p:ph type="body" sz="quarter" idx="4294967295"/>
          </p:nvPr>
        </p:nvSpPr>
        <p:spPr>
          <a:xfrm>
            <a:off x="676892" y="6213406"/>
            <a:ext cx="9789621" cy="644594"/>
          </a:xfrm>
          <a:prstGeom prst="rect">
            <a:avLst/>
          </a:prstGeom>
        </p:spPr>
        <p:txBody>
          <a:bodyPr>
            <a:normAutofit/>
          </a:bodyPr>
          <a:lstStyle/>
          <a:p>
            <a:pPr>
              <a:spcBef>
                <a:spcPts val="0"/>
              </a:spcBef>
            </a:pPr>
            <a:r>
              <a:rPr lang="en-GB" sz="1000" dirty="0">
                <a:solidFill>
                  <a:schemeClr val="tx1">
                    <a:lumMod val="60000"/>
                    <a:lumOff val="40000"/>
                  </a:schemeClr>
                </a:solidFill>
              </a:rPr>
              <a:t>QH1a. Currently, how confident do you feel about the business outlook for the mortgage industry?</a:t>
            </a:r>
          </a:p>
          <a:p>
            <a:pPr>
              <a:spcBef>
                <a:spcPts val="0"/>
              </a:spcBef>
            </a:pPr>
            <a:r>
              <a:rPr lang="en-GB" sz="1000" dirty="0" smtClean="0">
                <a:solidFill>
                  <a:schemeClr val="tx1">
                    <a:lumMod val="60000"/>
                    <a:lumOff val="40000"/>
                  </a:schemeClr>
                </a:solidFill>
              </a:rPr>
              <a:t>Base</a:t>
            </a:r>
            <a:r>
              <a:rPr lang="en-GB" sz="1000" dirty="0">
                <a:solidFill>
                  <a:schemeClr val="tx1">
                    <a:lumMod val="60000"/>
                    <a:lumOff val="40000"/>
                  </a:schemeClr>
                </a:solidFill>
              </a:rPr>
              <a:t>: </a:t>
            </a:r>
            <a:r>
              <a:rPr lang="en-GB" sz="1000" dirty="0" smtClean="0">
                <a:solidFill>
                  <a:schemeClr val="tx1">
                    <a:lumMod val="60000"/>
                    <a:lumOff val="40000"/>
                  </a:schemeClr>
                </a:solidFill>
              </a:rPr>
              <a:t>All respondents (301)</a:t>
            </a:r>
            <a:endParaRPr lang="en-GB" sz="1000" dirty="0">
              <a:solidFill>
                <a:schemeClr val="tx1">
                  <a:lumMod val="60000"/>
                  <a:lumOff val="40000"/>
                </a:schemeClr>
              </a:solidFill>
            </a:endParaRPr>
          </a:p>
        </p:txBody>
      </p:sp>
      <p:grpSp>
        <p:nvGrpSpPr>
          <p:cNvPr id="65" name="Group 64"/>
          <p:cNvGrpSpPr/>
          <p:nvPr/>
        </p:nvGrpSpPr>
        <p:grpSpPr>
          <a:xfrm>
            <a:off x="2863033" y="5779636"/>
            <a:ext cx="6315923" cy="276999"/>
            <a:chOff x="1583577" y="4333504"/>
            <a:chExt cx="6315923" cy="276999"/>
          </a:xfrm>
        </p:grpSpPr>
        <p:sp>
          <p:nvSpPr>
            <p:cNvPr id="66" name="Text Box 53"/>
            <p:cNvSpPr txBox="1">
              <a:spLocks noChangeArrowheads="1"/>
            </p:cNvSpPr>
            <p:nvPr/>
          </p:nvSpPr>
          <p:spPr bwMode="auto">
            <a:xfrm>
              <a:off x="1699330" y="4333504"/>
              <a:ext cx="141542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Very confident</a:t>
              </a:r>
            </a:p>
          </p:txBody>
        </p:sp>
        <p:grpSp>
          <p:nvGrpSpPr>
            <p:cNvPr id="67" name="Group 57"/>
            <p:cNvGrpSpPr>
              <a:grpSpLocks/>
            </p:cNvGrpSpPr>
            <p:nvPr/>
          </p:nvGrpSpPr>
          <p:grpSpPr bwMode="auto">
            <a:xfrm>
              <a:off x="1583577" y="4408809"/>
              <a:ext cx="4930800" cy="127000"/>
              <a:chOff x="4434" y="627"/>
              <a:chExt cx="4694" cy="96"/>
            </a:xfrm>
          </p:grpSpPr>
          <p:sp>
            <p:nvSpPr>
              <p:cNvPr id="71" name="Rectangle 52"/>
              <p:cNvSpPr>
                <a:spLocks noChangeArrowheads="1"/>
              </p:cNvSpPr>
              <p:nvPr/>
            </p:nvSpPr>
            <p:spPr bwMode="auto">
              <a:xfrm>
                <a:off x="4434" y="627"/>
                <a:ext cx="96" cy="96"/>
              </a:xfrm>
              <a:prstGeom prst="rect">
                <a:avLst/>
              </a:prstGeom>
              <a:solidFill>
                <a:schemeClr val="accent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2" name="Rectangle 54"/>
              <p:cNvSpPr>
                <a:spLocks noChangeArrowheads="1"/>
              </p:cNvSpPr>
              <p:nvPr/>
            </p:nvSpPr>
            <p:spPr bwMode="auto">
              <a:xfrm>
                <a:off x="5967" y="627"/>
                <a:ext cx="96" cy="96"/>
              </a:xfrm>
              <a:prstGeom prst="rect">
                <a:avLst/>
              </a:prstGeom>
              <a:solidFill>
                <a:schemeClr val="accent6">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3" name="Rectangle 55"/>
              <p:cNvSpPr>
                <a:spLocks noChangeArrowheads="1"/>
              </p:cNvSpPr>
              <p:nvPr/>
            </p:nvSpPr>
            <p:spPr bwMode="auto">
              <a:xfrm>
                <a:off x="7499" y="627"/>
                <a:ext cx="96" cy="96"/>
              </a:xfrm>
              <a:prstGeom prst="rect">
                <a:avLst/>
              </a:prstGeom>
              <a:solidFill>
                <a:schemeClr val="accent3">
                  <a:lumMod val="60000"/>
                  <a:lumOff val="4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sp>
            <p:nvSpPr>
              <p:cNvPr id="74" name="Rectangle 56"/>
              <p:cNvSpPr>
                <a:spLocks noChangeArrowheads="1"/>
              </p:cNvSpPr>
              <p:nvPr/>
            </p:nvSpPr>
            <p:spPr bwMode="auto">
              <a:xfrm>
                <a:off x="9032" y="627"/>
                <a:ext cx="96" cy="96"/>
              </a:xfrm>
              <a:prstGeom prst="rect">
                <a:avLst/>
              </a:prstGeom>
              <a:solidFill>
                <a:schemeClr val="accent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sz="1200" dirty="0">
                  <a:solidFill>
                    <a:srgbClr val="000000">
                      <a:lumMod val="50000"/>
                      <a:lumOff val="50000"/>
                    </a:srgbClr>
                  </a:solidFill>
                  <a:latin typeface="Calibri" panose="020F0502020204030204" pitchFamily="34" charset="0"/>
                  <a:cs typeface="Calibri" panose="020F0502020204030204" pitchFamily="34" charset="0"/>
                </a:endParaRPr>
              </a:p>
            </p:txBody>
          </p:sp>
        </p:grpSp>
        <p:sp>
          <p:nvSpPr>
            <p:cNvPr id="68" name="Rectangle 67"/>
            <p:cNvSpPr/>
            <p:nvPr/>
          </p:nvSpPr>
          <p:spPr>
            <a:xfrm>
              <a:off x="3294756" y="4333504"/>
              <a:ext cx="114678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Fairly confident</a:t>
              </a:r>
            </a:p>
          </p:txBody>
        </p:sp>
        <p:sp>
          <p:nvSpPr>
            <p:cNvPr id="69" name="Rectangle 68"/>
            <p:cNvSpPr/>
            <p:nvPr/>
          </p:nvSpPr>
          <p:spPr>
            <a:xfrm>
              <a:off x="4904041" y="4333504"/>
              <a:ext cx="1348959"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very confident</a:t>
              </a:r>
            </a:p>
          </p:txBody>
        </p:sp>
        <p:sp>
          <p:nvSpPr>
            <p:cNvPr id="70" name="Rectangle 69"/>
            <p:cNvSpPr/>
            <p:nvPr/>
          </p:nvSpPr>
          <p:spPr>
            <a:xfrm>
              <a:off x="6514377" y="4333504"/>
              <a:ext cx="1385123" cy="276999"/>
            </a:xfrm>
            <a:prstGeom prst="rect">
              <a:avLst/>
            </a:prstGeom>
          </p:spPr>
          <p:txBody>
            <a:bodyPr wrap="none">
              <a:spAutoFit/>
            </a:bodyPr>
            <a:lstStyle/>
            <a:p>
              <a:pPr>
                <a:spcBef>
                  <a:spcPct val="50000"/>
                </a:spcBef>
              </a:pPr>
              <a:r>
                <a:rPr lang="en-GB" sz="1200" dirty="0">
                  <a:solidFill>
                    <a:srgbClr val="000000">
                      <a:lumMod val="50000"/>
                      <a:lumOff val="50000"/>
                    </a:srgbClr>
                  </a:solidFill>
                  <a:latin typeface="Calibri" panose="020F0502020204030204" pitchFamily="34" charset="0"/>
                  <a:cs typeface="Calibri" panose="020F0502020204030204" pitchFamily="34" charset="0"/>
                </a:rPr>
                <a:t>Not at all confident</a:t>
              </a:r>
              <a:endParaRPr lang="en-US" sz="1200" dirty="0">
                <a:solidFill>
                  <a:srgbClr val="000000">
                    <a:lumMod val="50000"/>
                    <a:lumOff val="50000"/>
                  </a:srgbClr>
                </a:solidFill>
                <a:latin typeface="Calibri" panose="020F0502020204030204" pitchFamily="34" charset="0"/>
                <a:cs typeface="Calibri" panose="020F0502020204030204" pitchFamily="34" charset="0"/>
              </a:endParaRPr>
            </a:p>
          </p:txBody>
        </p:sp>
      </p:grpSp>
      <p:graphicFrame>
        <p:nvGraphicFramePr>
          <p:cNvPr id="17" name="Chart 16"/>
          <p:cNvGraphicFramePr/>
          <p:nvPr>
            <p:extLst>
              <p:ext uri="{D42A27DB-BD31-4B8C-83A1-F6EECF244321}">
                <p14:modId xmlns:p14="http://schemas.microsoft.com/office/powerpoint/2010/main" val="2508255357"/>
              </p:ext>
            </p:extLst>
          </p:nvPr>
        </p:nvGraphicFramePr>
        <p:xfrm>
          <a:off x="513849" y="2325319"/>
          <a:ext cx="10692000" cy="3103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Rectangle 17"/>
          <p:cNvSpPr/>
          <p:nvPr/>
        </p:nvSpPr>
        <p:spPr bwMode="auto">
          <a:xfrm>
            <a:off x="7638398" y="1601619"/>
            <a:ext cx="3483033" cy="3826700"/>
          </a:xfrm>
          <a:prstGeom prst="rect">
            <a:avLst/>
          </a:prstGeom>
          <a:solidFill>
            <a:srgbClr val="FFFFFF">
              <a:alpha val="30196"/>
            </a:srgbClr>
          </a:solidFill>
          <a:ln w="12700" cap="flat" cmpd="sng" algn="ctr">
            <a:solidFill>
              <a:schemeClr val="accent3"/>
            </a:solidFill>
            <a:prstDash val="dash"/>
            <a:round/>
            <a:headEnd type="none" w="med" len="med"/>
            <a:tailEnd type="none" w="med" len="med"/>
          </a:ln>
          <a:effectLst/>
        </p:spPr>
        <p:txBody>
          <a:bodyPr rot="0" spcFirstLastPara="0" vertOverflow="overflow" horzOverflow="overflow" vert="horz" wrap="square" lIns="77925" tIns="38963" rIns="77925" bIns="38963" numCol="1" spcCol="0" rtlCol="0" fromWordArt="0" anchor="t" anchorCtr="0" forceAA="0" compatLnSpc="1">
            <a:prstTxWarp prst="textNoShape">
              <a:avLst/>
            </a:prstTxWarp>
            <a:noAutofit/>
          </a:bodyPr>
          <a:lstStyle/>
          <a:p>
            <a:pPr algn="ctr"/>
            <a:r>
              <a:rPr lang="en-GB" sz="1400" b="1" dirty="0" smtClean="0">
                <a:solidFill>
                  <a:schemeClr val="accent3"/>
                </a:solidFill>
                <a:latin typeface="Calibri" panose="020F0502020204030204" pitchFamily="34" charset="0"/>
                <a:cs typeface="Calibri" panose="020F0502020204030204" pitchFamily="34" charset="0"/>
              </a:rPr>
              <a:t>2020 by month</a:t>
            </a:r>
            <a:endParaRPr lang="en-GB" sz="1400" b="1" dirty="0">
              <a:solidFill>
                <a:schemeClr val="accent3"/>
              </a:solidFill>
              <a:latin typeface="Calibri" panose="020F0502020204030204" pitchFamily="34" charset="0"/>
              <a:cs typeface="Calibri" panose="020F0502020204030204" pitchFamily="34" charset="0"/>
            </a:endParaRPr>
          </a:p>
        </p:txBody>
      </p:sp>
      <p:cxnSp>
        <p:nvCxnSpPr>
          <p:cNvPr id="19" name="Straight Connector 18"/>
          <p:cNvCxnSpPr/>
          <p:nvPr/>
        </p:nvCxnSpPr>
        <p:spPr>
          <a:xfrm flipV="1">
            <a:off x="8654437" y="2115681"/>
            <a:ext cx="0" cy="3201313"/>
          </a:xfrm>
          <a:prstGeom prst="line">
            <a:avLst/>
          </a:prstGeom>
          <a:ln w="9525" cmpd="sng">
            <a:solidFill>
              <a:schemeClr val="bg1">
                <a:lumMod val="50000"/>
              </a:schemeClr>
            </a:solidFill>
            <a:prstDash val="dash"/>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6510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Personnalisée 4">
      <a:dk1>
        <a:srgbClr val="FFFFFF"/>
      </a:dk1>
      <a:lt1>
        <a:srgbClr val="404040"/>
      </a:lt1>
      <a:dk2>
        <a:srgbClr val="FFFFFF"/>
      </a:dk2>
      <a:lt2>
        <a:srgbClr val="000000"/>
      </a:lt2>
      <a:accent1>
        <a:srgbClr val="F90004"/>
      </a:accent1>
      <a:accent2>
        <a:srgbClr val="EC2606"/>
      </a:accent2>
      <a:accent3>
        <a:srgbClr val="FD5608"/>
      </a:accent3>
      <a:accent4>
        <a:srgbClr val="C61C47"/>
      </a:accent4>
      <a:accent5>
        <a:srgbClr val="7BC9EE"/>
      </a:accent5>
      <a:accent6>
        <a:srgbClr val="AFD52C"/>
      </a:accent6>
      <a:hlink>
        <a:srgbClr val="404040"/>
      </a:hlink>
      <a:folHlink>
        <a:srgbClr val="191919"/>
      </a:folHlink>
    </a:clrScheme>
    <a:fontScheme name="Fox Presentation">
      <a:majorFont>
        <a:latin typeface="Roboto Condensed"/>
        <a:ea typeface=""/>
        <a:cs typeface=""/>
      </a:majorFont>
      <a:minorFont>
        <a:latin typeface="Roboto Condensed"/>
        <a:ea typeface=""/>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9050">
          <a:gradFill flip="none" rotWithShape="1">
            <a:gsLst>
              <a:gs pos="100000">
                <a:srgbClr val="FB6B00"/>
              </a:gs>
              <a:gs pos="82000">
                <a:srgbClr val="FB6B00"/>
              </a:gs>
              <a:gs pos="62000">
                <a:srgbClr val="FB6500"/>
              </a:gs>
              <a:gs pos="40000">
                <a:srgbClr val="F84A04"/>
              </a:gs>
              <a:gs pos="19000">
                <a:schemeClr val="accent3"/>
              </a:gs>
              <a:gs pos="0">
                <a:srgbClr val="EF2E0A"/>
              </a:gs>
            </a:gsLst>
            <a:lin ang="0" scaled="1"/>
            <a:tileRect/>
          </a:gra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smtClean="0">
            <a:ln w="0"/>
            <a:solidFill>
              <a:schemeClr val="tx1"/>
            </a:solidFill>
            <a:effectLst>
              <a:outerShdw blurRad="38100" dist="19050" dir="2700000" algn="tl" rotWithShape="0">
                <a:schemeClr val="dk1">
                  <a:alpha val="40000"/>
                </a:schemeClr>
              </a:outerShdw>
            </a:effectLst>
            <a:latin typeface="Verdana" charset="0"/>
            <a:ea typeface="Verdana" charset="0"/>
            <a:cs typeface="Verdana"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9525" cmpd="sng">
          <a:solidFill>
            <a:schemeClr val="tx2"/>
          </a:solidFill>
          <a:prstDash val="solid"/>
          <a:headEnd type="none" w="med" len="med"/>
          <a:tailEnd type="none" w="med" len="me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Verdana"/>
            <a:cs typeface="Verdana"/>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BDRC Colour Palette 1">
    <a:dk1>
      <a:srgbClr val="000000"/>
    </a:dk1>
    <a:lt1>
      <a:srgbClr val="FFFFFF"/>
    </a:lt1>
    <a:dk2>
      <a:srgbClr val="000000"/>
    </a:dk2>
    <a:lt2>
      <a:srgbClr val="FFFFFF"/>
    </a:lt2>
    <a:accent1>
      <a:srgbClr val="ED174F"/>
    </a:accent1>
    <a:accent2>
      <a:srgbClr val="0077BE"/>
    </a:accent2>
    <a:accent3>
      <a:srgbClr val="842C91"/>
    </a:accent3>
    <a:accent4>
      <a:srgbClr val="51C2B6"/>
    </a:accent4>
    <a:accent5>
      <a:srgbClr val="E7DDB6"/>
    </a:accent5>
    <a:accent6>
      <a:srgbClr val="FFDE62"/>
    </a:accent6>
    <a:hlink>
      <a:srgbClr val="842C91"/>
    </a:hlink>
    <a:folHlink>
      <a:srgbClr val="51C2B6"/>
    </a:folHlink>
  </a:clrScheme>
  <a:fontScheme name="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17C36DBA417D4DA0CBD8333CAE32FE" ma:contentTypeVersion="13" ma:contentTypeDescription="Create a new document." ma:contentTypeScope="" ma:versionID="ccb0e2498f2ec493330a63dbc7455580">
  <xsd:schema xmlns:xsd="http://www.w3.org/2001/XMLSchema" xmlns:xs="http://www.w3.org/2001/XMLSchema" xmlns:p="http://schemas.microsoft.com/office/2006/metadata/properties" xmlns:ns2="fd6faba8-2088-46db-b3f4-0f02dcfc4a57" xmlns:ns3="603668b8-4c92-46f4-ba2e-8870bf4419b2" targetNamespace="http://schemas.microsoft.com/office/2006/metadata/properties" ma:root="true" ma:fieldsID="a9ff9f1bf2b62c686fc3687a4f1ee955" ns2:_="" ns3:_="">
    <xsd:import namespace="fd6faba8-2088-46db-b3f4-0f02dcfc4a57"/>
    <xsd:import namespace="603668b8-4c92-46f4-ba2e-8870bf4419b2"/>
    <xsd:element name="properties">
      <xsd:complexType>
        <xsd:sequence>
          <xsd:element name="documentManagement">
            <xsd:complexType>
              <xsd:all>
                <xsd:element ref="ns2:SharedWithUsers" minOccurs="0"/>
                <xsd:element ref="ns2:SharedWithDetails" minOccurs="0"/>
                <xsd:element ref="ns3:Time"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d6faba8-2088-46db-b3f4-0f02dcfc4a5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03668b8-4c92-46f4-ba2e-8870bf4419b2" elementFormDefault="qualified">
    <xsd:import namespace="http://schemas.microsoft.com/office/2006/documentManagement/types"/>
    <xsd:import namespace="http://schemas.microsoft.com/office/infopath/2007/PartnerControls"/>
    <xsd:element name="Time" ma:index="10" nillable="true" ma:displayName="Time" ma:format="DateOnly" ma:internalName="Time">
      <xsd:simpleType>
        <xsd:restriction base="dms:DateTime"/>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ime xmlns="603668b8-4c92-46f4-ba2e-8870bf4419b2" xsi:nil="true"/>
  </documentManagement>
</p:properties>
</file>

<file path=customXml/itemProps1.xml><?xml version="1.0" encoding="utf-8"?>
<ds:datastoreItem xmlns:ds="http://schemas.openxmlformats.org/officeDocument/2006/customXml" ds:itemID="{269E0F18-8A8E-4650-99DC-785B60235AE3}"/>
</file>

<file path=customXml/itemProps2.xml><?xml version="1.0" encoding="utf-8"?>
<ds:datastoreItem xmlns:ds="http://schemas.openxmlformats.org/officeDocument/2006/customXml" ds:itemID="{444A08DC-3426-4377-BC75-2DF70737297F}"/>
</file>

<file path=customXml/itemProps3.xml><?xml version="1.0" encoding="utf-8"?>
<ds:datastoreItem xmlns:ds="http://schemas.openxmlformats.org/officeDocument/2006/customXml" ds:itemID="{08C1820B-4EA0-4332-9356-578DEB978D3D}"/>
</file>

<file path=docProps/app.xml><?xml version="1.0" encoding="utf-8"?>
<Properties xmlns="http://schemas.openxmlformats.org/officeDocument/2006/extended-properties" xmlns:vt="http://schemas.openxmlformats.org/officeDocument/2006/docPropsVTypes">
  <Template/>
  <TotalTime>19576</TotalTime>
  <Words>3131</Words>
  <Application>Microsoft Office PowerPoint</Application>
  <PresentationFormat>Widescreen</PresentationFormat>
  <Paragraphs>460</Paragraphs>
  <Slides>29</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ＭＳ Ｐゴシック</vt:lpstr>
      <vt:lpstr>Arial</vt:lpstr>
      <vt:lpstr>Calibri</vt:lpstr>
      <vt:lpstr>Roboto Condensed</vt:lpstr>
      <vt:lpstr>Roboto Condensed bold</vt:lpstr>
      <vt:lpstr>Roboto Condensed Light</vt:lpstr>
      <vt:lpstr>Segoe UI</vt:lpstr>
      <vt:lpstr>Verdana</vt:lpstr>
      <vt:lpstr>Wingdings</vt:lpstr>
      <vt:lpstr>Office Theme</vt:lpstr>
      <vt:lpstr>PowerPoint Presentation</vt:lpstr>
      <vt:lpstr>Contents</vt:lpstr>
      <vt:lpstr>Background &amp; methodology</vt:lpstr>
      <vt:lpstr>Background &amp; methodology</vt:lpstr>
      <vt:lpstr>Executive summary</vt:lpstr>
      <vt:lpstr>Executive summary</vt:lpstr>
      <vt:lpstr>Business volumes and confidence</vt:lpstr>
      <vt:lpstr>Claimed volumes of mortgage cases, per year</vt:lpstr>
      <vt:lpstr>Confidence in outlook for mortgage industry</vt:lpstr>
      <vt:lpstr>Confidence in outlook for intermediary sector</vt:lpstr>
      <vt:lpstr>Confidence in outlook for their own business</vt:lpstr>
      <vt:lpstr>Reasons for felt level of confidence in one’s own business…</vt:lpstr>
      <vt:lpstr>Business flow</vt:lpstr>
      <vt:lpstr>Average number of DIPs in last 3 months</vt:lpstr>
      <vt:lpstr>Average number of DIPs – By business</vt:lpstr>
      <vt:lpstr>DIPs resulting in a DIP accept (%)</vt:lpstr>
      <vt:lpstr>DIPs resulting in a DIP accept (%) – By business</vt:lpstr>
      <vt:lpstr>DIP accepts resulting in a full application (%)</vt:lpstr>
      <vt:lpstr>DIP accepts resulting in a full application (%) – By business</vt:lpstr>
      <vt:lpstr>Full applications resulting in an offer (%)</vt:lpstr>
      <vt:lpstr>Full applications resulting in an offer (%) – By business</vt:lpstr>
      <vt:lpstr>Offers resulting in a completion (%)</vt:lpstr>
      <vt:lpstr>Offers resulting in a completion (%) – By business</vt:lpstr>
      <vt:lpstr>Conversion from DIP to completion</vt:lpstr>
      <vt:lpstr>Conversion from DIP to completion – By business</vt:lpstr>
      <vt:lpstr>Conversion from full application to completion</vt:lpstr>
      <vt:lpstr>Conversion from full application to completion (%)</vt:lpstr>
      <vt:lpstr>Conversion from full application to completion – By business</vt:lpstr>
      <vt:lpstr>Any 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Batzorig123</dc:creator>
  <cp:lastModifiedBy>Sam Burton</cp:lastModifiedBy>
  <cp:revision>1824</cp:revision>
  <cp:lastPrinted>2019-10-28T09:26:31Z</cp:lastPrinted>
  <dcterms:created xsi:type="dcterms:W3CDTF">2015-04-13T07:09:46Z</dcterms:created>
  <dcterms:modified xsi:type="dcterms:W3CDTF">2021-02-02T07:48:44Z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0x010100B817C36DBA417D4DA0CBD8333CAE32FE</vt:lpwstr>
  </property>
</Properties>
</file>